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Override PartName="/customXml/itemProps45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37"/>
  </p:notesMasterIdLst>
  <p:handoutMasterIdLst>
    <p:handoutMasterId r:id="rId67"/>
  </p:handoutMasterIdLst>
  <p:sldIdLst>
    <p:sldId id="426" r:id="rId3"/>
    <p:sldId id="410" r:id="rId4"/>
    <p:sldId id="438" r:id="rId5"/>
    <p:sldId id="429" r:id="rId6"/>
    <p:sldId id="538" r:id="rId7"/>
    <p:sldId id="430" r:id="rId8"/>
    <p:sldId id="431" r:id="rId9"/>
    <p:sldId id="432" r:id="rId10"/>
    <p:sldId id="439" r:id="rId11"/>
    <p:sldId id="440" r:id="rId12"/>
    <p:sldId id="434" r:id="rId13"/>
    <p:sldId id="447" r:id="rId14"/>
    <p:sldId id="539" r:id="rId15"/>
    <p:sldId id="435" r:id="rId16"/>
    <p:sldId id="436" r:id="rId17"/>
    <p:sldId id="437" r:id="rId18"/>
    <p:sldId id="441" r:id="rId19"/>
    <p:sldId id="442" r:id="rId20"/>
    <p:sldId id="443" r:id="rId21"/>
    <p:sldId id="444" r:id="rId22"/>
    <p:sldId id="445" r:id="rId23"/>
    <p:sldId id="446" r:id="rId24"/>
    <p:sldId id="448" r:id="rId25"/>
    <p:sldId id="449" r:id="rId26"/>
    <p:sldId id="450" r:id="rId27"/>
    <p:sldId id="451" r:id="rId28"/>
    <p:sldId id="452" r:id="rId29"/>
    <p:sldId id="453" r:id="rId30"/>
    <p:sldId id="454" r:id="rId31"/>
    <p:sldId id="504" r:id="rId32"/>
    <p:sldId id="505" r:id="rId33"/>
    <p:sldId id="455" r:id="rId34"/>
    <p:sldId id="456" r:id="rId35"/>
    <p:sldId id="460" r:id="rId36"/>
    <p:sldId id="473" r:id="rId38"/>
    <p:sldId id="457" r:id="rId39"/>
    <p:sldId id="458" r:id="rId40"/>
    <p:sldId id="459" r:id="rId41"/>
    <p:sldId id="462" r:id="rId42"/>
    <p:sldId id="463" r:id="rId43"/>
    <p:sldId id="464" r:id="rId44"/>
    <p:sldId id="493" r:id="rId45"/>
    <p:sldId id="466" r:id="rId46"/>
    <p:sldId id="468" r:id="rId47"/>
    <p:sldId id="469" r:id="rId48"/>
    <p:sldId id="470" r:id="rId49"/>
    <p:sldId id="471" r:id="rId50"/>
    <p:sldId id="475" r:id="rId51"/>
    <p:sldId id="476" r:id="rId52"/>
    <p:sldId id="477" r:id="rId53"/>
    <p:sldId id="478" r:id="rId54"/>
    <p:sldId id="482" r:id="rId55"/>
    <p:sldId id="483" r:id="rId56"/>
    <p:sldId id="479" r:id="rId57"/>
    <p:sldId id="494" r:id="rId58"/>
    <p:sldId id="495" r:id="rId59"/>
    <p:sldId id="496" r:id="rId60"/>
    <p:sldId id="497" r:id="rId61"/>
    <p:sldId id="498" r:id="rId62"/>
    <p:sldId id="499" r:id="rId63"/>
    <p:sldId id="500" r:id="rId64"/>
    <p:sldId id="501" r:id="rId65"/>
    <p:sldId id="467" r:id="rId66"/>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FB6"/>
    <a:srgbClr val="252EAD"/>
    <a:srgbClr val="08145B"/>
    <a:srgbClr val="57C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1" autoAdjust="0"/>
  </p:normalViewPr>
  <p:slideViewPr>
    <p:cSldViewPr snapToGrid="0">
      <p:cViewPr varScale="1">
        <p:scale>
          <a:sx n="86" d="100"/>
          <a:sy n="86" d="100"/>
        </p:scale>
        <p:origin x="562" y="5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68"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2" Type="http://schemas.openxmlformats.org/officeDocument/2006/relationships/customXml" Target="../customXml/item1.xml"/><Relationship Id="rId71" Type="http://schemas.openxmlformats.org/officeDocument/2006/relationships/customXmlProps" Target="../customXml/itemProps454.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AB1441-960F-437C-B1B7-623D16EB143F}" type="datetime1">
              <a:rPr lang="zh-CN" altLang="en-US" smtClean="0">
                <a:latin typeface="Microsoft YaHei UI" panose="020B0503020204020204" pitchFamily="34" charset="-122"/>
                <a:ea typeface="Microsoft YaHei UI" panose="020B0503020204020204" pitchFamily="34" charset="-122"/>
              </a:rPr>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fld>
            <a:endParaRPr lang="zh-CN" altLang="en-US" dirty="0">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2421587-6EFB-4C74-9522-9F9582BBB9D2}"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dirty="0"/>
              <a:t>编辑母版文本样式</a:t>
            </a:r>
            <a:endParaRPr lang="zh-CN" altLang="en-US" dirty="0"/>
          </a:p>
          <a:p>
            <a:pPr lvl="1" rtl="0"/>
            <a:r>
              <a:rPr lang="zh-CN" altLang="en-US" dirty="0"/>
              <a:t>第二级</a:t>
            </a:r>
            <a:endParaRPr lang="zh-CN" altLang="en-US" dirty="0"/>
          </a:p>
          <a:p>
            <a:pPr lvl="2" rtl="0"/>
            <a:r>
              <a:rPr lang="zh-CN" altLang="en-US" dirty="0"/>
              <a:t>第三级</a:t>
            </a:r>
            <a:endParaRPr lang="zh-CN" altLang="en-US" dirty="0"/>
          </a:p>
          <a:p>
            <a:pPr lvl="3" rtl="0"/>
            <a:r>
              <a:rPr lang="zh-CN" altLang="en-US" dirty="0"/>
              <a:t>第四级</a:t>
            </a:r>
            <a:endParaRPr lang="zh-CN" altLang="en-US" dirty="0"/>
          </a:p>
          <a:p>
            <a:pPr lvl="4" rtl="0"/>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indent="0">
              <a:buNone/>
            </a:pPr>
            <a:r>
              <a:rPr lang="en-US" altLang="zh-CN">
                <a:sym typeface="+mn-ea"/>
              </a:rPr>
              <a:t>(1)</a:t>
            </a:r>
            <a:r>
              <a:rPr>
                <a:sym typeface="+mn-ea"/>
              </a:rPr>
              <a:t>使用</a:t>
            </a:r>
            <a:r>
              <a:rPr lang="en-US" altLang="zh-CN">
                <a:sym typeface="+mn-ea"/>
              </a:rPr>
              <a:t>ZigBee</a:t>
            </a:r>
            <a:r>
              <a:rPr>
                <a:sym typeface="+mn-ea"/>
              </a:rPr>
              <a:t>协议的环境</a:t>
            </a:r>
            <a:endParaRPr>
              <a:sym typeface="+mn-ea"/>
            </a:endParaRPr>
          </a:p>
          <a:p>
            <a:pPr marL="0" indent="0">
              <a:buNone/>
            </a:pPr>
            <a:r>
              <a:rPr lang="en-US" altLang="zh-CN">
                <a:sym typeface="+mn-ea"/>
              </a:rPr>
              <a:t>(2)</a:t>
            </a:r>
            <a:r>
              <a:rPr>
                <a:sym typeface="+mn-ea"/>
              </a:rPr>
              <a:t>硬件</a:t>
            </a:r>
            <a:r>
              <a:rPr lang="en-US" altLang="zh-CN">
                <a:sym typeface="+mn-ea"/>
              </a:rPr>
              <a:t>:</a:t>
            </a:r>
            <a:endParaRPr lang="en-US" altLang="zh-CN"/>
          </a:p>
          <a:p>
            <a:r>
              <a:rPr>
                <a:sym typeface="+mn-ea"/>
              </a:rPr>
              <a:t>刷入</a:t>
            </a:r>
            <a:r>
              <a:rPr lang="en-US" altLang="zh-CN">
                <a:sym typeface="+mn-ea"/>
              </a:rPr>
              <a:t>KillerBee</a:t>
            </a:r>
            <a:r>
              <a:rPr>
                <a:sym typeface="+mn-ea"/>
              </a:rPr>
              <a:t>的</a:t>
            </a:r>
            <a:r>
              <a:rPr lang="en-US" altLang="zh-CN">
                <a:sym typeface="+mn-ea"/>
              </a:rPr>
              <a:t>Atmel RzRavenUSB</a:t>
            </a:r>
            <a:r>
              <a:rPr>
                <a:sym typeface="+mn-ea"/>
              </a:rPr>
              <a:t>：可实现</a:t>
            </a:r>
            <a:r>
              <a:rPr lang="en-US" altLang="zh-CN">
                <a:sym typeface="+mn-ea"/>
              </a:rPr>
              <a:t>ZigBee</a:t>
            </a:r>
            <a:r>
              <a:rPr>
                <a:sym typeface="+mn-ea"/>
              </a:rPr>
              <a:t>协议嗅探和攻击</a:t>
            </a:r>
            <a:endParaRPr>
              <a:sym typeface="+mn-ea"/>
            </a:endParaRPr>
          </a:p>
          <a:p>
            <a:r>
              <a:rPr>
                <a:sym typeface="+mn-ea"/>
              </a:rPr>
              <a:t>Bus Pirate和GoodFET：是物理攻击所必需的。它有助于通过物理攻击获取加密密钥</a:t>
            </a:r>
            <a:endParaRPr>
              <a:sym typeface="+mn-ea"/>
            </a:endParaRPr>
          </a:p>
          <a:p>
            <a:r>
              <a:rPr>
                <a:sym typeface="+mn-ea"/>
              </a:rPr>
              <a:t>RZUSBSTICK：用于嗅探和重放攻击的低成本ZigBee无线电工具</a:t>
            </a:r>
            <a:endParaRPr>
              <a:sym typeface="+mn-ea"/>
            </a:endParaRPr>
          </a:p>
          <a:p>
            <a:r>
              <a:rPr>
                <a:sym typeface="+mn-ea"/>
              </a:rPr>
              <a:t>Chibi：带有集成ZigBee无线电的微控制器</a:t>
            </a:r>
            <a:endParaRPr>
              <a:sym typeface="+mn-ea"/>
            </a:endParaRPr>
          </a:p>
          <a:p>
            <a:r>
              <a:rPr>
                <a:sym typeface="+mn-ea"/>
              </a:rPr>
              <a:t>Memsic TelosB（TPR2420）：可以从建筑物外部接收帧</a:t>
            </a:r>
            <a:endParaRPr>
              <a:sym typeface="+mn-ea"/>
            </a:endParaRPr>
          </a:p>
          <a:p>
            <a:pPr marL="0" indent="0">
              <a:buNone/>
            </a:pPr>
            <a:r>
              <a:rPr lang="en-US" altLang="zh-CN">
                <a:sym typeface="+mn-ea"/>
              </a:rPr>
              <a:t>(3)</a:t>
            </a:r>
            <a:r>
              <a:rPr>
                <a:sym typeface="+mn-ea"/>
              </a:rPr>
              <a:t>软件</a:t>
            </a:r>
            <a:r>
              <a:rPr lang="en-US" altLang="zh-CN">
                <a:sym typeface="+mn-ea"/>
              </a:rPr>
              <a:t>:</a:t>
            </a:r>
            <a:endParaRPr lang="en-US" altLang="zh-CN"/>
          </a:p>
          <a:p>
            <a:r>
              <a:rPr lang="en-US" altLang="zh-CN">
                <a:sym typeface="+mn-ea"/>
              </a:rPr>
              <a:t>KillerBee</a:t>
            </a:r>
            <a:r>
              <a:rPr>
                <a:sym typeface="+mn-ea"/>
              </a:rPr>
              <a:t>：</a:t>
            </a:r>
            <a:r>
              <a:rPr lang="en-US" altLang="zh-CN">
                <a:sym typeface="+mn-ea"/>
              </a:rPr>
              <a:t>ZigBee</a:t>
            </a:r>
            <a:r>
              <a:rPr>
                <a:sym typeface="+mn-ea"/>
              </a:rPr>
              <a:t>协议攻击框架</a:t>
            </a:r>
            <a:r>
              <a:rPr lang="en-US" altLang="zh-CN">
                <a:sym typeface="+mn-ea"/>
              </a:rPr>
              <a:t>(https://github.com/riverloopsec/killerbee)</a:t>
            </a:r>
            <a:endParaRPr lang="en-US" altLang="zh-CN"/>
          </a:p>
          <a:p>
            <a:r>
              <a:rPr lang="en-US" altLang="zh-CN">
                <a:sym typeface="+mn-ea"/>
              </a:rPr>
              <a:t>Attify-Zigbee-Framework:</a:t>
            </a:r>
            <a:r>
              <a:rPr>
                <a:sym typeface="+mn-ea"/>
              </a:rPr>
              <a:t>对</a:t>
            </a:r>
            <a:r>
              <a:rPr lang="en-US" altLang="zh-CN">
                <a:sym typeface="+mn-ea"/>
              </a:rPr>
              <a:t>KillerBee</a:t>
            </a:r>
            <a:r>
              <a:rPr>
                <a:sym typeface="+mn-ea"/>
              </a:rPr>
              <a:t>进行了界面化的封装</a:t>
            </a:r>
            <a:r>
              <a:rPr lang="en-US" altLang="zh-CN">
                <a:sym typeface="+mn-ea"/>
              </a:rPr>
              <a:t>(https://github.com/attify/Attify-Zigbee-Framework</a:t>
            </a:r>
            <a:r>
              <a:rPr>
                <a:sym typeface="+mn-ea"/>
              </a:rPr>
              <a:t>）</a:t>
            </a:r>
            <a:endParaRPr lang="en-US" altLang="zh-CN"/>
          </a:p>
          <a:p>
            <a:r>
              <a:rPr lang="en-US" altLang="zh-CN">
                <a:sym typeface="+mn-ea"/>
              </a:rPr>
              <a:t>Scapy</a:t>
            </a:r>
            <a:r>
              <a:rPr>
                <a:sym typeface="+mn-ea"/>
              </a:rPr>
              <a:t>：用Python编写的通用数据包操作工具</a:t>
            </a:r>
            <a:endParaRPr>
              <a:sym typeface="+mn-ea"/>
            </a:endParaRPr>
          </a:p>
          <a:p>
            <a:r>
              <a:rPr>
                <a:sym typeface="+mn-ea"/>
              </a:rPr>
              <a:t>Sulley：fuzz引擎和模糊测试框架</a:t>
            </a:r>
            <a:endParaRPr>
              <a:sym typeface="+mn-ea"/>
            </a:endParaRPr>
          </a:p>
          <a:p>
            <a:r>
              <a:rPr>
                <a:sym typeface="+mn-ea"/>
              </a:rPr>
              <a:t>SECBEE – ZigBee securityF测试工具</a:t>
            </a:r>
            <a:r>
              <a:rPr lang="en-US" altLang="zh-CN">
                <a:sym typeface="+mn-ea"/>
              </a:rPr>
              <a:t>:查加密网络并自动执行ZigBee特定测试</a:t>
            </a:r>
            <a:endParaRPr lang="en-US" altLang="zh-CN"/>
          </a:p>
          <a:p>
            <a:r>
              <a:rPr lang="en-US" altLang="zh-CN">
                <a:sym typeface="+mn-ea"/>
              </a:rPr>
              <a:t>Z3sec:你测试使用ZigBee标准的物联网</a:t>
            </a:r>
            <a:r>
              <a:rPr>
                <a:sym typeface="+mn-ea"/>
              </a:rPr>
              <a:t>的工具</a:t>
            </a:r>
            <a:endParaRPr>
              <a:sym typeface="+mn-ea"/>
            </a:endParaRPr>
          </a:p>
          <a:p>
            <a:r>
              <a:rPr lang="en-US" altLang="zh-CN">
                <a:sym typeface="+mn-ea"/>
              </a:rPr>
              <a:t>Api-do</a:t>
            </a:r>
            <a:r>
              <a:rPr>
                <a:sym typeface="+mn-ea"/>
              </a:rPr>
              <a:t>：来自达特茅斯信托实验室的ZigBee和802.15.4安全审计工具</a:t>
            </a:r>
            <a:endParaRPr>
              <a:sym typeface="+mn-ea"/>
            </a:endParaRPr>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6.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3.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5.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0.xml"/><Relationship Id="rId2" Type="http://schemas.openxmlformats.org/officeDocument/2006/relationships/tags" Target="../tags/tag89.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9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tags" Target="../tags/tag97.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7.xml"/><Relationship Id="rId2" Type="http://schemas.openxmlformats.org/officeDocument/2006/relationships/tags" Target="../tags/tag106.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8.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9.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1.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file:///C:\Users\1V994W2\Documents\Tencent%20Files\574576071\FileRecv\&#25340;&#35013;&#32032;&#26448;\forleft%201-23\\18\subject_holdright_40,65,115_0_staid_full_0.png" TargetMode="External"/><Relationship Id="rId3" Type="http://schemas.openxmlformats.org/officeDocument/2006/relationships/image" Target="../media/image5.png"/><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8.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6" name="文本占位符 5"/>
          <p:cNvSpPr>
            <a:spLocks noGrp="1"/>
          </p:cNvSpPr>
          <p:nvPr>
            <p:ph type="body" sz="quarter" idx="16" hasCustomPrompt="1"/>
            <p:custDataLst>
              <p:tags r:id="rId8"/>
            </p:custDataLst>
          </p:nvPr>
        </p:nvSpPr>
        <p:spPr>
          <a:xfrm>
            <a:off x="989330" y="4318635"/>
            <a:ext cx="442150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9"/>
            </p:custDataLst>
          </p:nvPr>
        </p:nvSpPr>
        <p:spPr>
          <a:xfrm>
            <a:off x="989013" y="4727892"/>
            <a:ext cx="191071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10"/>
            </p:custDataLst>
          </p:nvPr>
        </p:nvSpPr>
        <p:spPr>
          <a:xfrm>
            <a:off x="989330" y="2360930"/>
            <a:ext cx="450913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1"/>
            </p:custDataLst>
          </p:nvPr>
        </p:nvSpPr>
        <p:spPr>
          <a:xfrm>
            <a:off x="989330" y="3568065"/>
            <a:ext cx="4403725"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1456823" y="4219575"/>
            <a:ext cx="3849103"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9"/>
            </p:custDataLst>
          </p:nvPr>
        </p:nvSpPr>
        <p:spPr>
          <a:xfrm>
            <a:off x="1456823" y="2842895"/>
            <a:ext cx="3849103"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56246"/>
            <a:ext cx="720090" cy="601754"/>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56246"/>
            <a:ext cx="720090" cy="601754"/>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504055"/>
            <a:ext cx="1620202" cy="1353945"/>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504055"/>
            <a:ext cx="1620202" cy="135394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3254375" y="2543224"/>
            <a:ext cx="5683250" cy="971550"/>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7498080" y="2194560"/>
            <a:ext cx="4389120" cy="2468880"/>
          </a:xfrm>
          <a:prstGeom prst="rect">
            <a:avLst/>
          </a:prstGeom>
        </p:spPr>
      </p:pic>
      <p:sp>
        <p:nvSpPr>
          <p:cNvPr id="6" name="矩形 5"/>
          <p:cNvSpPr/>
          <p:nvPr userDrawn="1">
            <p:custDataLst>
              <p:tags r:id="rId5"/>
            </p:custDataLst>
          </p:nvPr>
        </p:nvSpPr>
        <p:spPr>
          <a:xfrm>
            <a:off x="0" y="0"/>
            <a:ext cx="73152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p:custDataLst>
              <p:tags r:id="rId6"/>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017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01754"/>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tags" Target="../tags/tag140.xml"/><Relationship Id="rId27" Type="http://schemas.openxmlformats.org/officeDocument/2006/relationships/image" Target="../media/image6.png"/><Relationship Id="rId26" Type="http://schemas.openxmlformats.org/officeDocument/2006/relationships/tags" Target="../tags/tag139.xml"/><Relationship Id="rId25" Type="http://schemas.openxmlformats.org/officeDocument/2006/relationships/tags" Target="../tags/tag138.xml"/><Relationship Id="rId24" Type="http://schemas.openxmlformats.org/officeDocument/2006/relationships/tags" Target="../tags/tag137.xml"/><Relationship Id="rId23" Type="http://schemas.openxmlformats.org/officeDocument/2006/relationships/tags" Target="../tags/tag136.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wrap="square" lIns="90170" tIns="46990" rIns="90170" bIns="46990" rtlCol="0" anchor="ctr" anchorCtr="0">
            <a:normAutofit/>
          </a:bodyPr>
          <a:lstStyle/>
          <a:p>
            <a:endParaRPr lang="zh-CN" altLang="en-US" dirty="0"/>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信睿网络安全png1"/>
          <p:cNvPicPr>
            <a:picLocks noChangeAspect="1"/>
          </p:cNvPicPr>
          <p:nvPr userDrawn="1"/>
        </p:nvPicPr>
        <p:blipFill>
          <a:blip r:embed="rId27"/>
          <a:stretch>
            <a:fillRect/>
          </a:stretch>
        </p:blipFill>
        <p:spPr>
          <a:xfrm>
            <a:off x="10676890" y="5327650"/>
            <a:ext cx="845185" cy="958850"/>
          </a:xfrm>
          <a:prstGeom prst="rect">
            <a:avLst/>
          </a:prstGeom>
        </p:spPr>
      </p:pic>
      <p:sp>
        <p:nvSpPr>
          <p:cNvPr id="18" name="椭圆 17"/>
          <p:cNvSpPr/>
          <p:nvPr userDrawn="1">
            <p:custDataLst>
              <p:tags r:id="rId28"/>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6" Type="http://schemas.openxmlformats.org/officeDocument/2006/relationships/slideLayout" Target="../slideLayouts/slideLayout2.xml"/><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11.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2" Type="http://schemas.openxmlformats.org/officeDocument/2006/relationships/slideLayout" Target="../slideLayouts/slideLayout7.xml"/><Relationship Id="rId11" Type="http://schemas.openxmlformats.org/officeDocument/2006/relationships/tags" Target="../tags/tag227.xml"/><Relationship Id="rId10" Type="http://schemas.openxmlformats.org/officeDocument/2006/relationships/image" Target="../media/image33.png"/><Relationship Id="rId1" Type="http://schemas.openxmlformats.org/officeDocument/2006/relationships/tags" Target="../tags/tag22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42.xml"/><Relationship Id="rId5" Type="http://schemas.openxmlformats.org/officeDocument/2006/relationships/image" Target="../media/image34.png"/><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4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52.xml"/><Relationship Id="rId5" Type="http://schemas.openxmlformats.org/officeDocument/2006/relationships/image" Target="../media/image37.png"/><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5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6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19.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0" Type="http://schemas.openxmlformats.org/officeDocument/2006/relationships/slideLayout" Target="../slideLayouts/slideLayout7.xml"/><Relationship Id="rId1" Type="http://schemas.openxmlformats.org/officeDocument/2006/relationships/tags" Target="../tags/tag263.xml"/></Relationships>
</file>

<file path=ppt/slides/_rels/slide2.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4" Type="http://schemas.openxmlformats.org/officeDocument/2006/relationships/slideLayout" Target="../slideLayouts/slideLayout7.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72.xml"/><Relationship Id="rId5" Type="http://schemas.openxmlformats.org/officeDocument/2006/relationships/image" Target="../media/image46.png"/><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77.xml"/><Relationship Id="rId5" Type="http://schemas.openxmlformats.org/officeDocument/2006/relationships/image" Target="../media/image47.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8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86.xml"/><Relationship Id="rId4" Type="http://schemas.openxmlformats.org/officeDocument/2006/relationships/image" Target="../media/image50.png"/><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94.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97.xml"/><Relationship Id="rId3" Type="http://schemas.openxmlformats.org/officeDocument/2006/relationships/image" Target="../media/image53.png"/><Relationship Id="rId2" Type="http://schemas.openxmlformats.org/officeDocument/2006/relationships/tags" Target="../tags/tag296.xml"/><Relationship Id="rId1" Type="http://schemas.openxmlformats.org/officeDocument/2006/relationships/tags" Target="../tags/tag295.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01.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05.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09.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13.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17.xml"/><Relationship Id="rId4" Type="http://schemas.openxmlformats.org/officeDocument/2006/relationships/image" Target="../media/image62.png"/><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tags" Target="../tags/tag329.xml"/><Relationship Id="rId4" Type="http://schemas.openxmlformats.org/officeDocument/2006/relationships/image" Target="../media/image63.png"/><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3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41.xml"/><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tags" Target="../tags/tag338.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45.xml"/><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tags" Target="../tags/tag342.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49.xml"/><Relationship Id="rId4" Type="http://schemas.openxmlformats.org/officeDocument/2006/relationships/image" Target="../media/image68.png"/><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64.xml"/><Relationship Id="rId6" Type="http://schemas.openxmlformats.org/officeDocument/2006/relationships/image" Target="../media/image22.jpeg"/><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53.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57.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6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65.xml"/><Relationship Id="rId4" Type="http://schemas.openxmlformats.org/officeDocument/2006/relationships/image" Target="../media/image76.png"/><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69.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7.xml"/><Relationship Id="rId4" Type="http://schemas.openxmlformats.org/officeDocument/2006/relationships/image" Target="../media/image79.png"/><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1.xml"/><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5.xml"/><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9.xml"/><Relationship Id="rId4" Type="http://schemas.openxmlformats.org/officeDocument/2006/relationships/image" Target="../media/image84.png"/><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s>
</file>

<file path=ppt/slides/_rels/slide5.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4" Type="http://schemas.openxmlformats.org/officeDocument/2006/relationships/slideLayout" Target="../slideLayouts/slideLayout7.xml"/><Relationship Id="rId33" Type="http://schemas.openxmlformats.org/officeDocument/2006/relationships/tags" Target="../tags/tag197.xml"/><Relationship Id="rId32" Type="http://schemas.openxmlformats.org/officeDocument/2006/relationships/tags" Target="../tags/tag196.xml"/><Relationship Id="rId31" Type="http://schemas.openxmlformats.org/officeDocument/2006/relationships/tags" Target="../tags/tag195.xml"/><Relationship Id="rId30" Type="http://schemas.openxmlformats.org/officeDocument/2006/relationships/tags" Target="../tags/tag194.xml"/><Relationship Id="rId3" Type="http://schemas.openxmlformats.org/officeDocument/2006/relationships/tags" Target="../tags/tag167.xml"/><Relationship Id="rId29" Type="http://schemas.openxmlformats.org/officeDocument/2006/relationships/tags" Target="../tags/tag193.xml"/><Relationship Id="rId28" Type="http://schemas.openxmlformats.org/officeDocument/2006/relationships/tags" Target="../tags/tag192.xml"/><Relationship Id="rId27" Type="http://schemas.openxmlformats.org/officeDocument/2006/relationships/tags" Target="../tags/tag191.xml"/><Relationship Id="rId26" Type="http://schemas.openxmlformats.org/officeDocument/2006/relationships/tags" Target="../tags/tag190.xml"/><Relationship Id="rId25" Type="http://schemas.openxmlformats.org/officeDocument/2006/relationships/tags" Target="../tags/tag189.xml"/><Relationship Id="rId24" Type="http://schemas.openxmlformats.org/officeDocument/2006/relationships/tags" Target="../tags/tag188.xml"/><Relationship Id="rId23" Type="http://schemas.openxmlformats.org/officeDocument/2006/relationships/tags" Target="../tags/tag187.xml"/><Relationship Id="rId22" Type="http://schemas.openxmlformats.org/officeDocument/2006/relationships/tags" Target="../tags/tag186.xml"/><Relationship Id="rId21" Type="http://schemas.openxmlformats.org/officeDocument/2006/relationships/tags" Target="../tags/tag185.xml"/><Relationship Id="rId20" Type="http://schemas.openxmlformats.org/officeDocument/2006/relationships/tags" Target="../tags/tag184.xml"/><Relationship Id="rId2" Type="http://schemas.openxmlformats.org/officeDocument/2006/relationships/tags" Target="../tags/tag166.xml"/><Relationship Id="rId19" Type="http://schemas.openxmlformats.org/officeDocument/2006/relationships/tags" Target="../tags/tag183.xml"/><Relationship Id="rId18" Type="http://schemas.openxmlformats.org/officeDocument/2006/relationships/tags" Target="../tags/tag182.xml"/><Relationship Id="rId17" Type="http://schemas.openxmlformats.org/officeDocument/2006/relationships/tags" Target="../tags/tag181.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tags" Target="../tags/tag165.xml"/></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93.xml"/><Relationship Id="rId4" Type="http://schemas.openxmlformats.org/officeDocument/2006/relationships/image" Target="../media/image85.png"/><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97.xml"/><Relationship Id="rId5" Type="http://schemas.openxmlformats.org/officeDocument/2006/relationships/image" Target="../media/image87.jpeg"/><Relationship Id="rId4" Type="http://schemas.openxmlformats.org/officeDocument/2006/relationships/image" Target="../media/image86.png"/><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01.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05.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09.xml"/><Relationship Id="rId4" Type="http://schemas.openxmlformats.org/officeDocument/2006/relationships/image" Target="../media/image92.png"/><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19.xml"/><Relationship Id="rId5" Type="http://schemas.openxmlformats.org/officeDocument/2006/relationships/image" Target="../media/image93.png"/><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02.xml"/><Relationship Id="rId5" Type="http://schemas.openxmlformats.org/officeDocument/2006/relationships/image" Target="../media/image23.jpeg"/><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39.xml"/><Relationship Id="rId5" Type="http://schemas.openxmlformats.org/officeDocument/2006/relationships/image" Target="../media/image94.png"/><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0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12.xml"/><Relationship Id="rId5" Type="http://schemas.openxmlformats.org/officeDocument/2006/relationships/image" Target="../media/image26.jpeg"/><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17.xml"/><Relationship Id="rId5" Type="http://schemas.openxmlformats.org/officeDocument/2006/relationships/image" Target="../media/image27.png"/><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288023" y="4370832"/>
            <a:ext cx="5904230" cy="0"/>
          </a:xfrm>
          <a:custGeom>
            <a:avLst/>
            <a:gdLst/>
            <a:ahLst/>
            <a:cxnLst/>
            <a:rect l="l" t="t" r="r" b="b"/>
            <a:pathLst>
              <a:path w="5904230">
                <a:moveTo>
                  <a:pt x="0" y="0"/>
                </a:moveTo>
                <a:lnTo>
                  <a:pt x="5903976" y="0"/>
                </a:lnTo>
              </a:path>
            </a:pathLst>
          </a:custGeom>
          <a:ln w="60960">
            <a:solidFill>
              <a:srgbClr val="3D3D3D"/>
            </a:solidFill>
          </a:ln>
        </p:spPr>
        <p:txBody>
          <a:bodyPr wrap="square" lIns="0" tIns="0" rIns="0" bIns="0" rtlCol="0"/>
          <a:lstStyle/>
          <a:p/>
        </p:txBody>
      </p:sp>
      <p:sp>
        <p:nvSpPr>
          <p:cNvPr id="5" name="object 5"/>
          <p:cNvSpPr/>
          <p:nvPr/>
        </p:nvSpPr>
        <p:spPr>
          <a:xfrm>
            <a:off x="0" y="4370832"/>
            <a:ext cx="6292850" cy="0"/>
          </a:xfrm>
          <a:custGeom>
            <a:avLst/>
            <a:gdLst/>
            <a:ahLst/>
            <a:cxnLst/>
            <a:rect l="l" t="t" r="r" b="b"/>
            <a:pathLst>
              <a:path w="6292850">
                <a:moveTo>
                  <a:pt x="0" y="0"/>
                </a:moveTo>
                <a:lnTo>
                  <a:pt x="6292596" y="0"/>
                </a:lnTo>
              </a:path>
            </a:pathLst>
          </a:custGeom>
          <a:ln w="60960">
            <a:solidFill>
              <a:srgbClr val="2878FF"/>
            </a:solidFill>
          </a:ln>
        </p:spPr>
        <p:txBody>
          <a:bodyPr wrap="square" lIns="0" tIns="0" rIns="0" bIns="0" rtlCol="0"/>
          <a:lstStyle/>
          <a:p/>
        </p:txBody>
      </p:sp>
      <p:sp>
        <p:nvSpPr>
          <p:cNvPr id="6" name="object 6"/>
          <p:cNvSpPr/>
          <p:nvPr/>
        </p:nvSpPr>
        <p:spPr>
          <a:xfrm>
            <a:off x="1182624" y="2084832"/>
            <a:ext cx="1776730" cy="671195"/>
          </a:xfrm>
          <a:custGeom>
            <a:avLst/>
            <a:gdLst/>
            <a:ahLst/>
            <a:cxnLst/>
            <a:rect l="l" t="t" r="r" b="b"/>
            <a:pathLst>
              <a:path w="1776730" h="671194">
                <a:moveTo>
                  <a:pt x="0" y="670813"/>
                </a:moveTo>
                <a:lnTo>
                  <a:pt x="1776476" y="0"/>
                </a:lnTo>
              </a:path>
            </a:pathLst>
          </a:custGeom>
          <a:ln w="6096">
            <a:solidFill>
              <a:srgbClr val="D9D9D9"/>
            </a:solidFill>
          </a:ln>
        </p:spPr>
        <p:txBody>
          <a:bodyPr wrap="square" lIns="0" tIns="0" rIns="0" bIns="0" rtlCol="0"/>
          <a:lstStyle/>
          <a:p/>
        </p:txBody>
      </p:sp>
      <p:sp>
        <p:nvSpPr>
          <p:cNvPr id="7" name="object 7"/>
          <p:cNvSpPr/>
          <p:nvPr/>
        </p:nvSpPr>
        <p:spPr>
          <a:xfrm>
            <a:off x="1338072" y="2004060"/>
            <a:ext cx="2050414" cy="1062355"/>
          </a:xfrm>
          <a:custGeom>
            <a:avLst/>
            <a:gdLst/>
            <a:ahLst/>
            <a:cxnLst/>
            <a:rect l="l" t="t" r="r" b="b"/>
            <a:pathLst>
              <a:path w="2050414" h="1062355">
                <a:moveTo>
                  <a:pt x="0" y="0"/>
                </a:moveTo>
                <a:lnTo>
                  <a:pt x="2050414" y="1062101"/>
                </a:lnTo>
              </a:path>
            </a:pathLst>
          </a:custGeom>
          <a:ln w="6096">
            <a:solidFill>
              <a:srgbClr val="D9D9D9"/>
            </a:solidFill>
          </a:ln>
        </p:spPr>
        <p:txBody>
          <a:bodyPr wrap="square" lIns="0" tIns="0" rIns="0" bIns="0" rtlCol="0"/>
          <a:lstStyle/>
          <a:p/>
        </p:txBody>
      </p:sp>
      <p:sp>
        <p:nvSpPr>
          <p:cNvPr id="8" name="object 8"/>
          <p:cNvSpPr/>
          <p:nvPr/>
        </p:nvSpPr>
        <p:spPr>
          <a:xfrm>
            <a:off x="992124" y="2165604"/>
            <a:ext cx="1999614" cy="1675130"/>
          </a:xfrm>
          <a:custGeom>
            <a:avLst/>
            <a:gdLst/>
            <a:ahLst/>
            <a:cxnLst/>
            <a:rect l="l" t="t" r="r" b="b"/>
            <a:pathLst>
              <a:path w="1999614" h="1675129">
                <a:moveTo>
                  <a:pt x="1999361" y="0"/>
                </a:moveTo>
                <a:lnTo>
                  <a:pt x="0" y="1674749"/>
                </a:lnTo>
              </a:path>
            </a:pathLst>
          </a:custGeom>
          <a:ln w="6095">
            <a:solidFill>
              <a:srgbClr val="D9D9D9"/>
            </a:solidFill>
          </a:ln>
        </p:spPr>
        <p:txBody>
          <a:bodyPr wrap="square" lIns="0" tIns="0" rIns="0" bIns="0" rtlCol="0"/>
          <a:lstStyle/>
          <a:p/>
        </p:txBody>
      </p:sp>
      <p:sp>
        <p:nvSpPr>
          <p:cNvPr id="9" name="object 9"/>
          <p:cNvSpPr/>
          <p:nvPr/>
        </p:nvSpPr>
        <p:spPr>
          <a:xfrm>
            <a:off x="992124" y="3328415"/>
            <a:ext cx="2395855" cy="512445"/>
          </a:xfrm>
          <a:custGeom>
            <a:avLst/>
            <a:gdLst/>
            <a:ahLst/>
            <a:cxnLst/>
            <a:rect l="l" t="t" r="r" b="b"/>
            <a:pathLst>
              <a:path w="2395854" h="512445">
                <a:moveTo>
                  <a:pt x="0" y="512445"/>
                </a:moveTo>
                <a:lnTo>
                  <a:pt x="2395728" y="0"/>
                </a:lnTo>
              </a:path>
            </a:pathLst>
          </a:custGeom>
          <a:ln w="6095">
            <a:solidFill>
              <a:srgbClr val="D9D9D9"/>
            </a:solidFill>
          </a:ln>
        </p:spPr>
        <p:txBody>
          <a:bodyPr wrap="square" lIns="0" tIns="0" rIns="0" bIns="0" rtlCol="0"/>
          <a:lstStyle/>
          <a:p/>
        </p:txBody>
      </p:sp>
      <p:sp>
        <p:nvSpPr>
          <p:cNvPr id="10" name="object 10"/>
          <p:cNvSpPr/>
          <p:nvPr/>
        </p:nvSpPr>
        <p:spPr>
          <a:xfrm>
            <a:off x="566927" y="2220467"/>
            <a:ext cx="2769235" cy="976630"/>
          </a:xfrm>
          <a:custGeom>
            <a:avLst/>
            <a:gdLst/>
            <a:ahLst/>
            <a:cxnLst/>
            <a:rect l="l" t="t" r="r" b="b"/>
            <a:pathLst>
              <a:path w="2769235" h="976630">
                <a:moveTo>
                  <a:pt x="0" y="0"/>
                </a:moveTo>
                <a:lnTo>
                  <a:pt x="2768854" y="976503"/>
                </a:lnTo>
              </a:path>
            </a:pathLst>
          </a:custGeom>
          <a:ln w="6096">
            <a:solidFill>
              <a:srgbClr val="D9D9D9"/>
            </a:solidFill>
          </a:ln>
        </p:spPr>
        <p:txBody>
          <a:bodyPr wrap="square" lIns="0" tIns="0" rIns="0" bIns="0" rtlCol="0"/>
          <a:lstStyle/>
          <a:p/>
        </p:txBody>
      </p:sp>
      <p:sp>
        <p:nvSpPr>
          <p:cNvPr id="11" name="object 11"/>
          <p:cNvSpPr/>
          <p:nvPr/>
        </p:nvSpPr>
        <p:spPr>
          <a:xfrm>
            <a:off x="3142488" y="3328415"/>
            <a:ext cx="246379" cy="219710"/>
          </a:xfrm>
          <a:custGeom>
            <a:avLst/>
            <a:gdLst/>
            <a:ahLst/>
            <a:cxnLst/>
            <a:rect l="l" t="t" r="r" b="b"/>
            <a:pathLst>
              <a:path w="246379" h="219710">
                <a:moveTo>
                  <a:pt x="246379" y="0"/>
                </a:moveTo>
                <a:lnTo>
                  <a:pt x="0" y="219456"/>
                </a:lnTo>
              </a:path>
            </a:pathLst>
          </a:custGeom>
          <a:ln w="6095">
            <a:solidFill>
              <a:srgbClr val="D9D9D9"/>
            </a:solidFill>
          </a:ln>
        </p:spPr>
        <p:txBody>
          <a:bodyPr wrap="square" lIns="0" tIns="0" rIns="0" bIns="0" rtlCol="0"/>
          <a:lstStyle/>
          <a:p/>
        </p:txBody>
      </p:sp>
      <p:sp>
        <p:nvSpPr>
          <p:cNvPr id="12" name="object 12"/>
          <p:cNvSpPr/>
          <p:nvPr/>
        </p:nvSpPr>
        <p:spPr>
          <a:xfrm>
            <a:off x="3582923" y="2439923"/>
            <a:ext cx="266065" cy="636905"/>
          </a:xfrm>
          <a:custGeom>
            <a:avLst/>
            <a:gdLst/>
            <a:ahLst/>
            <a:cxnLst/>
            <a:rect l="l" t="t" r="r" b="b"/>
            <a:pathLst>
              <a:path w="266064" h="636905">
                <a:moveTo>
                  <a:pt x="265811" y="0"/>
                </a:moveTo>
                <a:lnTo>
                  <a:pt x="0" y="636397"/>
                </a:lnTo>
              </a:path>
            </a:pathLst>
          </a:custGeom>
          <a:ln w="6096">
            <a:solidFill>
              <a:srgbClr val="D9D9D9"/>
            </a:solidFill>
          </a:ln>
        </p:spPr>
        <p:txBody>
          <a:bodyPr wrap="square" lIns="0" tIns="0" rIns="0" bIns="0" rtlCol="0"/>
          <a:lstStyle/>
          <a:p/>
        </p:txBody>
      </p:sp>
      <p:sp>
        <p:nvSpPr>
          <p:cNvPr id="13" name="object 13"/>
          <p:cNvSpPr/>
          <p:nvPr/>
        </p:nvSpPr>
        <p:spPr>
          <a:xfrm>
            <a:off x="1356360" y="1958339"/>
            <a:ext cx="1661795" cy="89535"/>
          </a:xfrm>
          <a:custGeom>
            <a:avLst/>
            <a:gdLst/>
            <a:ahLst/>
            <a:cxnLst/>
            <a:rect l="l" t="t" r="r" b="b"/>
            <a:pathLst>
              <a:path w="1661795" h="89535">
                <a:moveTo>
                  <a:pt x="0" y="0"/>
                </a:moveTo>
                <a:lnTo>
                  <a:pt x="1661540" y="89281"/>
                </a:lnTo>
              </a:path>
            </a:pathLst>
          </a:custGeom>
          <a:ln w="6096">
            <a:solidFill>
              <a:srgbClr val="D9D9D9"/>
            </a:solidFill>
          </a:ln>
        </p:spPr>
        <p:txBody>
          <a:bodyPr wrap="square" lIns="0" tIns="0" rIns="0" bIns="0" rtlCol="0"/>
          <a:lstStyle/>
          <a:p/>
        </p:txBody>
      </p:sp>
      <p:sp>
        <p:nvSpPr>
          <p:cNvPr id="14" name="object 14"/>
          <p:cNvSpPr/>
          <p:nvPr/>
        </p:nvSpPr>
        <p:spPr>
          <a:xfrm>
            <a:off x="300227" y="2084832"/>
            <a:ext cx="266700" cy="271780"/>
          </a:xfrm>
          <a:custGeom>
            <a:avLst/>
            <a:gdLst/>
            <a:ahLst/>
            <a:cxnLst/>
            <a:rect l="l" t="t" r="r" b="b"/>
            <a:pathLst>
              <a:path w="266700" h="271780">
                <a:moveTo>
                  <a:pt x="133350" y="0"/>
                </a:moveTo>
                <a:lnTo>
                  <a:pt x="91201" y="6912"/>
                </a:lnTo>
                <a:lnTo>
                  <a:pt x="54595" y="26164"/>
                </a:lnTo>
                <a:lnTo>
                  <a:pt x="25728" y="55522"/>
                </a:lnTo>
                <a:lnTo>
                  <a:pt x="6798" y="92756"/>
                </a:lnTo>
                <a:lnTo>
                  <a:pt x="0" y="135635"/>
                </a:lnTo>
                <a:lnTo>
                  <a:pt x="6798" y="178515"/>
                </a:lnTo>
                <a:lnTo>
                  <a:pt x="25728" y="215749"/>
                </a:lnTo>
                <a:lnTo>
                  <a:pt x="54595" y="245107"/>
                </a:lnTo>
                <a:lnTo>
                  <a:pt x="91201" y="264359"/>
                </a:lnTo>
                <a:lnTo>
                  <a:pt x="133350" y="271271"/>
                </a:lnTo>
                <a:lnTo>
                  <a:pt x="175498" y="264359"/>
                </a:lnTo>
                <a:lnTo>
                  <a:pt x="212104" y="245107"/>
                </a:lnTo>
                <a:lnTo>
                  <a:pt x="240971" y="215749"/>
                </a:lnTo>
                <a:lnTo>
                  <a:pt x="259901" y="178515"/>
                </a:lnTo>
                <a:lnTo>
                  <a:pt x="266700" y="135635"/>
                </a:lnTo>
                <a:lnTo>
                  <a:pt x="259901" y="92756"/>
                </a:lnTo>
                <a:lnTo>
                  <a:pt x="240971" y="55522"/>
                </a:lnTo>
                <a:lnTo>
                  <a:pt x="212104" y="26164"/>
                </a:lnTo>
                <a:lnTo>
                  <a:pt x="175498" y="6912"/>
                </a:lnTo>
                <a:lnTo>
                  <a:pt x="133350" y="0"/>
                </a:lnTo>
                <a:close/>
              </a:path>
            </a:pathLst>
          </a:custGeom>
          <a:solidFill>
            <a:srgbClr val="2878FF"/>
          </a:solidFill>
        </p:spPr>
        <p:txBody>
          <a:bodyPr wrap="square" lIns="0" tIns="0" rIns="0" bIns="0" rtlCol="0"/>
          <a:lstStyle/>
          <a:p/>
        </p:txBody>
      </p:sp>
      <p:sp>
        <p:nvSpPr>
          <p:cNvPr id="15" name="object 15"/>
          <p:cNvSpPr/>
          <p:nvPr/>
        </p:nvSpPr>
        <p:spPr>
          <a:xfrm>
            <a:off x="300227" y="2084832"/>
            <a:ext cx="266700" cy="271780"/>
          </a:xfrm>
          <a:custGeom>
            <a:avLst/>
            <a:gdLst/>
            <a:ahLst/>
            <a:cxnLst/>
            <a:rect l="l" t="t" r="r" b="b"/>
            <a:pathLst>
              <a:path w="266700" h="271780">
                <a:moveTo>
                  <a:pt x="0" y="135635"/>
                </a:moveTo>
                <a:lnTo>
                  <a:pt x="6798" y="92756"/>
                </a:lnTo>
                <a:lnTo>
                  <a:pt x="25728" y="55522"/>
                </a:lnTo>
                <a:lnTo>
                  <a:pt x="54595" y="26164"/>
                </a:lnTo>
                <a:lnTo>
                  <a:pt x="91201" y="6912"/>
                </a:lnTo>
                <a:lnTo>
                  <a:pt x="133350" y="0"/>
                </a:lnTo>
                <a:lnTo>
                  <a:pt x="175498" y="6912"/>
                </a:lnTo>
                <a:lnTo>
                  <a:pt x="212104" y="26164"/>
                </a:lnTo>
                <a:lnTo>
                  <a:pt x="240971" y="55522"/>
                </a:lnTo>
                <a:lnTo>
                  <a:pt x="259901" y="92756"/>
                </a:lnTo>
                <a:lnTo>
                  <a:pt x="266700" y="135635"/>
                </a:lnTo>
                <a:lnTo>
                  <a:pt x="259901" y="178515"/>
                </a:lnTo>
                <a:lnTo>
                  <a:pt x="240971" y="215749"/>
                </a:lnTo>
                <a:lnTo>
                  <a:pt x="212104" y="245107"/>
                </a:lnTo>
                <a:lnTo>
                  <a:pt x="175498" y="264359"/>
                </a:lnTo>
                <a:lnTo>
                  <a:pt x="133350" y="271271"/>
                </a:lnTo>
                <a:lnTo>
                  <a:pt x="91201" y="264359"/>
                </a:lnTo>
                <a:lnTo>
                  <a:pt x="54595" y="245107"/>
                </a:lnTo>
                <a:lnTo>
                  <a:pt x="25728" y="215749"/>
                </a:lnTo>
                <a:lnTo>
                  <a:pt x="6798" y="178515"/>
                </a:lnTo>
                <a:lnTo>
                  <a:pt x="0" y="135635"/>
                </a:lnTo>
                <a:close/>
              </a:path>
            </a:pathLst>
          </a:custGeom>
          <a:ln w="6096">
            <a:solidFill>
              <a:srgbClr val="006FC0"/>
            </a:solidFill>
          </a:ln>
        </p:spPr>
        <p:txBody>
          <a:bodyPr wrap="square" lIns="0" tIns="0" rIns="0" bIns="0" rtlCol="0"/>
          <a:lstStyle/>
          <a:p/>
        </p:txBody>
      </p:sp>
      <p:sp>
        <p:nvSpPr>
          <p:cNvPr id="16" name="object 16"/>
          <p:cNvSpPr/>
          <p:nvPr/>
        </p:nvSpPr>
        <p:spPr>
          <a:xfrm>
            <a:off x="822960" y="3808476"/>
            <a:ext cx="201167" cy="205740"/>
          </a:xfrm>
          <a:prstGeom prst="rect">
            <a:avLst/>
          </a:prstGeom>
          <a:blipFill>
            <a:blip r:embed="rId1" cstate="print"/>
            <a:stretch>
              <a:fillRect/>
            </a:stretch>
          </a:blipFill>
        </p:spPr>
        <p:txBody>
          <a:bodyPr wrap="square" lIns="0" tIns="0" rIns="0" bIns="0" rtlCol="0"/>
          <a:lstStyle/>
          <a:p/>
        </p:txBody>
      </p:sp>
      <p:sp>
        <p:nvSpPr>
          <p:cNvPr id="17" name="object 17"/>
          <p:cNvSpPr/>
          <p:nvPr/>
        </p:nvSpPr>
        <p:spPr>
          <a:xfrm>
            <a:off x="3779520" y="2301239"/>
            <a:ext cx="138684" cy="141732"/>
          </a:xfrm>
          <a:prstGeom prst="rect">
            <a:avLst/>
          </a:prstGeom>
          <a:blipFill>
            <a:blip r:embed="rId2" cstate="print"/>
            <a:stretch>
              <a:fillRect/>
            </a:stretch>
          </a:blipFill>
        </p:spPr>
        <p:txBody>
          <a:bodyPr wrap="square" lIns="0" tIns="0" rIns="0" bIns="0" rtlCol="0"/>
          <a:lstStyle/>
          <a:p/>
        </p:txBody>
      </p:sp>
      <p:sp>
        <p:nvSpPr>
          <p:cNvPr id="18" name="object 18"/>
          <p:cNvSpPr/>
          <p:nvPr/>
        </p:nvSpPr>
        <p:spPr>
          <a:xfrm>
            <a:off x="1229867" y="1892807"/>
            <a:ext cx="126491" cy="129539"/>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1226819" y="1889760"/>
            <a:ext cx="132587" cy="135636"/>
          </a:xfrm>
          <a:prstGeom prst="rect">
            <a:avLst/>
          </a:prstGeom>
          <a:blipFill>
            <a:blip r:embed="rId4" cstate="print"/>
            <a:stretch>
              <a:fillRect/>
            </a:stretch>
          </a:blipFill>
        </p:spPr>
        <p:txBody>
          <a:bodyPr wrap="square" lIns="0" tIns="0" rIns="0" bIns="0" rtlCol="0"/>
          <a:lstStyle/>
          <a:p/>
        </p:txBody>
      </p:sp>
      <p:sp>
        <p:nvSpPr>
          <p:cNvPr id="20" name="object 20"/>
          <p:cNvSpPr/>
          <p:nvPr/>
        </p:nvSpPr>
        <p:spPr>
          <a:xfrm>
            <a:off x="3334511" y="3011423"/>
            <a:ext cx="362712" cy="371855"/>
          </a:xfrm>
          <a:prstGeom prst="rect">
            <a:avLst/>
          </a:prstGeom>
          <a:blipFill>
            <a:blip r:embed="rId5" cstate="print"/>
            <a:stretch>
              <a:fillRect/>
            </a:stretch>
          </a:blipFill>
        </p:spPr>
        <p:txBody>
          <a:bodyPr wrap="square" lIns="0" tIns="0" rIns="0" bIns="0" rtlCol="0"/>
          <a:lstStyle/>
          <a:p/>
        </p:txBody>
      </p:sp>
      <p:sp>
        <p:nvSpPr>
          <p:cNvPr id="21" name="object 21"/>
          <p:cNvSpPr/>
          <p:nvPr/>
        </p:nvSpPr>
        <p:spPr>
          <a:xfrm>
            <a:off x="3334511" y="3011423"/>
            <a:ext cx="363220" cy="372110"/>
          </a:xfrm>
          <a:custGeom>
            <a:avLst/>
            <a:gdLst/>
            <a:ahLst/>
            <a:cxnLst/>
            <a:rect l="l" t="t" r="r" b="b"/>
            <a:pathLst>
              <a:path w="363220" h="372110">
                <a:moveTo>
                  <a:pt x="0" y="185927"/>
                </a:moveTo>
                <a:lnTo>
                  <a:pt x="6475" y="136480"/>
                </a:lnTo>
                <a:lnTo>
                  <a:pt x="24750" y="92060"/>
                </a:lnTo>
                <a:lnTo>
                  <a:pt x="53101" y="54435"/>
                </a:lnTo>
                <a:lnTo>
                  <a:pt x="89803" y="25371"/>
                </a:lnTo>
                <a:lnTo>
                  <a:pt x="133129" y="6637"/>
                </a:lnTo>
                <a:lnTo>
                  <a:pt x="181355" y="0"/>
                </a:lnTo>
                <a:lnTo>
                  <a:pt x="229582" y="6637"/>
                </a:lnTo>
                <a:lnTo>
                  <a:pt x="272908" y="25371"/>
                </a:lnTo>
                <a:lnTo>
                  <a:pt x="309610" y="54435"/>
                </a:lnTo>
                <a:lnTo>
                  <a:pt x="337961" y="92060"/>
                </a:lnTo>
                <a:lnTo>
                  <a:pt x="356236" y="136480"/>
                </a:lnTo>
                <a:lnTo>
                  <a:pt x="362712" y="185927"/>
                </a:lnTo>
                <a:lnTo>
                  <a:pt x="356236" y="235375"/>
                </a:lnTo>
                <a:lnTo>
                  <a:pt x="337961" y="279795"/>
                </a:lnTo>
                <a:lnTo>
                  <a:pt x="309610" y="317420"/>
                </a:lnTo>
                <a:lnTo>
                  <a:pt x="272908" y="346484"/>
                </a:lnTo>
                <a:lnTo>
                  <a:pt x="229582" y="365218"/>
                </a:lnTo>
                <a:lnTo>
                  <a:pt x="181355" y="371855"/>
                </a:lnTo>
                <a:lnTo>
                  <a:pt x="133129" y="365218"/>
                </a:lnTo>
                <a:lnTo>
                  <a:pt x="89803" y="346484"/>
                </a:lnTo>
                <a:lnTo>
                  <a:pt x="53101" y="317420"/>
                </a:lnTo>
                <a:lnTo>
                  <a:pt x="24750" y="279795"/>
                </a:lnTo>
                <a:lnTo>
                  <a:pt x="6475" y="235375"/>
                </a:lnTo>
                <a:lnTo>
                  <a:pt x="0" y="185927"/>
                </a:lnTo>
                <a:close/>
              </a:path>
            </a:pathLst>
          </a:custGeom>
          <a:ln w="6096">
            <a:solidFill>
              <a:srgbClr val="919191"/>
            </a:solidFill>
          </a:ln>
        </p:spPr>
        <p:txBody>
          <a:bodyPr wrap="square" lIns="0" tIns="0" rIns="0" bIns="0" rtlCol="0"/>
          <a:lstStyle/>
          <a:p/>
        </p:txBody>
      </p:sp>
      <p:sp>
        <p:nvSpPr>
          <p:cNvPr id="22" name="object 22"/>
          <p:cNvSpPr/>
          <p:nvPr/>
        </p:nvSpPr>
        <p:spPr>
          <a:xfrm>
            <a:off x="292608" y="3073907"/>
            <a:ext cx="190499" cy="195072"/>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2955035" y="1965960"/>
            <a:ext cx="231648" cy="236220"/>
          </a:xfrm>
          <a:prstGeom prst="rect">
            <a:avLst/>
          </a:prstGeom>
          <a:blipFill>
            <a:blip r:embed="rId7" cstate="print"/>
            <a:stretch>
              <a:fillRect/>
            </a:stretch>
          </a:blipFill>
        </p:spPr>
        <p:txBody>
          <a:bodyPr wrap="square" lIns="0" tIns="0" rIns="0" bIns="0" rtlCol="0"/>
          <a:lstStyle/>
          <a:p/>
        </p:txBody>
      </p:sp>
      <p:sp>
        <p:nvSpPr>
          <p:cNvPr id="24" name="object 24"/>
          <p:cNvSpPr/>
          <p:nvPr/>
        </p:nvSpPr>
        <p:spPr>
          <a:xfrm>
            <a:off x="3014472" y="3523488"/>
            <a:ext cx="152400" cy="155448"/>
          </a:xfrm>
          <a:prstGeom prst="rect">
            <a:avLst/>
          </a:prstGeom>
          <a:blipFill>
            <a:blip r:embed="rId8" cstate="print"/>
            <a:stretch>
              <a:fillRect/>
            </a:stretch>
          </a:blipFill>
        </p:spPr>
        <p:txBody>
          <a:bodyPr wrap="square" lIns="0" tIns="0" rIns="0" bIns="0" rtlCol="0"/>
          <a:lstStyle/>
          <a:p/>
        </p:txBody>
      </p:sp>
      <p:sp>
        <p:nvSpPr>
          <p:cNvPr id="25" name="object 25"/>
          <p:cNvSpPr/>
          <p:nvPr/>
        </p:nvSpPr>
        <p:spPr>
          <a:xfrm>
            <a:off x="949452" y="2714244"/>
            <a:ext cx="272795" cy="278891"/>
          </a:xfrm>
          <a:prstGeom prst="rect">
            <a:avLst/>
          </a:prstGeom>
          <a:blipFill>
            <a:blip r:embed="rId9" cstate="print"/>
            <a:stretch>
              <a:fillRect/>
            </a:stretch>
          </a:blipFill>
        </p:spPr>
        <p:txBody>
          <a:bodyPr wrap="square" lIns="0" tIns="0" rIns="0" bIns="0" rtlCol="0"/>
          <a:lstStyle/>
          <a:p/>
        </p:txBody>
      </p:sp>
      <p:sp>
        <p:nvSpPr>
          <p:cNvPr id="26" name="object 26"/>
          <p:cNvSpPr/>
          <p:nvPr/>
        </p:nvSpPr>
        <p:spPr>
          <a:xfrm>
            <a:off x="949452" y="2714244"/>
            <a:ext cx="273050" cy="279400"/>
          </a:xfrm>
          <a:custGeom>
            <a:avLst/>
            <a:gdLst/>
            <a:ahLst/>
            <a:cxnLst/>
            <a:rect l="l" t="t" r="r" b="b"/>
            <a:pathLst>
              <a:path w="273050" h="279400">
                <a:moveTo>
                  <a:pt x="0" y="139445"/>
                </a:moveTo>
                <a:lnTo>
                  <a:pt x="6953" y="95390"/>
                </a:lnTo>
                <a:lnTo>
                  <a:pt x="26315" y="57113"/>
                </a:lnTo>
                <a:lnTo>
                  <a:pt x="55840" y="26919"/>
                </a:lnTo>
                <a:lnTo>
                  <a:pt x="93283" y="7114"/>
                </a:lnTo>
                <a:lnTo>
                  <a:pt x="136397" y="0"/>
                </a:lnTo>
                <a:lnTo>
                  <a:pt x="179512" y="7114"/>
                </a:lnTo>
                <a:lnTo>
                  <a:pt x="216955" y="26919"/>
                </a:lnTo>
                <a:lnTo>
                  <a:pt x="246480" y="57113"/>
                </a:lnTo>
                <a:lnTo>
                  <a:pt x="265842" y="95390"/>
                </a:lnTo>
                <a:lnTo>
                  <a:pt x="272795" y="139445"/>
                </a:lnTo>
                <a:lnTo>
                  <a:pt x="265842" y="183501"/>
                </a:lnTo>
                <a:lnTo>
                  <a:pt x="246480" y="221778"/>
                </a:lnTo>
                <a:lnTo>
                  <a:pt x="216955" y="251972"/>
                </a:lnTo>
                <a:lnTo>
                  <a:pt x="179512" y="271777"/>
                </a:lnTo>
                <a:lnTo>
                  <a:pt x="136397" y="278891"/>
                </a:lnTo>
                <a:lnTo>
                  <a:pt x="93283" y="271777"/>
                </a:lnTo>
                <a:lnTo>
                  <a:pt x="55840" y="251972"/>
                </a:lnTo>
                <a:lnTo>
                  <a:pt x="26315" y="221778"/>
                </a:lnTo>
                <a:lnTo>
                  <a:pt x="6953" y="183501"/>
                </a:lnTo>
                <a:lnTo>
                  <a:pt x="0" y="139445"/>
                </a:lnTo>
                <a:close/>
              </a:path>
            </a:pathLst>
          </a:custGeom>
          <a:ln w="6096">
            <a:solidFill>
              <a:srgbClr val="919191"/>
            </a:solidFill>
          </a:ln>
        </p:spPr>
        <p:txBody>
          <a:bodyPr wrap="square" lIns="0" tIns="0" rIns="0" bIns="0" rtlCol="0"/>
          <a:lstStyle/>
          <a:p/>
        </p:txBody>
      </p:sp>
      <p:sp>
        <p:nvSpPr>
          <p:cNvPr id="27" name="object 27"/>
          <p:cNvSpPr/>
          <p:nvPr/>
        </p:nvSpPr>
        <p:spPr>
          <a:xfrm>
            <a:off x="527304" y="1958339"/>
            <a:ext cx="702945" cy="166370"/>
          </a:xfrm>
          <a:custGeom>
            <a:avLst/>
            <a:gdLst/>
            <a:ahLst/>
            <a:cxnLst/>
            <a:rect l="l" t="t" r="r" b="b"/>
            <a:pathLst>
              <a:path w="702944" h="166369">
                <a:moveTo>
                  <a:pt x="0" y="166243"/>
                </a:moveTo>
                <a:lnTo>
                  <a:pt x="702424" y="0"/>
                </a:lnTo>
              </a:path>
            </a:pathLst>
          </a:custGeom>
          <a:ln w="6096">
            <a:solidFill>
              <a:srgbClr val="D9D9D9"/>
            </a:solidFill>
          </a:ln>
        </p:spPr>
        <p:txBody>
          <a:bodyPr wrap="square" lIns="0" tIns="0" rIns="0" bIns="0" rtlCol="0"/>
          <a:lstStyle/>
          <a:p/>
        </p:txBody>
      </p:sp>
      <p:sp>
        <p:nvSpPr>
          <p:cNvPr id="28" name="object 28"/>
          <p:cNvSpPr/>
          <p:nvPr/>
        </p:nvSpPr>
        <p:spPr>
          <a:xfrm>
            <a:off x="3183635" y="2084832"/>
            <a:ext cx="617855" cy="240029"/>
          </a:xfrm>
          <a:custGeom>
            <a:avLst/>
            <a:gdLst/>
            <a:ahLst/>
            <a:cxnLst/>
            <a:rect l="l" t="t" r="r" b="b"/>
            <a:pathLst>
              <a:path w="617854" h="240030">
                <a:moveTo>
                  <a:pt x="0" y="0"/>
                </a:moveTo>
                <a:lnTo>
                  <a:pt x="617601" y="240029"/>
                </a:lnTo>
              </a:path>
            </a:pathLst>
          </a:custGeom>
          <a:ln w="6096">
            <a:solidFill>
              <a:srgbClr val="D9D9D9"/>
            </a:solidFill>
          </a:ln>
        </p:spPr>
        <p:txBody>
          <a:bodyPr wrap="square" lIns="0" tIns="0" rIns="0" bIns="0" rtlCol="0"/>
          <a:lstStyle/>
          <a:p/>
        </p:txBody>
      </p:sp>
      <p:sp>
        <p:nvSpPr>
          <p:cNvPr id="29" name="object 29"/>
          <p:cNvSpPr/>
          <p:nvPr/>
        </p:nvSpPr>
        <p:spPr>
          <a:xfrm>
            <a:off x="1021080" y="3601211"/>
            <a:ext cx="1997075" cy="310515"/>
          </a:xfrm>
          <a:custGeom>
            <a:avLst/>
            <a:gdLst/>
            <a:ahLst/>
            <a:cxnLst/>
            <a:rect l="l" t="t" r="r" b="b"/>
            <a:pathLst>
              <a:path w="1997075" h="310514">
                <a:moveTo>
                  <a:pt x="0" y="310514"/>
                </a:moveTo>
                <a:lnTo>
                  <a:pt x="1996567" y="0"/>
                </a:lnTo>
              </a:path>
            </a:pathLst>
          </a:custGeom>
          <a:ln w="6096">
            <a:solidFill>
              <a:srgbClr val="D9D9D9"/>
            </a:solidFill>
          </a:ln>
        </p:spPr>
        <p:txBody>
          <a:bodyPr wrap="square" lIns="0" tIns="0" rIns="0" bIns="0" rtlCol="0"/>
          <a:lstStyle/>
          <a:p/>
        </p:txBody>
      </p:sp>
      <p:sp>
        <p:nvSpPr>
          <p:cNvPr id="30" name="object 30"/>
          <p:cNvSpPr/>
          <p:nvPr/>
        </p:nvSpPr>
        <p:spPr>
          <a:xfrm>
            <a:off x="452627" y="3238500"/>
            <a:ext cx="402590" cy="602615"/>
          </a:xfrm>
          <a:custGeom>
            <a:avLst/>
            <a:gdLst/>
            <a:ahLst/>
            <a:cxnLst/>
            <a:rect l="l" t="t" r="r" b="b"/>
            <a:pathLst>
              <a:path w="402590" h="602614">
                <a:moveTo>
                  <a:pt x="402297" y="602614"/>
                </a:moveTo>
                <a:lnTo>
                  <a:pt x="0" y="0"/>
                </a:lnTo>
              </a:path>
            </a:pathLst>
          </a:custGeom>
          <a:ln w="6096">
            <a:solidFill>
              <a:srgbClr val="D9D9D9"/>
            </a:solidFill>
          </a:ln>
        </p:spPr>
        <p:txBody>
          <a:bodyPr wrap="square" lIns="0" tIns="0" rIns="0" bIns="0" rtlCol="0"/>
          <a:lstStyle/>
          <a:p/>
        </p:txBody>
      </p:sp>
      <p:sp>
        <p:nvSpPr>
          <p:cNvPr id="31" name="object 31"/>
          <p:cNvSpPr/>
          <p:nvPr/>
        </p:nvSpPr>
        <p:spPr>
          <a:xfrm>
            <a:off x="339852" y="2316479"/>
            <a:ext cx="48895" cy="760730"/>
          </a:xfrm>
          <a:custGeom>
            <a:avLst/>
            <a:gdLst/>
            <a:ahLst/>
            <a:cxnLst/>
            <a:rect l="l" t="t" r="r" b="b"/>
            <a:pathLst>
              <a:path w="48895" h="760730">
                <a:moveTo>
                  <a:pt x="0" y="0"/>
                </a:moveTo>
                <a:lnTo>
                  <a:pt x="48285" y="760222"/>
                </a:lnTo>
              </a:path>
            </a:pathLst>
          </a:custGeom>
          <a:ln w="6096">
            <a:solidFill>
              <a:srgbClr val="D9D9D9"/>
            </a:solidFill>
          </a:ln>
        </p:spPr>
        <p:txBody>
          <a:bodyPr wrap="square" lIns="0" tIns="0" rIns="0" bIns="0" rtlCol="0"/>
          <a:lstStyle/>
          <a:p/>
        </p:txBody>
      </p:sp>
      <p:sp>
        <p:nvSpPr>
          <p:cNvPr id="32" name="object 32"/>
          <p:cNvSpPr/>
          <p:nvPr/>
        </p:nvSpPr>
        <p:spPr>
          <a:xfrm>
            <a:off x="527304" y="2316479"/>
            <a:ext cx="462915" cy="438784"/>
          </a:xfrm>
          <a:custGeom>
            <a:avLst/>
            <a:gdLst/>
            <a:ahLst/>
            <a:cxnLst/>
            <a:rect l="l" t="t" r="r" b="b"/>
            <a:pathLst>
              <a:path w="462915" h="438785">
                <a:moveTo>
                  <a:pt x="0" y="0"/>
                </a:moveTo>
                <a:lnTo>
                  <a:pt x="462635" y="438531"/>
                </a:lnTo>
              </a:path>
            </a:pathLst>
          </a:custGeom>
          <a:ln w="6096">
            <a:solidFill>
              <a:srgbClr val="D9D9D9"/>
            </a:solidFill>
          </a:ln>
        </p:spPr>
        <p:txBody>
          <a:bodyPr wrap="square" lIns="0" tIns="0" rIns="0" bIns="0" rtlCol="0"/>
          <a:lstStyle/>
          <a:p/>
        </p:txBody>
      </p:sp>
      <p:sp>
        <p:nvSpPr>
          <p:cNvPr id="33" name="object 33"/>
          <p:cNvSpPr/>
          <p:nvPr/>
        </p:nvSpPr>
        <p:spPr>
          <a:xfrm>
            <a:off x="1086611" y="2022348"/>
            <a:ext cx="207010" cy="692150"/>
          </a:xfrm>
          <a:custGeom>
            <a:avLst/>
            <a:gdLst/>
            <a:ahLst/>
            <a:cxnLst/>
            <a:rect l="l" t="t" r="r" b="b"/>
            <a:pathLst>
              <a:path w="207009" h="692150">
                <a:moveTo>
                  <a:pt x="206882" y="0"/>
                </a:moveTo>
                <a:lnTo>
                  <a:pt x="0" y="691641"/>
                </a:lnTo>
              </a:path>
            </a:pathLst>
          </a:custGeom>
          <a:ln w="6096">
            <a:solidFill>
              <a:srgbClr val="D9D9D9"/>
            </a:solidFill>
          </a:ln>
        </p:spPr>
        <p:txBody>
          <a:bodyPr wrap="square" lIns="0" tIns="0" rIns="0" bIns="0" rtlCol="0"/>
          <a:lstStyle/>
          <a:p/>
        </p:txBody>
      </p:sp>
      <p:sp>
        <p:nvSpPr>
          <p:cNvPr id="34" name="object 34"/>
          <p:cNvSpPr/>
          <p:nvPr/>
        </p:nvSpPr>
        <p:spPr>
          <a:xfrm>
            <a:off x="480059" y="2951988"/>
            <a:ext cx="510540" cy="219075"/>
          </a:xfrm>
          <a:custGeom>
            <a:avLst/>
            <a:gdLst/>
            <a:ahLst/>
            <a:cxnLst/>
            <a:rect l="l" t="t" r="r" b="b"/>
            <a:pathLst>
              <a:path w="510540" h="219075">
                <a:moveTo>
                  <a:pt x="0" y="219075"/>
                </a:moveTo>
                <a:lnTo>
                  <a:pt x="510184" y="0"/>
                </a:lnTo>
              </a:path>
            </a:pathLst>
          </a:custGeom>
          <a:ln w="6096">
            <a:solidFill>
              <a:srgbClr val="D9D9D9"/>
            </a:solidFill>
          </a:ln>
        </p:spPr>
        <p:txBody>
          <a:bodyPr wrap="square" lIns="0" tIns="0" rIns="0" bIns="0" rtlCol="0"/>
          <a:lstStyle/>
          <a:p/>
        </p:txBody>
      </p:sp>
      <p:sp>
        <p:nvSpPr>
          <p:cNvPr id="35" name="object 35"/>
          <p:cNvSpPr/>
          <p:nvPr/>
        </p:nvSpPr>
        <p:spPr>
          <a:xfrm>
            <a:off x="923544" y="2993135"/>
            <a:ext cx="162560" cy="818515"/>
          </a:xfrm>
          <a:custGeom>
            <a:avLst/>
            <a:gdLst/>
            <a:ahLst/>
            <a:cxnLst/>
            <a:rect l="l" t="t" r="r" b="b"/>
            <a:pathLst>
              <a:path w="162559" h="818514">
                <a:moveTo>
                  <a:pt x="162394" y="0"/>
                </a:moveTo>
                <a:lnTo>
                  <a:pt x="0" y="818514"/>
                </a:lnTo>
              </a:path>
            </a:pathLst>
          </a:custGeom>
          <a:ln w="6096">
            <a:solidFill>
              <a:srgbClr val="D9D9D9"/>
            </a:solidFill>
          </a:ln>
        </p:spPr>
        <p:txBody>
          <a:bodyPr wrap="square" lIns="0" tIns="0" rIns="0" bIns="0" rtlCol="0"/>
          <a:lstStyle/>
          <a:p/>
        </p:txBody>
      </p:sp>
      <p:sp>
        <p:nvSpPr>
          <p:cNvPr id="36" name="object 36"/>
          <p:cNvSpPr/>
          <p:nvPr/>
        </p:nvSpPr>
        <p:spPr>
          <a:xfrm>
            <a:off x="452627" y="2004060"/>
            <a:ext cx="795655" cy="1101090"/>
          </a:xfrm>
          <a:custGeom>
            <a:avLst/>
            <a:gdLst/>
            <a:ahLst/>
            <a:cxnLst/>
            <a:rect l="l" t="t" r="r" b="b"/>
            <a:pathLst>
              <a:path w="795655" h="1101089">
                <a:moveTo>
                  <a:pt x="0" y="1100836"/>
                </a:moveTo>
                <a:lnTo>
                  <a:pt x="795489" y="0"/>
                </a:lnTo>
              </a:path>
            </a:pathLst>
          </a:custGeom>
          <a:ln w="6096">
            <a:solidFill>
              <a:srgbClr val="D9D9D9"/>
            </a:solidFill>
          </a:ln>
        </p:spPr>
        <p:txBody>
          <a:bodyPr wrap="square" lIns="0" tIns="0" rIns="0" bIns="0" rtlCol="0"/>
          <a:lstStyle/>
          <a:p/>
        </p:txBody>
      </p:sp>
      <p:sp>
        <p:nvSpPr>
          <p:cNvPr id="37" name="object 37"/>
          <p:cNvSpPr/>
          <p:nvPr/>
        </p:nvSpPr>
        <p:spPr>
          <a:xfrm>
            <a:off x="3151632" y="2165604"/>
            <a:ext cx="365760" cy="845819"/>
          </a:xfrm>
          <a:custGeom>
            <a:avLst/>
            <a:gdLst/>
            <a:ahLst/>
            <a:cxnLst/>
            <a:rect l="l" t="t" r="r" b="b"/>
            <a:pathLst>
              <a:path w="365760" h="845819">
                <a:moveTo>
                  <a:pt x="0" y="0"/>
                </a:moveTo>
                <a:lnTo>
                  <a:pt x="365252" y="845693"/>
                </a:lnTo>
              </a:path>
            </a:pathLst>
          </a:custGeom>
          <a:ln w="6096">
            <a:solidFill>
              <a:srgbClr val="D9D9D9"/>
            </a:solidFill>
          </a:ln>
        </p:spPr>
        <p:txBody>
          <a:bodyPr wrap="square" lIns="0" tIns="0" rIns="0" bIns="0" rtlCol="0"/>
          <a:lstStyle/>
          <a:p/>
        </p:txBody>
      </p:sp>
      <p:sp>
        <p:nvSpPr>
          <p:cNvPr id="38" name="object 38"/>
          <p:cNvSpPr/>
          <p:nvPr/>
        </p:nvSpPr>
        <p:spPr>
          <a:xfrm>
            <a:off x="3070860" y="2199132"/>
            <a:ext cx="19050" cy="1326515"/>
          </a:xfrm>
          <a:custGeom>
            <a:avLst/>
            <a:gdLst/>
            <a:ahLst/>
            <a:cxnLst/>
            <a:rect l="l" t="t" r="r" b="b"/>
            <a:pathLst>
              <a:path w="19050" h="1326514">
                <a:moveTo>
                  <a:pt x="0" y="0"/>
                </a:moveTo>
                <a:lnTo>
                  <a:pt x="18922" y="1326133"/>
                </a:lnTo>
              </a:path>
            </a:pathLst>
          </a:custGeom>
          <a:ln w="6096">
            <a:solidFill>
              <a:srgbClr val="D9D9D9"/>
            </a:solidFill>
          </a:ln>
        </p:spPr>
        <p:txBody>
          <a:bodyPr wrap="square" lIns="0" tIns="0" rIns="0" bIns="0" rtlCol="0"/>
          <a:lstStyle/>
          <a:p/>
        </p:txBody>
      </p:sp>
      <p:sp>
        <p:nvSpPr>
          <p:cNvPr id="39" name="object 39"/>
          <p:cNvSpPr/>
          <p:nvPr/>
        </p:nvSpPr>
        <p:spPr>
          <a:xfrm>
            <a:off x="2197607" y="3128772"/>
            <a:ext cx="231648" cy="236220"/>
          </a:xfrm>
          <a:prstGeom prst="rect">
            <a:avLst/>
          </a:prstGeom>
          <a:blipFill>
            <a:blip r:embed="rId10" cstate="print"/>
            <a:stretch>
              <a:fillRect/>
            </a:stretch>
          </a:blipFill>
        </p:spPr>
        <p:txBody>
          <a:bodyPr wrap="square" lIns="0" tIns="0" rIns="0" bIns="0" rtlCol="0"/>
          <a:lstStyle/>
          <a:p/>
        </p:txBody>
      </p:sp>
      <p:sp>
        <p:nvSpPr>
          <p:cNvPr id="40" name="object 40"/>
          <p:cNvSpPr/>
          <p:nvPr/>
        </p:nvSpPr>
        <p:spPr>
          <a:xfrm>
            <a:off x="2426207" y="2420111"/>
            <a:ext cx="1376045" cy="826135"/>
          </a:xfrm>
          <a:custGeom>
            <a:avLst/>
            <a:gdLst/>
            <a:ahLst/>
            <a:cxnLst/>
            <a:rect l="l" t="t" r="r" b="b"/>
            <a:pathLst>
              <a:path w="1376045" h="826135">
                <a:moveTo>
                  <a:pt x="0" y="826135"/>
                </a:moveTo>
                <a:lnTo>
                  <a:pt x="1376045" y="0"/>
                </a:lnTo>
              </a:path>
            </a:pathLst>
          </a:custGeom>
          <a:ln w="6096">
            <a:solidFill>
              <a:srgbClr val="D9D9D9"/>
            </a:solidFill>
          </a:ln>
        </p:spPr>
        <p:txBody>
          <a:bodyPr wrap="square" lIns="0" tIns="0" rIns="0" bIns="0" rtlCol="0"/>
          <a:lstStyle/>
          <a:p/>
        </p:txBody>
      </p:sp>
      <p:sp>
        <p:nvSpPr>
          <p:cNvPr id="41" name="object 41"/>
          <p:cNvSpPr/>
          <p:nvPr/>
        </p:nvSpPr>
        <p:spPr>
          <a:xfrm>
            <a:off x="2392679" y="2199132"/>
            <a:ext cx="678815" cy="965835"/>
          </a:xfrm>
          <a:custGeom>
            <a:avLst/>
            <a:gdLst/>
            <a:ahLst/>
            <a:cxnLst/>
            <a:rect l="l" t="t" r="r" b="b"/>
            <a:pathLst>
              <a:path w="678814" h="965835">
                <a:moveTo>
                  <a:pt x="0" y="965580"/>
                </a:moveTo>
                <a:lnTo>
                  <a:pt x="678814" y="0"/>
                </a:lnTo>
              </a:path>
            </a:pathLst>
          </a:custGeom>
          <a:ln w="6096">
            <a:solidFill>
              <a:srgbClr val="D9D9D9"/>
            </a:solidFill>
          </a:ln>
        </p:spPr>
        <p:txBody>
          <a:bodyPr wrap="square" lIns="0" tIns="0" rIns="0" bIns="0" rtlCol="0"/>
          <a:lstStyle/>
          <a:p/>
        </p:txBody>
      </p:sp>
      <p:sp>
        <p:nvSpPr>
          <p:cNvPr id="42" name="object 42"/>
          <p:cNvSpPr/>
          <p:nvPr/>
        </p:nvSpPr>
        <p:spPr>
          <a:xfrm>
            <a:off x="1338072" y="2004060"/>
            <a:ext cx="895985" cy="1161415"/>
          </a:xfrm>
          <a:custGeom>
            <a:avLst/>
            <a:gdLst/>
            <a:ahLst/>
            <a:cxnLst/>
            <a:rect l="l" t="t" r="r" b="b"/>
            <a:pathLst>
              <a:path w="895985" h="1161414">
                <a:moveTo>
                  <a:pt x="895730" y="1161414"/>
                </a:moveTo>
                <a:lnTo>
                  <a:pt x="0" y="0"/>
                </a:lnTo>
              </a:path>
            </a:pathLst>
          </a:custGeom>
          <a:ln w="6095">
            <a:solidFill>
              <a:srgbClr val="D9D9D9"/>
            </a:solidFill>
          </a:ln>
        </p:spPr>
        <p:txBody>
          <a:bodyPr wrap="square" lIns="0" tIns="0" rIns="0" bIns="0" rtlCol="0"/>
          <a:lstStyle/>
          <a:p/>
        </p:txBody>
      </p:sp>
      <p:sp>
        <p:nvSpPr>
          <p:cNvPr id="43" name="object 43"/>
          <p:cNvSpPr/>
          <p:nvPr/>
        </p:nvSpPr>
        <p:spPr>
          <a:xfrm>
            <a:off x="527304" y="2316479"/>
            <a:ext cx="1706245" cy="848994"/>
          </a:xfrm>
          <a:custGeom>
            <a:avLst/>
            <a:gdLst/>
            <a:ahLst/>
            <a:cxnLst/>
            <a:rect l="l" t="t" r="r" b="b"/>
            <a:pathLst>
              <a:path w="1706245" h="848994">
                <a:moveTo>
                  <a:pt x="1706118" y="848487"/>
                </a:moveTo>
                <a:lnTo>
                  <a:pt x="0" y="0"/>
                </a:lnTo>
              </a:path>
            </a:pathLst>
          </a:custGeom>
          <a:ln w="6096">
            <a:solidFill>
              <a:srgbClr val="D9D9D9"/>
            </a:solidFill>
          </a:ln>
        </p:spPr>
        <p:txBody>
          <a:bodyPr wrap="square" lIns="0" tIns="0" rIns="0" bIns="0" rtlCol="0"/>
          <a:lstStyle/>
          <a:p/>
        </p:txBody>
      </p:sp>
      <p:sp>
        <p:nvSpPr>
          <p:cNvPr id="44" name="object 44"/>
          <p:cNvSpPr/>
          <p:nvPr/>
        </p:nvSpPr>
        <p:spPr>
          <a:xfrm>
            <a:off x="1182624" y="2951988"/>
            <a:ext cx="1018540" cy="294640"/>
          </a:xfrm>
          <a:custGeom>
            <a:avLst/>
            <a:gdLst/>
            <a:ahLst/>
            <a:cxnLst/>
            <a:rect l="l" t="t" r="r" b="b"/>
            <a:pathLst>
              <a:path w="1018539" h="294639">
                <a:moveTo>
                  <a:pt x="1018158" y="294513"/>
                </a:moveTo>
                <a:lnTo>
                  <a:pt x="0" y="0"/>
                </a:lnTo>
              </a:path>
            </a:pathLst>
          </a:custGeom>
          <a:ln w="6095">
            <a:solidFill>
              <a:srgbClr val="D9D9D9"/>
            </a:solidFill>
          </a:ln>
        </p:spPr>
        <p:txBody>
          <a:bodyPr wrap="square" lIns="0" tIns="0" rIns="0" bIns="0" rtlCol="0"/>
          <a:lstStyle/>
          <a:p/>
        </p:txBody>
      </p:sp>
      <p:sp>
        <p:nvSpPr>
          <p:cNvPr id="45" name="object 45"/>
          <p:cNvSpPr/>
          <p:nvPr/>
        </p:nvSpPr>
        <p:spPr>
          <a:xfrm>
            <a:off x="452627" y="3238500"/>
            <a:ext cx="1781175" cy="90170"/>
          </a:xfrm>
          <a:custGeom>
            <a:avLst/>
            <a:gdLst/>
            <a:ahLst/>
            <a:cxnLst/>
            <a:rect l="l" t="t" r="r" b="b"/>
            <a:pathLst>
              <a:path w="1781175" h="90170">
                <a:moveTo>
                  <a:pt x="1780666" y="90170"/>
                </a:moveTo>
                <a:lnTo>
                  <a:pt x="0" y="0"/>
                </a:lnTo>
              </a:path>
            </a:pathLst>
          </a:custGeom>
          <a:ln w="6096">
            <a:solidFill>
              <a:srgbClr val="D9D9D9"/>
            </a:solidFill>
          </a:ln>
        </p:spPr>
        <p:txBody>
          <a:bodyPr wrap="square" lIns="0" tIns="0" rIns="0" bIns="0" rtlCol="0"/>
          <a:lstStyle/>
          <a:p/>
        </p:txBody>
      </p:sp>
      <p:sp>
        <p:nvSpPr>
          <p:cNvPr id="46" name="object 46"/>
          <p:cNvSpPr/>
          <p:nvPr/>
        </p:nvSpPr>
        <p:spPr>
          <a:xfrm>
            <a:off x="992124" y="3328415"/>
            <a:ext cx="1241425" cy="512445"/>
          </a:xfrm>
          <a:custGeom>
            <a:avLst/>
            <a:gdLst/>
            <a:ahLst/>
            <a:cxnLst/>
            <a:rect l="l" t="t" r="r" b="b"/>
            <a:pathLst>
              <a:path w="1241425" h="512445">
                <a:moveTo>
                  <a:pt x="1241044" y="0"/>
                </a:moveTo>
                <a:lnTo>
                  <a:pt x="0" y="512445"/>
                </a:lnTo>
              </a:path>
            </a:pathLst>
          </a:custGeom>
          <a:ln w="6096">
            <a:solidFill>
              <a:srgbClr val="D9D9D9"/>
            </a:solidFill>
          </a:ln>
        </p:spPr>
        <p:txBody>
          <a:bodyPr wrap="square" lIns="0" tIns="0" rIns="0" bIns="0" rtlCol="0"/>
          <a:lstStyle/>
          <a:p/>
        </p:txBody>
      </p:sp>
      <p:sp>
        <p:nvSpPr>
          <p:cNvPr id="47" name="object 47"/>
          <p:cNvSpPr/>
          <p:nvPr/>
        </p:nvSpPr>
        <p:spPr>
          <a:xfrm>
            <a:off x="2392679" y="3328415"/>
            <a:ext cx="624840" cy="272415"/>
          </a:xfrm>
          <a:custGeom>
            <a:avLst/>
            <a:gdLst/>
            <a:ahLst/>
            <a:cxnLst/>
            <a:rect l="l" t="t" r="r" b="b"/>
            <a:pathLst>
              <a:path w="624839" h="272414">
                <a:moveTo>
                  <a:pt x="624839" y="272288"/>
                </a:moveTo>
                <a:lnTo>
                  <a:pt x="0" y="0"/>
                </a:lnTo>
              </a:path>
            </a:pathLst>
          </a:custGeom>
          <a:ln w="6096">
            <a:solidFill>
              <a:srgbClr val="D9D9D9"/>
            </a:solidFill>
          </a:ln>
        </p:spPr>
        <p:txBody>
          <a:bodyPr wrap="square" lIns="0" tIns="0" rIns="0" bIns="0" rtlCol="0"/>
          <a:lstStyle/>
          <a:p/>
        </p:txBody>
      </p:sp>
      <p:sp>
        <p:nvSpPr>
          <p:cNvPr id="48" name="object 48"/>
          <p:cNvSpPr/>
          <p:nvPr/>
        </p:nvSpPr>
        <p:spPr>
          <a:xfrm>
            <a:off x="2426207" y="3197351"/>
            <a:ext cx="909955" cy="50165"/>
          </a:xfrm>
          <a:custGeom>
            <a:avLst/>
            <a:gdLst/>
            <a:ahLst/>
            <a:cxnLst/>
            <a:rect l="l" t="t" r="r" b="b"/>
            <a:pathLst>
              <a:path w="909954" h="50164">
                <a:moveTo>
                  <a:pt x="909574" y="0"/>
                </a:moveTo>
                <a:lnTo>
                  <a:pt x="0" y="49657"/>
                </a:lnTo>
              </a:path>
            </a:pathLst>
          </a:custGeom>
          <a:ln w="6096">
            <a:solidFill>
              <a:srgbClr val="D9D9D9"/>
            </a:solidFill>
          </a:ln>
        </p:spPr>
        <p:txBody>
          <a:bodyPr wrap="square" lIns="0" tIns="0" rIns="0" bIns="0" rtlCol="0"/>
          <a:lstStyle/>
          <a:p/>
        </p:txBody>
      </p:sp>
      <p:sp>
        <p:nvSpPr>
          <p:cNvPr id="49" name="object 49"/>
          <p:cNvSpPr/>
          <p:nvPr/>
        </p:nvSpPr>
        <p:spPr>
          <a:xfrm>
            <a:off x="2255520" y="1525524"/>
            <a:ext cx="184404" cy="188975"/>
          </a:xfrm>
          <a:prstGeom prst="rect">
            <a:avLst/>
          </a:prstGeom>
          <a:blipFill>
            <a:blip r:embed="rId11" cstate="print"/>
            <a:stretch>
              <a:fillRect/>
            </a:stretch>
          </a:blipFill>
        </p:spPr>
        <p:txBody>
          <a:bodyPr wrap="square" lIns="0" tIns="0" rIns="0" bIns="0" rtlCol="0"/>
          <a:lstStyle/>
          <a:p/>
        </p:txBody>
      </p:sp>
      <p:sp>
        <p:nvSpPr>
          <p:cNvPr id="50" name="object 50"/>
          <p:cNvSpPr/>
          <p:nvPr/>
        </p:nvSpPr>
        <p:spPr>
          <a:xfrm>
            <a:off x="2252472" y="1522475"/>
            <a:ext cx="190500" cy="195072"/>
          </a:xfrm>
          <a:prstGeom prst="rect">
            <a:avLst/>
          </a:prstGeom>
          <a:blipFill>
            <a:blip r:embed="rId12" cstate="print"/>
            <a:stretch>
              <a:fillRect/>
            </a:stretch>
          </a:blipFill>
        </p:spPr>
        <p:txBody>
          <a:bodyPr wrap="square" lIns="0" tIns="0" rIns="0" bIns="0" rtlCol="0"/>
          <a:lstStyle/>
          <a:p/>
        </p:txBody>
      </p:sp>
      <p:sp>
        <p:nvSpPr>
          <p:cNvPr id="51" name="object 51"/>
          <p:cNvSpPr/>
          <p:nvPr/>
        </p:nvSpPr>
        <p:spPr>
          <a:xfrm>
            <a:off x="2412492" y="1687067"/>
            <a:ext cx="579120" cy="316865"/>
          </a:xfrm>
          <a:custGeom>
            <a:avLst/>
            <a:gdLst/>
            <a:ahLst/>
            <a:cxnLst/>
            <a:rect l="l" t="t" r="r" b="b"/>
            <a:pathLst>
              <a:path w="579119" h="316864">
                <a:moveTo>
                  <a:pt x="0" y="0"/>
                </a:moveTo>
                <a:lnTo>
                  <a:pt x="579119" y="316357"/>
                </a:lnTo>
              </a:path>
            </a:pathLst>
          </a:custGeom>
          <a:ln w="6096">
            <a:solidFill>
              <a:srgbClr val="D9D9D9"/>
            </a:solidFill>
          </a:ln>
        </p:spPr>
        <p:txBody>
          <a:bodyPr wrap="square" lIns="0" tIns="0" rIns="0" bIns="0" rtlCol="0"/>
          <a:lstStyle/>
          <a:p/>
        </p:txBody>
      </p:sp>
      <p:sp>
        <p:nvSpPr>
          <p:cNvPr id="52" name="object 52"/>
          <p:cNvSpPr/>
          <p:nvPr/>
        </p:nvSpPr>
        <p:spPr>
          <a:xfrm>
            <a:off x="2313432" y="1714500"/>
            <a:ext cx="34925" cy="1417320"/>
          </a:xfrm>
          <a:custGeom>
            <a:avLst/>
            <a:gdLst/>
            <a:ahLst/>
            <a:cxnLst/>
            <a:rect l="l" t="t" r="r" b="b"/>
            <a:pathLst>
              <a:path w="34925" h="1417320">
                <a:moveTo>
                  <a:pt x="34543" y="0"/>
                </a:moveTo>
                <a:lnTo>
                  <a:pt x="0" y="1417192"/>
                </a:lnTo>
              </a:path>
            </a:pathLst>
          </a:custGeom>
          <a:ln w="6096">
            <a:solidFill>
              <a:srgbClr val="D9D9D9"/>
            </a:solidFill>
          </a:ln>
        </p:spPr>
        <p:txBody>
          <a:bodyPr wrap="square" lIns="0" tIns="0" rIns="0" bIns="0" rtlCol="0"/>
          <a:lstStyle/>
          <a:p/>
        </p:txBody>
      </p:sp>
      <p:sp>
        <p:nvSpPr>
          <p:cNvPr id="53" name="object 53"/>
          <p:cNvSpPr/>
          <p:nvPr/>
        </p:nvSpPr>
        <p:spPr>
          <a:xfrm>
            <a:off x="2392807" y="1683892"/>
            <a:ext cx="677545" cy="1839595"/>
          </a:xfrm>
          <a:custGeom>
            <a:avLst/>
            <a:gdLst/>
            <a:ahLst/>
            <a:cxnLst/>
            <a:rect l="l" t="t" r="r" b="b"/>
            <a:pathLst>
              <a:path w="677544" h="1839595">
                <a:moveTo>
                  <a:pt x="677544" y="1839214"/>
                </a:moveTo>
                <a:lnTo>
                  <a:pt x="0" y="0"/>
                </a:lnTo>
              </a:path>
            </a:pathLst>
          </a:custGeom>
          <a:ln w="6096">
            <a:solidFill>
              <a:srgbClr val="D9D9D9"/>
            </a:solidFill>
          </a:ln>
        </p:spPr>
        <p:txBody>
          <a:bodyPr wrap="square" lIns="0" tIns="0" rIns="0" bIns="0" rtlCol="0"/>
          <a:lstStyle/>
          <a:p/>
        </p:txBody>
      </p:sp>
      <p:sp>
        <p:nvSpPr>
          <p:cNvPr id="54" name="object 54"/>
          <p:cNvSpPr/>
          <p:nvPr/>
        </p:nvSpPr>
        <p:spPr>
          <a:xfrm>
            <a:off x="826008" y="573023"/>
            <a:ext cx="272795" cy="278891"/>
          </a:xfrm>
          <a:prstGeom prst="rect">
            <a:avLst/>
          </a:prstGeom>
          <a:blipFill>
            <a:blip r:embed="rId13" cstate="print"/>
            <a:stretch>
              <a:fillRect/>
            </a:stretch>
          </a:blipFill>
        </p:spPr>
        <p:txBody>
          <a:bodyPr wrap="square" lIns="0" tIns="0" rIns="0" bIns="0" rtlCol="0"/>
          <a:lstStyle/>
          <a:p/>
        </p:txBody>
      </p:sp>
      <p:sp>
        <p:nvSpPr>
          <p:cNvPr id="55" name="object 55"/>
          <p:cNvSpPr/>
          <p:nvPr/>
        </p:nvSpPr>
        <p:spPr>
          <a:xfrm>
            <a:off x="826008" y="573023"/>
            <a:ext cx="273050" cy="279400"/>
          </a:xfrm>
          <a:custGeom>
            <a:avLst/>
            <a:gdLst/>
            <a:ahLst/>
            <a:cxnLst/>
            <a:rect l="l" t="t" r="r" b="b"/>
            <a:pathLst>
              <a:path w="273050" h="279400">
                <a:moveTo>
                  <a:pt x="0" y="139446"/>
                </a:moveTo>
                <a:lnTo>
                  <a:pt x="6953" y="95390"/>
                </a:lnTo>
                <a:lnTo>
                  <a:pt x="26315" y="57113"/>
                </a:lnTo>
                <a:lnTo>
                  <a:pt x="55840" y="26919"/>
                </a:lnTo>
                <a:lnTo>
                  <a:pt x="93283" y="7114"/>
                </a:lnTo>
                <a:lnTo>
                  <a:pt x="136397" y="0"/>
                </a:lnTo>
                <a:lnTo>
                  <a:pt x="179512" y="7114"/>
                </a:lnTo>
                <a:lnTo>
                  <a:pt x="216955" y="26919"/>
                </a:lnTo>
                <a:lnTo>
                  <a:pt x="246480" y="57113"/>
                </a:lnTo>
                <a:lnTo>
                  <a:pt x="265842" y="95390"/>
                </a:lnTo>
                <a:lnTo>
                  <a:pt x="272795" y="139446"/>
                </a:lnTo>
                <a:lnTo>
                  <a:pt x="265842" y="183501"/>
                </a:lnTo>
                <a:lnTo>
                  <a:pt x="246480" y="221778"/>
                </a:lnTo>
                <a:lnTo>
                  <a:pt x="216955" y="251972"/>
                </a:lnTo>
                <a:lnTo>
                  <a:pt x="179512" y="271777"/>
                </a:lnTo>
                <a:lnTo>
                  <a:pt x="136397" y="278891"/>
                </a:lnTo>
                <a:lnTo>
                  <a:pt x="93283" y="271777"/>
                </a:lnTo>
                <a:lnTo>
                  <a:pt x="55840" y="251972"/>
                </a:lnTo>
                <a:lnTo>
                  <a:pt x="26315" y="221778"/>
                </a:lnTo>
                <a:lnTo>
                  <a:pt x="6953" y="183501"/>
                </a:lnTo>
                <a:lnTo>
                  <a:pt x="0" y="139446"/>
                </a:lnTo>
                <a:close/>
              </a:path>
            </a:pathLst>
          </a:custGeom>
          <a:ln w="6096">
            <a:solidFill>
              <a:srgbClr val="919191"/>
            </a:solidFill>
          </a:ln>
        </p:spPr>
        <p:txBody>
          <a:bodyPr wrap="square" lIns="0" tIns="0" rIns="0" bIns="0" rtlCol="0"/>
          <a:lstStyle/>
          <a:p/>
        </p:txBody>
      </p:sp>
      <p:sp>
        <p:nvSpPr>
          <p:cNvPr id="56" name="object 56"/>
          <p:cNvSpPr/>
          <p:nvPr/>
        </p:nvSpPr>
        <p:spPr>
          <a:xfrm>
            <a:off x="963167" y="851916"/>
            <a:ext cx="330835" cy="1042035"/>
          </a:xfrm>
          <a:custGeom>
            <a:avLst/>
            <a:gdLst/>
            <a:ahLst/>
            <a:cxnLst/>
            <a:rect l="l" t="t" r="r" b="b"/>
            <a:pathLst>
              <a:path w="330834" h="1042035">
                <a:moveTo>
                  <a:pt x="330326" y="1041654"/>
                </a:moveTo>
                <a:lnTo>
                  <a:pt x="0" y="0"/>
                </a:lnTo>
              </a:path>
            </a:pathLst>
          </a:custGeom>
          <a:ln w="6096">
            <a:solidFill>
              <a:srgbClr val="D9D9D9"/>
            </a:solidFill>
          </a:ln>
        </p:spPr>
        <p:txBody>
          <a:bodyPr wrap="square" lIns="0" tIns="0" rIns="0" bIns="0" rtlCol="0"/>
          <a:lstStyle/>
          <a:p/>
        </p:txBody>
      </p:sp>
      <p:sp>
        <p:nvSpPr>
          <p:cNvPr id="57" name="object 57"/>
          <p:cNvSpPr/>
          <p:nvPr/>
        </p:nvSpPr>
        <p:spPr>
          <a:xfrm>
            <a:off x="963167" y="851916"/>
            <a:ext cx="1350645" cy="2280285"/>
          </a:xfrm>
          <a:custGeom>
            <a:avLst/>
            <a:gdLst/>
            <a:ahLst/>
            <a:cxnLst/>
            <a:rect l="l" t="t" r="r" b="b"/>
            <a:pathLst>
              <a:path w="1350645" h="2280285">
                <a:moveTo>
                  <a:pt x="1350390" y="2279904"/>
                </a:moveTo>
                <a:lnTo>
                  <a:pt x="0" y="0"/>
                </a:lnTo>
              </a:path>
            </a:pathLst>
          </a:custGeom>
          <a:ln w="6096">
            <a:solidFill>
              <a:srgbClr val="D9D9D9"/>
            </a:solidFill>
          </a:ln>
        </p:spPr>
        <p:txBody>
          <a:bodyPr wrap="square" lIns="0" tIns="0" rIns="0" bIns="0" rtlCol="0"/>
          <a:lstStyle/>
          <a:p/>
        </p:txBody>
      </p:sp>
      <p:sp>
        <p:nvSpPr>
          <p:cNvPr id="58" name="object 58"/>
          <p:cNvSpPr/>
          <p:nvPr/>
        </p:nvSpPr>
        <p:spPr>
          <a:xfrm>
            <a:off x="452627" y="851916"/>
            <a:ext cx="509905" cy="2252980"/>
          </a:xfrm>
          <a:custGeom>
            <a:avLst/>
            <a:gdLst/>
            <a:ahLst/>
            <a:cxnLst/>
            <a:rect l="l" t="t" r="r" b="b"/>
            <a:pathLst>
              <a:path w="509905" h="2252980">
                <a:moveTo>
                  <a:pt x="0" y="2252980"/>
                </a:moveTo>
                <a:lnTo>
                  <a:pt x="509879" y="0"/>
                </a:lnTo>
              </a:path>
            </a:pathLst>
          </a:custGeom>
          <a:ln w="6096">
            <a:solidFill>
              <a:srgbClr val="D9D9D9"/>
            </a:solidFill>
          </a:ln>
        </p:spPr>
        <p:txBody>
          <a:bodyPr wrap="square" lIns="0" tIns="0" rIns="0" bIns="0" rtlCol="0"/>
          <a:lstStyle/>
          <a:p/>
        </p:txBody>
      </p:sp>
      <p:sp>
        <p:nvSpPr>
          <p:cNvPr id="59" name="object 59"/>
          <p:cNvSpPr/>
          <p:nvPr/>
        </p:nvSpPr>
        <p:spPr>
          <a:xfrm>
            <a:off x="963167" y="851916"/>
            <a:ext cx="123825" cy="1863089"/>
          </a:xfrm>
          <a:custGeom>
            <a:avLst/>
            <a:gdLst/>
            <a:ahLst/>
            <a:cxnLst/>
            <a:rect l="l" t="t" r="r" b="b"/>
            <a:pathLst>
              <a:path w="123825" h="1863089">
                <a:moveTo>
                  <a:pt x="123482" y="1862836"/>
                </a:moveTo>
                <a:lnTo>
                  <a:pt x="0" y="0"/>
                </a:lnTo>
              </a:path>
            </a:pathLst>
          </a:custGeom>
          <a:ln w="6096">
            <a:solidFill>
              <a:srgbClr val="D9D9D9"/>
            </a:solidFill>
          </a:ln>
        </p:spPr>
        <p:txBody>
          <a:bodyPr wrap="square" lIns="0" tIns="0" rIns="0" bIns="0" rtlCol="0"/>
          <a:lstStyle/>
          <a:p/>
        </p:txBody>
      </p:sp>
      <p:sp>
        <p:nvSpPr>
          <p:cNvPr id="60" name="object 60"/>
          <p:cNvSpPr/>
          <p:nvPr/>
        </p:nvSpPr>
        <p:spPr>
          <a:xfrm>
            <a:off x="4632959" y="3617976"/>
            <a:ext cx="201167" cy="205740"/>
          </a:xfrm>
          <a:prstGeom prst="rect">
            <a:avLst/>
          </a:prstGeom>
          <a:blipFill>
            <a:blip r:embed="rId14" cstate="print"/>
            <a:stretch>
              <a:fillRect/>
            </a:stretch>
          </a:blipFill>
        </p:spPr>
        <p:txBody>
          <a:bodyPr wrap="square" lIns="0" tIns="0" rIns="0" bIns="0" rtlCol="0"/>
          <a:lstStyle/>
          <a:p/>
        </p:txBody>
      </p:sp>
      <p:sp>
        <p:nvSpPr>
          <p:cNvPr id="61" name="object 61"/>
          <p:cNvSpPr/>
          <p:nvPr/>
        </p:nvSpPr>
        <p:spPr>
          <a:xfrm>
            <a:off x="3151632" y="2165604"/>
            <a:ext cx="1514475" cy="1484630"/>
          </a:xfrm>
          <a:custGeom>
            <a:avLst/>
            <a:gdLst/>
            <a:ahLst/>
            <a:cxnLst/>
            <a:rect l="l" t="t" r="r" b="b"/>
            <a:pathLst>
              <a:path w="1514475" h="1484629">
                <a:moveTo>
                  <a:pt x="0" y="0"/>
                </a:moveTo>
                <a:lnTo>
                  <a:pt x="1514094" y="1484249"/>
                </a:lnTo>
              </a:path>
            </a:pathLst>
          </a:custGeom>
          <a:ln w="6096">
            <a:solidFill>
              <a:srgbClr val="D9D9D9"/>
            </a:solidFill>
          </a:ln>
        </p:spPr>
        <p:txBody>
          <a:bodyPr wrap="square" lIns="0" tIns="0" rIns="0" bIns="0" rtlCol="0"/>
          <a:lstStyle/>
          <a:p/>
        </p:txBody>
      </p:sp>
      <p:sp>
        <p:nvSpPr>
          <p:cNvPr id="62" name="object 62"/>
          <p:cNvSpPr/>
          <p:nvPr/>
        </p:nvSpPr>
        <p:spPr>
          <a:xfrm>
            <a:off x="3643884" y="3328415"/>
            <a:ext cx="1021080" cy="321945"/>
          </a:xfrm>
          <a:custGeom>
            <a:avLst/>
            <a:gdLst/>
            <a:ahLst/>
            <a:cxnLst/>
            <a:rect l="l" t="t" r="r" b="b"/>
            <a:pathLst>
              <a:path w="1021079" h="321945">
                <a:moveTo>
                  <a:pt x="1020699" y="321945"/>
                </a:moveTo>
                <a:lnTo>
                  <a:pt x="0" y="0"/>
                </a:lnTo>
              </a:path>
            </a:pathLst>
          </a:custGeom>
          <a:ln w="6096">
            <a:solidFill>
              <a:srgbClr val="D9D9D9"/>
            </a:solidFill>
          </a:ln>
        </p:spPr>
        <p:txBody>
          <a:bodyPr wrap="square" lIns="0" tIns="0" rIns="0" bIns="0" rtlCol="0"/>
          <a:lstStyle/>
          <a:p/>
        </p:txBody>
      </p:sp>
      <p:sp>
        <p:nvSpPr>
          <p:cNvPr id="63" name="object 63"/>
          <p:cNvSpPr/>
          <p:nvPr/>
        </p:nvSpPr>
        <p:spPr>
          <a:xfrm>
            <a:off x="963167" y="851916"/>
            <a:ext cx="3674110" cy="2769870"/>
          </a:xfrm>
          <a:custGeom>
            <a:avLst/>
            <a:gdLst/>
            <a:ahLst/>
            <a:cxnLst/>
            <a:rect l="l" t="t" r="r" b="b"/>
            <a:pathLst>
              <a:path w="3674110" h="2769870">
                <a:moveTo>
                  <a:pt x="3673982" y="2769489"/>
                </a:moveTo>
                <a:lnTo>
                  <a:pt x="0" y="0"/>
                </a:lnTo>
              </a:path>
            </a:pathLst>
          </a:custGeom>
          <a:ln w="6096">
            <a:solidFill>
              <a:srgbClr val="D9D9D9"/>
            </a:solidFill>
          </a:ln>
        </p:spPr>
        <p:txBody>
          <a:bodyPr wrap="square" lIns="0" tIns="0" rIns="0" bIns="0" rtlCol="0"/>
          <a:lstStyle/>
          <a:p/>
        </p:txBody>
      </p:sp>
      <p:sp>
        <p:nvSpPr>
          <p:cNvPr id="64" name="object 64"/>
          <p:cNvSpPr/>
          <p:nvPr/>
        </p:nvSpPr>
        <p:spPr>
          <a:xfrm>
            <a:off x="1021080" y="3649979"/>
            <a:ext cx="3644265" cy="260985"/>
          </a:xfrm>
          <a:custGeom>
            <a:avLst/>
            <a:gdLst/>
            <a:ahLst/>
            <a:cxnLst/>
            <a:rect l="l" t="t" r="r" b="b"/>
            <a:pathLst>
              <a:path w="3644265" h="260985">
                <a:moveTo>
                  <a:pt x="3644265" y="0"/>
                </a:moveTo>
                <a:lnTo>
                  <a:pt x="0" y="260858"/>
                </a:lnTo>
              </a:path>
            </a:pathLst>
          </a:custGeom>
          <a:ln w="6096">
            <a:solidFill>
              <a:srgbClr val="D9D9D9"/>
            </a:solidFill>
          </a:ln>
        </p:spPr>
        <p:txBody>
          <a:bodyPr wrap="square" lIns="0" tIns="0" rIns="0" bIns="0" rtlCol="0"/>
          <a:lstStyle/>
          <a:p/>
        </p:txBody>
      </p:sp>
      <p:pic>
        <p:nvPicPr>
          <p:cNvPr id="2058" name="Picture 8" descr="C:\Users\김지혜\Desktop\2logo+xinrui-01.png"/>
          <p:cNvPicPr>
            <a:picLocks noChangeAspect="1"/>
          </p:cNvPicPr>
          <p:nvPr/>
        </p:nvPicPr>
        <p:blipFill>
          <a:blip r:embed="rId15"/>
          <a:stretch>
            <a:fillRect/>
          </a:stretch>
        </p:blipFill>
        <p:spPr>
          <a:xfrm>
            <a:off x="15900400" y="9150350"/>
            <a:ext cx="1719263" cy="2432050"/>
          </a:xfrm>
          <a:prstGeom prst="rect">
            <a:avLst/>
          </a:prstGeom>
          <a:noFill/>
          <a:ln w="9525">
            <a:noFill/>
          </a:ln>
        </p:spPr>
      </p:pic>
      <p:sp>
        <p:nvSpPr>
          <p:cNvPr id="65" name="标题 64"/>
          <p:cNvSpPr>
            <a:spLocks noGrp="1"/>
          </p:cNvSpPr>
          <p:nvPr>
            <p:ph type="ctrTitle"/>
          </p:nvPr>
        </p:nvSpPr>
        <p:spPr>
          <a:xfrm>
            <a:off x="3090037" y="2179827"/>
            <a:ext cx="8762745" cy="1122679"/>
          </a:xfrm>
        </p:spPr>
        <p:txBody>
          <a:bodyPr>
            <a:normAutofit/>
          </a:bodyPr>
          <a:p>
            <a:pPr algn="ctr"/>
            <a:r>
              <a:rPr lang="en-US" altLang="zh-CN" sz="6000" dirty="0">
                <a:solidFill>
                  <a:schemeClr val="tx1"/>
                </a:solidFill>
                <a:latin typeface="宋体" panose="02010600030101010101" pitchFamily="2" charset="-122"/>
                <a:ea typeface="宋体" panose="02010600030101010101" pitchFamily="2" charset="-122"/>
                <a:cs typeface="宋体" panose="02010600030101010101" pitchFamily="2" charset="-122"/>
              </a:rPr>
              <a:t>IOT</a:t>
            </a:r>
            <a:r>
              <a:rPr sz="6000" dirty="0">
                <a:solidFill>
                  <a:schemeClr val="tx1"/>
                </a:solidFill>
                <a:latin typeface="宋体" panose="02010600030101010101" pitchFamily="2" charset="-122"/>
                <a:ea typeface="宋体" panose="02010600030101010101" pitchFamily="2" charset="-122"/>
                <a:cs typeface="宋体" panose="02010600030101010101" pitchFamily="2" charset="-122"/>
              </a:rPr>
              <a:t>课程简介</a:t>
            </a:r>
            <a:endParaRPr sz="6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矩形 1"/>
          <p:cNvSpPr/>
          <p:nvPr/>
        </p:nvSpPr>
        <p:spPr>
          <a:xfrm>
            <a:off x="10136505" y="5137150"/>
            <a:ext cx="1818640" cy="1482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7" name="文本框 6"/>
          <p:cNvSpPr txBox="1"/>
          <p:nvPr/>
        </p:nvSpPr>
        <p:spPr>
          <a:xfrm>
            <a:off x="1768475" y="2829560"/>
            <a:ext cx="3762375" cy="1198880"/>
          </a:xfrm>
          <a:prstGeom prst="rect">
            <a:avLst/>
          </a:prstGeom>
          <a:noFill/>
        </p:spPr>
        <p:txBody>
          <a:bodyPr wrap="square" rtlCol="0">
            <a:spAutoFit/>
          </a:bodyPr>
          <a:p>
            <a:r>
              <a:rPr lang="en-US" sz="7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rPr>
              <a:t>安全</a:t>
            </a:r>
            <a:endPar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005195" y="2626360"/>
            <a:ext cx="4006850" cy="2245360"/>
          </a:xfrm>
          <a:prstGeom prst="rect">
            <a:avLst/>
          </a:prstGeom>
          <a:noFill/>
        </p:spPr>
        <p:txBody>
          <a:bodyPr wrap="square" rtlCol="0">
            <a:spAutoFit/>
          </a:bodyPr>
          <a:p>
            <a:pPr marL="285750" indent="-285750">
              <a:buFont typeface="Arial" panose="020B0604020202020204" pitchFamily="34" charset="0"/>
              <a:buChar char="•"/>
            </a:pPr>
            <a:r>
              <a:rPr lang="zh-CN" altLang="en-US" sz="2800">
                <a:latin typeface="宋体" panose="02010600030101010101" pitchFamily="2" charset="-122"/>
                <a:ea typeface="宋体" panose="02010600030101010101" pitchFamily="2" charset="-122"/>
                <a:cs typeface="宋体" panose="02010600030101010101" pitchFamily="2" charset="-122"/>
              </a:rPr>
              <a:t>硬件层</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800">
                <a:latin typeface="宋体" panose="02010600030101010101" pitchFamily="2" charset="-122"/>
                <a:ea typeface="宋体" panose="02010600030101010101" pitchFamily="2" charset="-122"/>
                <a:cs typeface="宋体" panose="02010600030101010101" pitchFamily="2" charset="-122"/>
              </a:rPr>
              <a:t>固件层</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cs typeface="宋体" panose="02010600030101010101" pitchFamily="2" charset="-122"/>
              </a:rPr>
              <a:t>web</a:t>
            </a:r>
            <a:r>
              <a:rPr lang="zh-CN" altLang="en-US" sz="2800">
                <a:latin typeface="宋体" panose="02010600030101010101" pitchFamily="2" charset="-122"/>
                <a:ea typeface="宋体" panose="02010600030101010101" pitchFamily="2" charset="-122"/>
                <a:cs typeface="宋体" panose="02010600030101010101" pitchFamily="2" charset="-122"/>
              </a:rPr>
              <a:t>层</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800">
                <a:latin typeface="宋体" panose="02010600030101010101" pitchFamily="2" charset="-122"/>
                <a:ea typeface="宋体" panose="02010600030101010101" pitchFamily="2" charset="-122"/>
                <a:cs typeface="宋体" panose="02010600030101010101" pitchFamily="2" charset="-122"/>
              </a:rPr>
              <a:t>协议层</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800">
                <a:latin typeface="宋体" panose="02010600030101010101" pitchFamily="2" charset="-122"/>
                <a:ea typeface="宋体" panose="02010600030101010101" pitchFamily="2" charset="-122"/>
                <a:cs typeface="宋体" panose="02010600030101010101" pitchFamily="2" charset="-122"/>
              </a:rPr>
              <a:t>移动应用层</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802640" y="504825"/>
            <a:ext cx="2286635" cy="583565"/>
          </a:xfrm>
          <a:prstGeom prst="rect">
            <a:avLst/>
          </a:prstGeom>
          <a:noFill/>
        </p:spPr>
        <p:txBody>
          <a:bodyPr wrap="squar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一</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硬件层</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5"/>
          <a:stretch>
            <a:fillRect/>
          </a:stretch>
        </p:blipFill>
        <p:spPr>
          <a:xfrm>
            <a:off x="1204595" y="1468120"/>
            <a:ext cx="2557145" cy="1751330"/>
          </a:xfrm>
          <a:prstGeom prst="rect">
            <a:avLst/>
          </a:prstGeom>
        </p:spPr>
      </p:pic>
      <p:sp>
        <p:nvSpPr>
          <p:cNvPr id="10" name="文本框 9"/>
          <p:cNvSpPr txBox="1"/>
          <p:nvPr/>
        </p:nvSpPr>
        <p:spPr>
          <a:xfrm>
            <a:off x="1971675" y="3244850"/>
            <a:ext cx="868680" cy="368300"/>
          </a:xfrm>
          <a:prstGeom prst="rect">
            <a:avLst/>
          </a:prstGeom>
          <a:noFill/>
        </p:spPr>
        <p:txBody>
          <a:bodyPr wrap="none" rtlCol="0">
            <a:spAutoFit/>
          </a:bodyPr>
          <a:p>
            <a:pPr algn="l"/>
            <a:r>
              <a:rPr>
                <a:sym typeface="+mn-ea"/>
              </a:rPr>
              <a:t>万用表</a:t>
            </a:r>
            <a:endParaRPr lang="zh-CN" altLang="en-US"/>
          </a:p>
        </p:txBody>
      </p:sp>
      <p:sp>
        <p:nvSpPr>
          <p:cNvPr id="11" name="文本框 10"/>
          <p:cNvSpPr txBox="1"/>
          <p:nvPr/>
        </p:nvSpPr>
        <p:spPr>
          <a:xfrm>
            <a:off x="4947920" y="3180080"/>
            <a:ext cx="1097280" cy="368300"/>
          </a:xfrm>
          <a:prstGeom prst="rect">
            <a:avLst/>
          </a:prstGeom>
          <a:noFill/>
        </p:spPr>
        <p:txBody>
          <a:bodyPr wrap="none" rtlCol="0">
            <a:spAutoFit/>
          </a:bodyPr>
          <a:p>
            <a:pPr algn="l"/>
            <a:r>
              <a:rPr>
                <a:sym typeface="+mn-ea"/>
              </a:rPr>
              <a:t>螺丝刀组</a:t>
            </a:r>
            <a:endParaRPr lang="zh-CN" altLang="en-US"/>
          </a:p>
        </p:txBody>
      </p:sp>
      <p:pic>
        <p:nvPicPr>
          <p:cNvPr id="12" name="图片 11"/>
          <p:cNvPicPr>
            <a:picLocks noChangeAspect="1"/>
          </p:cNvPicPr>
          <p:nvPr/>
        </p:nvPicPr>
        <p:blipFill>
          <a:blip r:embed="rId6"/>
          <a:stretch>
            <a:fillRect/>
          </a:stretch>
        </p:blipFill>
        <p:spPr>
          <a:xfrm>
            <a:off x="8165465" y="1227455"/>
            <a:ext cx="1983105" cy="1724660"/>
          </a:xfrm>
          <a:prstGeom prst="rect">
            <a:avLst/>
          </a:prstGeom>
        </p:spPr>
      </p:pic>
      <p:sp>
        <p:nvSpPr>
          <p:cNvPr id="13" name="文本框 12"/>
          <p:cNvSpPr txBox="1"/>
          <p:nvPr/>
        </p:nvSpPr>
        <p:spPr>
          <a:xfrm>
            <a:off x="8595360" y="3244850"/>
            <a:ext cx="868680" cy="368300"/>
          </a:xfrm>
          <a:prstGeom prst="rect">
            <a:avLst/>
          </a:prstGeom>
          <a:noFill/>
        </p:spPr>
        <p:txBody>
          <a:bodyPr wrap="none" rtlCol="0">
            <a:spAutoFit/>
          </a:bodyPr>
          <a:p>
            <a:r>
              <a:rPr lang="zh-CN" altLang="en-US"/>
              <a:t>电烙铁</a:t>
            </a:r>
            <a:endParaRPr lang="zh-CN" altLang="en-US"/>
          </a:p>
        </p:txBody>
      </p:sp>
      <p:pic>
        <p:nvPicPr>
          <p:cNvPr id="14" name="内容占位符 3"/>
          <p:cNvPicPr>
            <a:picLocks noChangeAspect="1"/>
          </p:cNvPicPr>
          <p:nvPr/>
        </p:nvPicPr>
        <p:blipFill>
          <a:blip r:embed="rId7"/>
          <a:stretch>
            <a:fillRect/>
          </a:stretch>
        </p:blipFill>
        <p:spPr>
          <a:xfrm>
            <a:off x="1325245" y="3683635"/>
            <a:ext cx="2336800" cy="2178685"/>
          </a:xfrm>
          <a:prstGeom prst="rect">
            <a:avLst/>
          </a:prstGeom>
        </p:spPr>
      </p:pic>
      <p:sp>
        <p:nvSpPr>
          <p:cNvPr id="15" name="文本框 14"/>
          <p:cNvSpPr txBox="1"/>
          <p:nvPr/>
        </p:nvSpPr>
        <p:spPr>
          <a:xfrm>
            <a:off x="2048510" y="5974080"/>
            <a:ext cx="868680" cy="368300"/>
          </a:xfrm>
          <a:prstGeom prst="rect">
            <a:avLst/>
          </a:prstGeom>
          <a:noFill/>
        </p:spPr>
        <p:txBody>
          <a:bodyPr wrap="none" rtlCol="0">
            <a:spAutoFit/>
          </a:bodyPr>
          <a:p>
            <a:r>
              <a:rPr lang="zh-CN" altLang="en-US"/>
              <a:t>热风枪</a:t>
            </a:r>
            <a:endParaRPr lang="zh-CN" altLang="en-US"/>
          </a:p>
        </p:txBody>
      </p:sp>
      <p:pic>
        <p:nvPicPr>
          <p:cNvPr id="16" name="图片 15"/>
          <p:cNvPicPr>
            <a:picLocks noChangeAspect="1"/>
          </p:cNvPicPr>
          <p:nvPr/>
        </p:nvPicPr>
        <p:blipFill>
          <a:blip r:embed="rId8"/>
          <a:stretch>
            <a:fillRect/>
          </a:stretch>
        </p:blipFill>
        <p:spPr>
          <a:xfrm>
            <a:off x="4145280" y="3988435"/>
            <a:ext cx="3037840" cy="1569720"/>
          </a:xfrm>
          <a:prstGeom prst="rect">
            <a:avLst/>
          </a:prstGeom>
        </p:spPr>
      </p:pic>
      <p:sp>
        <p:nvSpPr>
          <p:cNvPr id="17" name="文本框 16"/>
          <p:cNvSpPr txBox="1"/>
          <p:nvPr/>
        </p:nvSpPr>
        <p:spPr>
          <a:xfrm>
            <a:off x="5059045" y="5974080"/>
            <a:ext cx="1209675" cy="368300"/>
          </a:xfrm>
          <a:prstGeom prst="rect">
            <a:avLst/>
          </a:prstGeom>
          <a:noFill/>
        </p:spPr>
        <p:txBody>
          <a:bodyPr wrap="square" rtlCol="0">
            <a:spAutoFit/>
          </a:bodyPr>
          <a:p>
            <a:r>
              <a:rPr lang="zh-CN" altLang="en-US"/>
              <a:t>杜邦线</a:t>
            </a:r>
            <a:endParaRPr lang="zh-CN" altLang="en-US"/>
          </a:p>
        </p:txBody>
      </p:sp>
      <p:pic>
        <p:nvPicPr>
          <p:cNvPr id="19" name="图片 18"/>
          <p:cNvPicPr>
            <a:picLocks noChangeAspect="1"/>
          </p:cNvPicPr>
          <p:nvPr/>
        </p:nvPicPr>
        <p:blipFill>
          <a:blip r:embed="rId9"/>
          <a:stretch>
            <a:fillRect/>
          </a:stretch>
        </p:blipFill>
        <p:spPr>
          <a:xfrm>
            <a:off x="8165465" y="4265295"/>
            <a:ext cx="2255520" cy="1468120"/>
          </a:xfrm>
          <a:prstGeom prst="rect">
            <a:avLst/>
          </a:prstGeom>
        </p:spPr>
      </p:pic>
      <p:sp>
        <p:nvSpPr>
          <p:cNvPr id="20" name="文本框 19"/>
          <p:cNvSpPr txBox="1"/>
          <p:nvPr/>
        </p:nvSpPr>
        <p:spPr>
          <a:xfrm>
            <a:off x="8649335" y="5974080"/>
            <a:ext cx="1287780" cy="368300"/>
          </a:xfrm>
          <a:prstGeom prst="rect">
            <a:avLst/>
          </a:prstGeom>
          <a:noFill/>
        </p:spPr>
        <p:txBody>
          <a:bodyPr wrap="none" rtlCol="0">
            <a:spAutoFit/>
          </a:bodyPr>
          <a:p>
            <a:r>
              <a:rPr lang="en-US" altLang="zh-CN"/>
              <a:t>TTL</a:t>
            </a:r>
            <a:r>
              <a:rPr lang="zh-CN" altLang="en-US"/>
              <a:t>转</a:t>
            </a:r>
            <a:r>
              <a:rPr lang="en-US" altLang="zh-CN"/>
              <a:t>USB</a:t>
            </a:r>
            <a:endParaRPr lang="en-US" altLang="zh-CN"/>
          </a:p>
        </p:txBody>
      </p:sp>
      <p:pic>
        <p:nvPicPr>
          <p:cNvPr id="22" name="图片 21"/>
          <p:cNvPicPr>
            <a:picLocks noChangeAspect="1"/>
          </p:cNvPicPr>
          <p:nvPr/>
        </p:nvPicPr>
        <p:blipFill>
          <a:blip r:embed="rId10"/>
          <a:stretch>
            <a:fillRect/>
          </a:stretch>
        </p:blipFill>
        <p:spPr>
          <a:xfrm>
            <a:off x="4509770" y="1507490"/>
            <a:ext cx="1829435" cy="1672590"/>
          </a:xfrm>
          <a:prstGeom prst="rect">
            <a:avLst/>
          </a:prstGeom>
        </p:spPr>
      </p:pic>
      <p:sp>
        <p:nvSpPr>
          <p:cNvPr id="23" name="文本框 22"/>
          <p:cNvSpPr txBox="1"/>
          <p:nvPr/>
        </p:nvSpPr>
        <p:spPr>
          <a:xfrm>
            <a:off x="1150620" y="1036955"/>
            <a:ext cx="2511425" cy="368300"/>
          </a:xfrm>
          <a:prstGeom prst="rect">
            <a:avLst/>
          </a:prstGeom>
          <a:noFill/>
        </p:spPr>
        <p:txBody>
          <a:bodyPr wrap="square" rtlCol="0">
            <a:spAutoFit/>
          </a:bodyPr>
          <a:p>
            <a:r>
              <a:rPr lang="en-US" altLang="zh-CN"/>
              <a:t>1.</a:t>
            </a:r>
            <a:r>
              <a:rPr lang="zh-CN" altLang="en-US"/>
              <a:t>工具准备</a:t>
            </a:r>
            <a:endParaRPr lang="zh-CN" altLang="en-US"/>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8" name="文本框 7"/>
          <p:cNvSpPr txBox="1"/>
          <p:nvPr/>
        </p:nvSpPr>
        <p:spPr>
          <a:xfrm>
            <a:off x="1108075" y="720090"/>
            <a:ext cx="2511425" cy="521970"/>
          </a:xfrm>
          <a:prstGeom prst="rect">
            <a:avLst/>
          </a:prstGeom>
          <a:noFill/>
        </p:spPr>
        <p:txBody>
          <a:bodyPr wrap="square" rtlCol="0">
            <a:spAutoFit/>
          </a:bodyPr>
          <a:p>
            <a:r>
              <a:rPr lang="en-US" altLang="zh-CN" sz="2800" b="1">
                <a:latin typeface="宋体" panose="02010600030101010101" pitchFamily="2" charset="-122"/>
                <a:ea typeface="宋体" panose="02010600030101010101" pitchFamily="2" charset="-122"/>
                <a:cs typeface="宋体" panose="02010600030101010101" pitchFamily="2" charset="-122"/>
              </a:rPr>
              <a:t>2.</a:t>
            </a:r>
            <a:r>
              <a:rPr lang="zh-CN" altLang="en-US" sz="2800" b="1">
                <a:latin typeface="宋体" panose="02010600030101010101" pitchFamily="2" charset="-122"/>
                <a:ea typeface="宋体" panose="02010600030101010101" pitchFamily="2" charset="-122"/>
                <a:cs typeface="宋体" panose="02010600030101010101" pitchFamily="2" charset="-122"/>
              </a:rPr>
              <a:t>通信接口</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911860" y="1354455"/>
            <a:ext cx="2904490" cy="2861310"/>
          </a:xfrm>
          <a:prstGeom prst="rect">
            <a:avLst/>
          </a:prstGeom>
          <a:noFill/>
        </p:spPr>
        <p:txBody>
          <a:bodyPr wrap="square" rtlCol="0">
            <a:spAutoFit/>
          </a:bodyPr>
          <a:p>
            <a:pPr indent="0">
              <a:buFont typeface="Arial" panose="020B0604020202020204" pitchFamily="34" charset="0"/>
              <a:buNone/>
            </a:pPr>
            <a:r>
              <a:rPr lang="en-US" altLang="zh-CN">
                <a:latin typeface="宋体" panose="02010600030101010101" pitchFamily="2" charset="-122"/>
                <a:ea typeface="宋体" panose="02010600030101010101" pitchFamily="2" charset="-122"/>
                <a:cs typeface="宋体" panose="02010600030101010101" pitchFamily="2" charset="-122"/>
              </a:rPr>
              <a:t>(1)JTAG</a:t>
            </a:r>
            <a:r>
              <a:rPr lang="zh-CN" altLang="en-US">
                <a:latin typeface="宋体" panose="02010600030101010101" pitchFamily="2" charset="-122"/>
                <a:ea typeface="宋体" panose="02010600030101010101" pitchFamily="2" charset="-122"/>
                <a:cs typeface="宋体" panose="02010600030101010101" pitchFamily="2" charset="-122"/>
              </a:rPr>
              <a:t>接口</a:t>
            </a:r>
            <a:r>
              <a:rPr lang="en-US" altLang="zh-CN">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JTAG的全称是Joint Test Action Group (测试行动联合组织)，它是由几家主要电子制造商发起制订的PCB 和IC 测试标准，主要应用于电路的边界扫描测试和可编程芯片的在线系统编程</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7083425" y="1354455"/>
            <a:ext cx="4010025" cy="2306955"/>
          </a:xfrm>
          <a:prstGeom prst="rect">
            <a:avLst/>
          </a:prstGeom>
          <a:noFill/>
        </p:spPr>
        <p:txBody>
          <a:bodyPr wrap="square" rtlCol="0">
            <a:spAutoFit/>
          </a:bodyPr>
          <a:p>
            <a:pPr algn="l"/>
            <a:r>
              <a:rPr lang="en-US" altLang="zh-CN">
                <a:latin typeface="宋体" panose="02010600030101010101" pitchFamily="2" charset="-122"/>
                <a:ea typeface="宋体" panose="02010600030101010101" pitchFamily="2" charset="-122"/>
                <a:cs typeface="宋体" panose="02010600030101010101" pitchFamily="2" charset="-122"/>
              </a:rPr>
              <a:t>(3)SWD</a:t>
            </a:r>
            <a:r>
              <a:rPr lang="zh-CN" altLang="en-US">
                <a:latin typeface="宋体" panose="02010600030101010101" pitchFamily="2" charset="-122"/>
                <a:ea typeface="宋体" panose="02010600030101010101" pitchFamily="2" charset="-122"/>
                <a:cs typeface="宋体" panose="02010600030101010101" pitchFamily="2" charset="-122"/>
              </a:rPr>
              <a:t>接口</a:t>
            </a:r>
            <a:r>
              <a:rPr lang="en-US" altLang="zh-CN">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285750" indent="-285750" algn="l">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调试方式SWD，全称是Serial Wire Debug(串行调试)，它的接线方式较JTAG简单，2线式：SWDIO--串行数据线、SWDCLK--串行时钟线，一般在设计PCB时，会预留4个2.54mm的排座，这种接线方式适合引脚少的芯片，充分利用芯片资源</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4230370" y="1354455"/>
            <a:ext cx="2522855" cy="2306955"/>
          </a:xfrm>
          <a:prstGeom prst="rect">
            <a:avLst/>
          </a:prstGeom>
          <a:noFill/>
        </p:spPr>
        <p:txBody>
          <a:bodyPr wrap="square" rtlCol="0">
            <a:spAutoFit/>
          </a:bodyPr>
          <a:p>
            <a:pPr algn="l"/>
            <a:r>
              <a:rPr lang="en-US" altLang="zh-CN">
                <a:latin typeface="宋体" panose="02010600030101010101" pitchFamily="2" charset="-122"/>
                <a:ea typeface="宋体" panose="02010600030101010101" pitchFamily="2" charset="-122"/>
                <a:cs typeface="宋体" panose="02010600030101010101" pitchFamily="2" charset="-122"/>
              </a:rPr>
              <a:t>(2)UART</a:t>
            </a:r>
            <a:r>
              <a:rPr lang="zh-CN" altLang="en-US">
                <a:latin typeface="宋体" panose="02010600030101010101" pitchFamily="2" charset="-122"/>
                <a:ea typeface="宋体" panose="02010600030101010101" pitchFamily="2" charset="-122"/>
                <a:cs typeface="宋体" panose="02010600030101010101" pitchFamily="2" charset="-122"/>
              </a:rPr>
              <a:t>接口</a:t>
            </a:r>
            <a:r>
              <a:rPr lang="en-US" altLang="zh-CN">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285750" indent="-285750" algn="l">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通用异步收发传输</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它将要传输的资料在串行通信与并行通信之间加以转换。作为把并行输入信号转成串行输出信号的芯片</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911860" y="4114165"/>
            <a:ext cx="4847590" cy="2030095"/>
          </a:xfrm>
          <a:prstGeom prst="rect">
            <a:avLst/>
          </a:prstGeom>
          <a:noFill/>
        </p:spPr>
        <p:txBody>
          <a:bodyPr wrap="square" rtlCol="0">
            <a:spAutoFit/>
          </a:bodyPr>
          <a:p>
            <a:pPr algn="l"/>
            <a:r>
              <a:rPr lang="en-US" altLang="zh-CN">
                <a:latin typeface="宋体" panose="02010600030101010101" pitchFamily="2" charset="-122"/>
                <a:ea typeface="宋体" panose="02010600030101010101" pitchFamily="2" charset="-122"/>
                <a:cs typeface="宋体" panose="02010600030101010101" pitchFamily="2" charset="-122"/>
              </a:rPr>
              <a:t>(4)RDI</a:t>
            </a:r>
            <a:r>
              <a:rPr lang="zh-CN" altLang="en-US">
                <a:latin typeface="宋体" panose="02010600030101010101" pitchFamily="2" charset="-122"/>
                <a:ea typeface="宋体" panose="02010600030101010101" pitchFamily="2" charset="-122"/>
                <a:cs typeface="宋体" panose="02010600030101010101" pitchFamily="2" charset="-122"/>
              </a:rPr>
              <a:t>接口</a:t>
            </a:r>
            <a:r>
              <a:rPr lang="en-US" altLang="zh-CN">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285750" indent="-285750" algn="l">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RDI接口 是ARM公司提出的调试接口标准，主要用于ARM芯片的JTAG仿真。由于各个IDE厂商使用的调试接口各自独立，硬件无法进行跨平台的调试。现在众多的IDE厂家都逐步采用标准RDI作为ARM仿真器的调试接口，因此使跨平台的硬件调试成为可能</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6427470" y="4215765"/>
            <a:ext cx="4860925" cy="1198880"/>
          </a:xfrm>
          <a:prstGeom prst="rect">
            <a:avLst/>
          </a:prstGeom>
          <a:noFill/>
        </p:spPr>
        <p:txBody>
          <a:bodyPr wrap="square" rtlCol="0">
            <a:spAutoFit/>
          </a:bodyPr>
          <a:p>
            <a:pPr algn="l"/>
            <a:r>
              <a:rPr lang="en-US" altLang="zh-CN">
                <a:latin typeface="宋体" panose="02010600030101010101" pitchFamily="2" charset="-122"/>
                <a:ea typeface="宋体" panose="02010600030101010101" pitchFamily="2" charset="-122"/>
                <a:cs typeface="宋体" panose="02010600030101010101" pitchFamily="2" charset="-122"/>
              </a:rPr>
              <a:t>(5)I2C</a:t>
            </a:r>
            <a:r>
              <a:rPr lang="zh-CN" altLang="en-US">
                <a:latin typeface="宋体" panose="02010600030101010101" pitchFamily="2" charset="-122"/>
                <a:ea typeface="宋体" panose="02010600030101010101" pitchFamily="2" charset="-122"/>
                <a:cs typeface="宋体" panose="02010600030101010101" pitchFamily="2" charset="-122"/>
              </a:rPr>
              <a:t>接口</a:t>
            </a:r>
            <a:r>
              <a:rPr lang="en-US" altLang="zh-CN">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285750" indent="-285750" algn="l">
              <a:buFont typeface="Arial" panose="020B0604020202020204" pitchFamily="34" charset="0"/>
              <a:buChar char="•"/>
            </a:pPr>
            <a:r>
              <a:rPr lang="en-US" altLang="zh-CN">
                <a:latin typeface="宋体" panose="02010600030101010101" pitchFamily="2" charset="-122"/>
                <a:ea typeface="宋体" panose="02010600030101010101" pitchFamily="2" charset="-122"/>
                <a:cs typeface="宋体" panose="02010600030101010101" pitchFamily="2" charset="-122"/>
              </a:rPr>
              <a:t>I2C总线是由Philips公司开发的一种简单、双向二线制同步串行总线。它只需要两根线即可在连接于总线上的器件之间传送信息</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721995" y="808355"/>
            <a:ext cx="10577830" cy="4954270"/>
          </a:xfrm>
          <a:prstGeom prst="rect">
            <a:avLst/>
          </a:prstGeom>
          <a:noFill/>
        </p:spPr>
        <p:txBody>
          <a:bodyPr wrap="square" rtlCol="0" anchor="t">
            <a:spAutoFit/>
          </a:bodyPr>
          <a:p>
            <a:r>
              <a:rPr lang="zh-CN" altLang="en-US" sz="2800">
                <a:latin typeface="宋体" panose="02010600030101010101" pitchFamily="2" charset="-122"/>
                <a:ea typeface="宋体" panose="02010600030101010101" pitchFamily="2" charset="-122"/>
                <a:cs typeface="宋体" panose="02010600030101010101" pitchFamily="2" charset="-122"/>
              </a:rPr>
              <a:t>（</a:t>
            </a:r>
            <a:r>
              <a:rPr lang="en-US" altLang="zh-CN" sz="2800">
                <a:latin typeface="宋体" panose="02010600030101010101" pitchFamily="2" charset="-122"/>
                <a:ea typeface="宋体" panose="02010600030101010101" pitchFamily="2" charset="-122"/>
                <a:cs typeface="宋体" panose="02010600030101010101" pitchFamily="2" charset="-122"/>
              </a:rPr>
              <a:t>6</a:t>
            </a:r>
            <a:r>
              <a:rPr lang="zh-CN" altLang="en-US" sz="2800">
                <a:latin typeface="宋体" panose="02010600030101010101" pitchFamily="2" charset="-122"/>
                <a:ea typeface="宋体" panose="02010600030101010101" pitchFamily="2" charset="-122"/>
                <a:cs typeface="宋体" panose="02010600030101010101" pitchFamily="2" charset="-122"/>
              </a:rPr>
              <a:t>）传感器</a:t>
            </a:r>
            <a:endParaRPr lang="zh-CN" altLang="en-US" sz="28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这是一个宽松的名称，指的是与物理世界的接口。它可以不必限于感测类型的接口。例如，温度传感器将是一个完美的例子，但门]锁除了”Lock / Unlock" (锁定/解锁)动作可控制物理世界之外，什么也不会感测，可以分为三种类型:</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1.</a:t>
            </a:r>
            <a:r>
              <a:rPr lang="zh-CN" altLang="en-US" sz="2000" b="1">
                <a:latin typeface="宋体" panose="02010600030101010101" pitchFamily="2" charset="-122"/>
                <a:ea typeface="宋体" panose="02010600030101010101" pitchFamily="2" charset="-122"/>
                <a:cs typeface="宋体" panose="02010600030101010101" pitchFamily="2" charset="-122"/>
              </a:rPr>
              <a:t>监控器</a:t>
            </a:r>
            <a:r>
              <a:rPr lang="zh-CN" altLang="en-US" sz="2000">
                <a:latin typeface="宋体" panose="02010600030101010101" pitchFamily="2" charset="-122"/>
                <a:ea typeface="宋体" panose="02010600030101010101" pitchFamily="2" charset="-122"/>
                <a:cs typeface="宋体" panose="02010600030101010101" pitchFamily="2" charset="-122"/>
              </a:rPr>
              <a:t>:这与传感器的字面含义更紧密地联系在一起，即感测或监控物理世界的任何变 化。防爆。温度,运动，脉搏，血压，轮胎气压等。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2.</a:t>
            </a:r>
            <a:r>
              <a:rPr lang="zh-CN" altLang="en-US" sz="2000" b="1">
                <a:latin typeface="宋体" panose="02010600030101010101" pitchFamily="2" charset="-122"/>
                <a:ea typeface="宋体" panose="02010600030101010101" pitchFamily="2" charset="-122"/>
                <a:cs typeface="宋体" panose="02010600030101010101" pitchFamily="2" charset="-122"/>
              </a:rPr>
              <a:t>控制</a:t>
            </a:r>
            <a:r>
              <a:rPr lang="zh-CN" altLang="en-US" sz="2000">
                <a:latin typeface="宋体" panose="02010600030101010101" pitchFamily="2" charset="-122"/>
                <a:ea typeface="宋体" panose="02010600030101010101" pitchFamily="2" charset="-122"/>
                <a:cs typeface="宋体" panose="02010600030101010101" pitchFamily="2" charset="-122"/>
              </a:rPr>
              <a:t>:这些类型的设备以某种方式控制物理世界，防爆锁，分配器等。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3.</a:t>
            </a:r>
            <a:r>
              <a:rPr lang="zh-CN" altLang="en-US" sz="2000" b="1">
                <a:latin typeface="宋体" panose="02010600030101010101" pitchFamily="2" charset="-122"/>
                <a:ea typeface="宋体" panose="02010600030101010101" pitchFamily="2" charset="-122"/>
                <a:cs typeface="宋体" panose="02010600030101010101" pitchFamily="2" charset="-122"/>
              </a:rPr>
              <a:t>混合</a:t>
            </a:r>
            <a:r>
              <a:rPr lang="zh-CN" altLang="en-US" sz="2000">
                <a:latin typeface="宋体" panose="02010600030101010101" pitchFamily="2" charset="-122"/>
                <a:ea typeface="宋体" panose="02010600030101010101" pitchFamily="2" charset="-122"/>
                <a:cs typeface="宋体" panose="02010600030101010101" pitchFamily="2" charset="-122"/>
              </a:rPr>
              <a:t>:这是上述两种类型的组合,例如温度控制，基于一天中的时间的照明灯等。这是关键接口之一，因为从物理世界获得的所有值和数据都将传输到云中。如果攻击者可以用错误的数据强制设备，则整个生态系統都将受到影响。是物联网生态系统的关键。错误的值可能会对生态系统做出的决定造成灾难性的影响。</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800">
                <a:latin typeface="宋体" panose="02010600030101010101" pitchFamily="2" charset="-122"/>
                <a:ea typeface="宋体" panose="02010600030101010101" pitchFamily="2" charset="-122"/>
                <a:cs typeface="宋体" panose="02010600030101010101" pitchFamily="2" charset="-122"/>
              </a:rPr>
              <a:t>（</a:t>
            </a:r>
            <a:r>
              <a:rPr lang="en-US" altLang="zh-CN" sz="2800">
                <a:latin typeface="宋体" panose="02010600030101010101" pitchFamily="2" charset="-122"/>
                <a:ea typeface="宋体" panose="02010600030101010101" pitchFamily="2" charset="-122"/>
                <a:cs typeface="宋体" panose="02010600030101010101" pitchFamily="2" charset="-122"/>
              </a:rPr>
              <a:t>7</a:t>
            </a:r>
            <a:r>
              <a:rPr lang="zh-CN" altLang="en-US" sz="2800">
                <a:latin typeface="宋体" panose="02010600030101010101" pitchFamily="2" charset="-122"/>
                <a:ea typeface="宋体" panose="02010600030101010101" pitchFamily="2" charset="-122"/>
                <a:cs typeface="宋体" panose="02010600030101010101" pitchFamily="2" charset="-122"/>
              </a:rPr>
              <a:t>）人机界面</a:t>
            </a:r>
            <a:endParaRPr lang="zh-CN" altLang="en-US" sz="28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与传感器接口一样，使用HM作为通用术语来定义用户与设备之间的接口，并不局限于工业控制系統中使用的术语。这是用户可用来与设备通信并直接在其上进行操作的界面。一些常见的例子是触摸屏，按钮，触摸板等。测试此接口以发现任何旁路机制，安全漏洞等非常重要。</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30605" y="720090"/>
            <a:ext cx="3738880" cy="521970"/>
          </a:xfrm>
          <a:prstGeom prst="rect">
            <a:avLst/>
          </a:prstGeom>
          <a:noFill/>
        </p:spPr>
        <p:txBody>
          <a:bodyPr wrap="none" rtlCol="0">
            <a:spAutoFit/>
          </a:bodyPr>
          <a:p>
            <a:pPr algn="l"/>
            <a:r>
              <a:rPr lang="en-US" altLang="zh-CN" sz="2800">
                <a:latin typeface="宋体" panose="02010600030101010101" pitchFamily="2" charset="-122"/>
                <a:ea typeface="宋体" panose="02010600030101010101" pitchFamily="2" charset="-122"/>
                <a:cs typeface="宋体" panose="02010600030101010101" pitchFamily="2" charset="-122"/>
                <a:sym typeface="+mn-ea"/>
              </a:rPr>
              <a:t>3.UART</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硬件层通信接口</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8430" y="1474470"/>
            <a:ext cx="3175000" cy="3909060"/>
          </a:xfrm>
          <a:prstGeom prst="rect">
            <a:avLst/>
          </a:prstGeom>
        </p:spPr>
      </p:pic>
      <p:sp>
        <p:nvSpPr>
          <p:cNvPr id="8" name="文本框 7"/>
          <p:cNvSpPr txBox="1"/>
          <p:nvPr/>
        </p:nvSpPr>
        <p:spPr>
          <a:xfrm>
            <a:off x="2164715" y="5701665"/>
            <a:ext cx="1257935" cy="368300"/>
          </a:xfrm>
          <a:prstGeom prst="rect">
            <a:avLst/>
          </a:prstGeom>
          <a:noFill/>
        </p:spPr>
        <p:txBody>
          <a:bodyPr wrap="none" rtlCol="0">
            <a:spAutoFit/>
          </a:bodyPr>
          <a:p>
            <a:r>
              <a:rPr lang="en-US" altLang="zh-CN"/>
              <a:t>UART</a:t>
            </a:r>
            <a:r>
              <a:rPr lang="zh-CN" altLang="en-US"/>
              <a:t>接口</a:t>
            </a:r>
            <a:endParaRPr lang="zh-CN" altLang="en-US"/>
          </a:p>
        </p:txBody>
      </p:sp>
      <p:sp>
        <p:nvSpPr>
          <p:cNvPr id="9" name="文本框 8"/>
          <p:cNvSpPr txBox="1"/>
          <p:nvPr/>
        </p:nvSpPr>
        <p:spPr>
          <a:xfrm>
            <a:off x="5189855" y="2025650"/>
            <a:ext cx="5981700" cy="2676525"/>
          </a:xfrm>
          <a:prstGeom prst="rect">
            <a:avLst/>
          </a:prstGeom>
          <a:noFill/>
        </p:spPr>
        <p:txBody>
          <a:bodyPr wrap="square" rtlCol="0">
            <a:sp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VCC：供电pin，一般是3.3v，在我们的板子上没有过电保护，</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这个pin一般不接更安全</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GND：接地pin，有的时候rx接受数据有问题，就要接上这个pin，一般也可不接</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RX：接收数据pin</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algn="l"/>
            <a:r>
              <a:rPr lang="zh-CN" altLang="en-US" sz="2400">
                <a:latin typeface="宋体" panose="02010600030101010101" pitchFamily="2" charset="-122"/>
                <a:ea typeface="宋体" panose="02010600030101010101" pitchFamily="2" charset="-122"/>
                <a:cs typeface="宋体" panose="02010600030101010101" pitchFamily="2" charset="-122"/>
              </a:rPr>
              <a:t>TX：发送数据pin</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47750" y="725805"/>
            <a:ext cx="33832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4.UART</a:t>
            </a:r>
            <a:r>
              <a:rPr lang="zh-CN" altLang="en-US" sz="2800">
                <a:latin typeface="宋体" panose="02010600030101010101" pitchFamily="2" charset="-122"/>
                <a:ea typeface="宋体" panose="02010600030101010101" pitchFamily="2" charset="-122"/>
                <a:cs typeface="宋体" panose="02010600030101010101" pitchFamily="2" charset="-122"/>
              </a:rPr>
              <a:t>通信接口调试</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0955" y="1277620"/>
            <a:ext cx="4165600" cy="4821555"/>
          </a:xfrm>
          <a:prstGeom prst="rect">
            <a:avLst/>
          </a:prstGeom>
        </p:spPr>
      </p:pic>
      <p:pic>
        <p:nvPicPr>
          <p:cNvPr id="4" name="图片 3"/>
          <p:cNvPicPr>
            <a:picLocks noChangeAspect="1"/>
          </p:cNvPicPr>
          <p:nvPr/>
        </p:nvPicPr>
        <p:blipFill>
          <a:blip r:embed="rId6"/>
          <a:stretch>
            <a:fillRect/>
          </a:stretch>
        </p:blipFill>
        <p:spPr>
          <a:xfrm>
            <a:off x="5894705" y="2491740"/>
            <a:ext cx="4471035" cy="3677920"/>
          </a:xfrm>
          <a:prstGeom prst="rect">
            <a:avLst/>
          </a:prstGeom>
        </p:spPr>
      </p:pic>
      <p:sp>
        <p:nvSpPr>
          <p:cNvPr id="8" name="文本框 7"/>
          <p:cNvSpPr txBox="1"/>
          <p:nvPr/>
        </p:nvSpPr>
        <p:spPr>
          <a:xfrm>
            <a:off x="5894705" y="923290"/>
            <a:ext cx="4243705" cy="1568450"/>
          </a:xfrm>
          <a:prstGeom prst="rect">
            <a:avLst/>
          </a:prstGeom>
          <a:noFill/>
        </p:spPr>
        <p:txBody>
          <a:bodyPr wrap="square" rtlCol="0" anchor="t">
            <a:spAutoFit/>
          </a:bodyPr>
          <a:p>
            <a:pPr marL="0" indent="0">
              <a:buNone/>
            </a:pPr>
            <a:r>
              <a:rPr sz="2400">
                <a:latin typeface="宋体" panose="02010600030101010101" pitchFamily="2" charset="-122"/>
                <a:ea typeface="宋体" panose="02010600030101010101" pitchFamily="2" charset="-122"/>
                <a:cs typeface="宋体" panose="02010600030101010101" pitchFamily="2" charset="-122"/>
                <a:sym typeface="+mn-ea"/>
              </a:rPr>
              <a:t>USB到TTL接线方法:</a:t>
            </a:r>
            <a:endParaRPr sz="24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buFont typeface="Arial" panose="020B0604020202020204" pitchFamily="34" charset="0"/>
              <a:buChar char="•"/>
            </a:pPr>
            <a:r>
              <a:rPr sz="2400">
                <a:latin typeface="宋体" panose="02010600030101010101" pitchFamily="2" charset="-122"/>
                <a:ea typeface="宋体" panose="02010600030101010101" pitchFamily="2" charset="-122"/>
                <a:cs typeface="宋体" panose="02010600030101010101" pitchFamily="2" charset="-122"/>
                <a:sym typeface="+mn-ea"/>
              </a:rPr>
              <a:t>GND引脚对应TTL的GND</a:t>
            </a:r>
            <a:endParaRPr sz="24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buFont typeface="Arial" panose="020B0604020202020204" pitchFamily="34" charset="0"/>
              <a:buChar char="•"/>
            </a:pPr>
            <a:r>
              <a:rPr sz="2400">
                <a:latin typeface="宋体" panose="02010600030101010101" pitchFamily="2" charset="-122"/>
                <a:ea typeface="宋体" panose="02010600030101010101" pitchFamily="2" charset="-122"/>
                <a:cs typeface="宋体" panose="02010600030101010101" pitchFamily="2" charset="-122"/>
                <a:sym typeface="+mn-ea"/>
              </a:rPr>
              <a:t>RXD引脚对应TTL的TXD</a:t>
            </a:r>
            <a:endParaRPr sz="24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a:buFont typeface="Arial" panose="020B0604020202020204" pitchFamily="34" charset="0"/>
              <a:buChar char="•"/>
            </a:pPr>
            <a:r>
              <a:rPr sz="2400">
                <a:latin typeface="宋体" panose="02010600030101010101" pitchFamily="2" charset="-122"/>
                <a:ea typeface="宋体" panose="02010600030101010101" pitchFamily="2" charset="-122"/>
                <a:cs typeface="宋体" panose="02010600030101010101" pitchFamily="2" charset="-122"/>
                <a:sym typeface="+mn-ea"/>
              </a:rPr>
              <a:t>TXD引脚对应TTL的RXD</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732155" y="504825"/>
            <a:ext cx="2286635" cy="583565"/>
          </a:xfrm>
          <a:prstGeom prst="rect">
            <a:avLst/>
          </a:prstGeom>
          <a:noFill/>
        </p:spPr>
        <p:txBody>
          <a:bodyPr wrap="squar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二</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固件层</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文本框 22"/>
          <p:cNvSpPr txBox="1"/>
          <p:nvPr/>
        </p:nvSpPr>
        <p:spPr>
          <a:xfrm>
            <a:off x="732155" y="1354455"/>
            <a:ext cx="2511425"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环境搭建</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7" name="C9F754DE-2CAD-44b6-B708-469DEB6407EB-3" descr="qt_temp"/>
          <p:cNvPicPr>
            <a:picLocks noChangeAspect="1"/>
          </p:cNvPicPr>
          <p:nvPr/>
        </p:nvPicPr>
        <p:blipFill>
          <a:blip r:embed="rId5"/>
          <a:stretch>
            <a:fillRect/>
          </a:stretch>
        </p:blipFill>
        <p:spPr>
          <a:xfrm>
            <a:off x="2667635" y="1088390"/>
            <a:ext cx="7656195" cy="505841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913765" y="734695"/>
            <a:ext cx="1960880" cy="521970"/>
          </a:xfrm>
          <a:prstGeom prst="rect">
            <a:avLst/>
          </a:prstGeom>
          <a:noFill/>
        </p:spPr>
        <p:txBody>
          <a:bodyPr wrap="none" rtlCol="0">
            <a:spAutoFit/>
          </a:bodyPr>
          <a:p>
            <a:r>
              <a:rPr lang="en-US"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固件提取</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内容占位符 2"/>
          <p:cNvSpPr>
            <a:spLocks noGrp="1"/>
          </p:cNvSpPr>
          <p:nvPr/>
        </p:nvSpPr>
        <p:spPr>
          <a:xfrm>
            <a:off x="913765" y="1271270"/>
            <a:ext cx="9686925" cy="4490085"/>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(1)</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未加密的固件</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---binwalk</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直接提取</a:t>
            </a:r>
            <a:endParaRPr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stretch>
            <a:fillRect/>
          </a:stretch>
        </p:blipFill>
        <p:spPr>
          <a:xfrm>
            <a:off x="1242695" y="2336165"/>
            <a:ext cx="5351780" cy="2839720"/>
          </a:xfrm>
          <a:prstGeom prst="rect">
            <a:avLst/>
          </a:prstGeom>
        </p:spPr>
      </p:pic>
      <p:pic>
        <p:nvPicPr>
          <p:cNvPr id="8" name="图片 7"/>
          <p:cNvPicPr>
            <a:picLocks noChangeAspect="1"/>
          </p:cNvPicPr>
          <p:nvPr/>
        </p:nvPicPr>
        <p:blipFill>
          <a:blip r:embed="rId6"/>
          <a:stretch>
            <a:fillRect/>
          </a:stretch>
        </p:blipFill>
        <p:spPr>
          <a:xfrm>
            <a:off x="6930390" y="2336165"/>
            <a:ext cx="4079240" cy="284861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内容占位符 2"/>
          <p:cNvSpPr>
            <a:spLocks noGrp="1"/>
          </p:cNvSpPr>
          <p:nvPr/>
        </p:nvSpPr>
        <p:spPr>
          <a:xfrm>
            <a:off x="1056640" y="523875"/>
            <a:ext cx="9037320" cy="5868035"/>
          </a:xfrm>
          <a:prstGeom prst="rect">
            <a:avLst/>
          </a:prstGeom>
        </p:spPr>
        <p:txBody>
          <a:bodyPr vert="horz" lIns="90000" tIns="46800" rIns="90000" bIns="4680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(2)</a:t>
            </a:r>
            <a:r>
              <a:rPr sz="2000">
                <a:solidFill>
                  <a:schemeClr val="tx1"/>
                </a:solidFill>
                <a:latin typeface="宋体" panose="02010600030101010101" pitchFamily="2" charset="-122"/>
                <a:ea typeface="宋体" panose="02010600030101010101" pitchFamily="2" charset="-122"/>
                <a:cs typeface="宋体" panose="02010600030101010101" pitchFamily="2" charset="-122"/>
              </a:rPr>
              <a:t>加密的固件</a:t>
            </a: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sz="2000">
                <a:solidFill>
                  <a:schemeClr val="tx1"/>
                </a:solidFill>
                <a:latin typeface="宋体" panose="02010600030101010101" pitchFamily="2" charset="-122"/>
                <a:ea typeface="宋体" panose="02010600030101010101" pitchFamily="2" charset="-122"/>
                <a:cs typeface="宋体" panose="02010600030101010101" pitchFamily="2" charset="-122"/>
              </a:rPr>
              <a:t>方式一：固件在设备发布时就已经是加密的，只有在更换固件加密算法的时候才会设计中间版本</a:t>
            </a: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a:buNone/>
            </a:pPr>
            <a:r>
              <a:rPr sz="200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方式二：固件发行较早等原因没有进行固件加密，中间版本时想要进行固件加密，所以在中间版存在加解密算法</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endParaRPr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4" name="图片 3" descr="方式一"/>
          <p:cNvPicPr>
            <a:picLocks noChangeAspect="1"/>
          </p:cNvPicPr>
          <p:nvPr/>
        </p:nvPicPr>
        <p:blipFill>
          <a:blip r:embed="rId5"/>
          <a:stretch>
            <a:fillRect/>
          </a:stretch>
        </p:blipFill>
        <p:spPr>
          <a:xfrm>
            <a:off x="1146810" y="3808095"/>
            <a:ext cx="9523730" cy="1888490"/>
          </a:xfrm>
          <a:prstGeom prst="rect">
            <a:avLst/>
          </a:prstGeom>
        </p:spPr>
      </p:pic>
      <p:pic>
        <p:nvPicPr>
          <p:cNvPr id="7" name="图片 6" descr="方式二"/>
          <p:cNvPicPr>
            <a:picLocks noChangeAspect="1"/>
          </p:cNvPicPr>
          <p:nvPr/>
        </p:nvPicPr>
        <p:blipFill>
          <a:blip r:embed="rId6"/>
          <a:stretch>
            <a:fillRect/>
          </a:stretch>
        </p:blipFill>
        <p:spPr>
          <a:xfrm>
            <a:off x="1146810" y="1868170"/>
            <a:ext cx="9616440" cy="184404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内容占位符 2"/>
          <p:cNvSpPr>
            <a:spLocks noGrp="1"/>
          </p:cNvSpPr>
          <p:nvPr/>
        </p:nvSpPr>
        <p:spPr>
          <a:xfrm>
            <a:off x="782390" y="1049075"/>
            <a:ext cx="10969200" cy="4759200"/>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a:p>
        </p:txBody>
      </p:sp>
      <p:sp>
        <p:nvSpPr>
          <p:cNvPr id="2" name="文本框 1"/>
          <p:cNvSpPr txBox="1"/>
          <p:nvPr/>
        </p:nvSpPr>
        <p:spPr>
          <a:xfrm>
            <a:off x="918845" y="680720"/>
            <a:ext cx="3205480" cy="521970"/>
          </a:xfrm>
          <a:prstGeom prst="rect">
            <a:avLst/>
          </a:prstGeom>
          <a:noFill/>
        </p:spPr>
        <p:txBody>
          <a:bodyPr wrap="none" rtlCol="0" anchor="t">
            <a:spAutoFit/>
          </a:bodyPr>
          <a:p>
            <a:pPr marL="0" indent="0">
              <a:buNone/>
            </a:pPr>
            <a:r>
              <a:rPr lang="en-US" altLang="zh-CN" sz="2800">
                <a:latin typeface="宋体" panose="02010600030101010101" pitchFamily="2" charset="-122"/>
                <a:ea typeface="宋体" panose="02010600030101010101" pitchFamily="2" charset="-122"/>
                <a:cs typeface="宋体" panose="02010600030101010101" pitchFamily="2" charset="-122"/>
                <a:sym typeface="+mn-ea"/>
              </a:rPr>
              <a:t>(3)</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解密方式二固件</a:t>
            </a:r>
            <a:endParaRPr lang="zh-CN" altLang="en-US" sz="28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7" name="图片 6" descr="unencrypt1"/>
          <p:cNvPicPr>
            <a:picLocks noChangeAspect="1"/>
          </p:cNvPicPr>
          <p:nvPr/>
        </p:nvPicPr>
        <p:blipFill>
          <a:blip r:embed="rId5"/>
          <a:stretch>
            <a:fillRect/>
          </a:stretch>
        </p:blipFill>
        <p:spPr>
          <a:xfrm>
            <a:off x="818515" y="1583055"/>
            <a:ext cx="4248785" cy="478155"/>
          </a:xfrm>
          <a:prstGeom prst="rect">
            <a:avLst/>
          </a:prstGeom>
        </p:spPr>
      </p:pic>
      <p:pic>
        <p:nvPicPr>
          <p:cNvPr id="8" name="图片 7" descr="imagedecrypt2"/>
          <p:cNvPicPr>
            <a:picLocks noChangeAspect="1"/>
          </p:cNvPicPr>
          <p:nvPr/>
        </p:nvPicPr>
        <p:blipFill>
          <a:blip r:embed="rId6"/>
          <a:stretch>
            <a:fillRect/>
          </a:stretch>
        </p:blipFill>
        <p:spPr>
          <a:xfrm>
            <a:off x="818515" y="3070225"/>
            <a:ext cx="5067300" cy="2301240"/>
          </a:xfrm>
          <a:prstGeom prst="rect">
            <a:avLst/>
          </a:prstGeom>
        </p:spPr>
      </p:pic>
      <p:sp>
        <p:nvSpPr>
          <p:cNvPr id="9" name="文本框 8"/>
          <p:cNvSpPr txBox="1"/>
          <p:nvPr/>
        </p:nvSpPr>
        <p:spPr>
          <a:xfrm>
            <a:off x="1349375" y="2315845"/>
            <a:ext cx="29260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下载未加密的中间版</a:t>
            </a:r>
            <a:endParaRPr lang="zh-CN" altLang="en-US" sz="2400">
              <a:latin typeface="宋体" panose="02010600030101010101" pitchFamily="2" charset="-122"/>
              <a:ea typeface="宋体" panose="02010600030101010101" pitchFamily="2" charset="-122"/>
            </a:endParaRPr>
          </a:p>
        </p:txBody>
      </p:sp>
      <p:sp>
        <p:nvSpPr>
          <p:cNvPr id="10" name="文本框 9"/>
          <p:cNvSpPr txBox="1"/>
          <p:nvPr/>
        </p:nvSpPr>
        <p:spPr>
          <a:xfrm>
            <a:off x="1489075" y="5739765"/>
            <a:ext cx="29260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提取后查找解密脚本</a:t>
            </a:r>
            <a:endParaRPr lang="zh-CN" altLang="en-US" sz="2400">
              <a:latin typeface="宋体" panose="02010600030101010101" pitchFamily="2" charset="-122"/>
              <a:ea typeface="宋体" panose="02010600030101010101" pitchFamily="2" charset="-122"/>
            </a:endParaRPr>
          </a:p>
        </p:txBody>
      </p:sp>
      <p:pic>
        <p:nvPicPr>
          <p:cNvPr id="11" name="图片 10" descr="qemu-mipsel进行解密"/>
          <p:cNvPicPr>
            <a:picLocks noChangeAspect="1"/>
          </p:cNvPicPr>
          <p:nvPr/>
        </p:nvPicPr>
        <p:blipFill>
          <a:blip r:embed="rId7"/>
          <a:stretch>
            <a:fillRect/>
          </a:stretch>
        </p:blipFill>
        <p:spPr>
          <a:xfrm>
            <a:off x="5985510" y="1534160"/>
            <a:ext cx="5410835" cy="576580"/>
          </a:xfrm>
          <a:prstGeom prst="rect">
            <a:avLst/>
          </a:prstGeom>
        </p:spPr>
      </p:pic>
      <p:sp>
        <p:nvSpPr>
          <p:cNvPr id="12" name="文本框 11"/>
          <p:cNvSpPr txBox="1"/>
          <p:nvPr/>
        </p:nvSpPr>
        <p:spPr>
          <a:xfrm>
            <a:off x="8086090" y="2362200"/>
            <a:ext cx="220853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加密固件解密</a:t>
            </a:r>
            <a:endParaRPr lang="zh-CN" altLang="en-US" sz="2400">
              <a:latin typeface="宋体" panose="02010600030101010101" pitchFamily="2" charset="-122"/>
              <a:ea typeface="宋体" panose="02010600030101010101" pitchFamily="2" charset="-122"/>
            </a:endParaRPr>
          </a:p>
        </p:txBody>
      </p:sp>
      <p:pic>
        <p:nvPicPr>
          <p:cNvPr id="13" name="图片 12" descr="成功解密"/>
          <p:cNvPicPr>
            <a:picLocks noChangeAspect="1"/>
          </p:cNvPicPr>
          <p:nvPr/>
        </p:nvPicPr>
        <p:blipFill>
          <a:blip r:embed="rId8"/>
          <a:stretch>
            <a:fillRect/>
          </a:stretch>
        </p:blipFill>
        <p:spPr>
          <a:xfrm>
            <a:off x="6313805" y="4001770"/>
            <a:ext cx="4555490" cy="717550"/>
          </a:xfrm>
          <a:prstGeom prst="rect">
            <a:avLst/>
          </a:prstGeom>
        </p:spPr>
      </p:pic>
      <p:sp>
        <p:nvSpPr>
          <p:cNvPr id="14" name="文本框 13"/>
          <p:cNvSpPr txBox="1"/>
          <p:nvPr/>
        </p:nvSpPr>
        <p:spPr>
          <a:xfrm>
            <a:off x="6656705" y="5189220"/>
            <a:ext cx="38404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解密后的固件</a:t>
            </a:r>
            <a:r>
              <a:rPr lang="en-US" altLang="zh-CN" sz="2400">
                <a:latin typeface="宋体" panose="02010600030101010101" pitchFamily="2" charset="-122"/>
                <a:ea typeface="宋体" panose="02010600030101010101" pitchFamily="2" charset="-122"/>
                <a:cs typeface="宋体" panose="02010600030101010101" pitchFamily="2" charset="-122"/>
              </a:rPr>
              <a:t>,binwalk</a:t>
            </a:r>
            <a:r>
              <a:rPr lang="zh-CN" altLang="en-US" sz="2400">
                <a:latin typeface="宋体" panose="02010600030101010101" pitchFamily="2" charset="-122"/>
                <a:ea typeface="宋体" panose="02010600030101010101" pitchFamily="2" charset="-122"/>
                <a:cs typeface="宋体" panose="02010600030101010101" pitchFamily="2" charset="-122"/>
              </a:rPr>
              <a:t>提取</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4" name="文本框 23"/>
          <p:cNvSpPr txBox="1"/>
          <p:nvPr>
            <p:custDataLst>
              <p:tags r:id="rId5"/>
            </p:custDataLst>
          </p:nvPr>
        </p:nvSpPr>
        <p:spPr>
          <a:xfrm>
            <a:off x="5227320" y="663575"/>
            <a:ext cx="3578225" cy="917575"/>
          </a:xfrm>
          <a:prstGeom prst="rect">
            <a:avLst/>
          </a:prstGeom>
          <a:noFill/>
          <a:ln w="9525">
            <a:noFill/>
          </a:ln>
        </p:spPr>
        <p:txBody>
          <a:bodyPr anchor="b" anchorCtr="0">
            <a:noAutofit/>
          </a:bodyPr>
          <a:lstStyle>
            <a:defPPr>
              <a:defRPr lang="zh-CN"/>
            </a:defPPr>
            <a:lvl1pPr rtl="0" eaLnBrk="1" hangingPunct="1">
              <a:buFont typeface="Arial" panose="020B0604020202020204" pitchFamily="34" charset="0"/>
              <a:defRPr sz="2000">
                <a:solidFill>
                  <a:srgbClr val="F56A4A"/>
                </a:solidFill>
                <a:latin typeface="Arial" panose="020B0604020202020204" pitchFamily="34" charset="0"/>
                <a:ea typeface="+mn-ea"/>
                <a:cs typeface="+mn-ea"/>
              </a:defRPr>
            </a:lvl1pPr>
            <a:lvl2pPr marL="685800" indent="-228600" rtl="0">
              <a:lnSpc>
                <a:spcPct val="90000"/>
              </a:lnSpc>
              <a:spcBef>
                <a:spcPts val="500"/>
              </a:spcBef>
              <a:buFont typeface="Arial" panose="020B0604020202020204" pitchFamily="34" charset="0"/>
              <a:buChar char="•"/>
              <a:defRPr sz="2400">
                <a:latin typeface="Arial" panose="020B0604020202020204" pitchFamily="34" charset="0"/>
                <a:ea typeface="+mn-ea"/>
                <a:cs typeface="+mn-ea"/>
              </a:defRPr>
            </a:lvl2pPr>
            <a:lvl3pPr marL="1143000" indent="-228600" rtl="0">
              <a:lnSpc>
                <a:spcPct val="90000"/>
              </a:lnSpc>
              <a:spcBef>
                <a:spcPts val="500"/>
              </a:spcBef>
              <a:buFont typeface="Arial" panose="020B0604020202020204" pitchFamily="34" charset="0"/>
              <a:buChar char="•"/>
              <a:defRPr sz="2000">
                <a:latin typeface="Arial" panose="020B0604020202020204" pitchFamily="34" charset="0"/>
                <a:ea typeface="+mn-ea"/>
                <a:cs typeface="+mn-ea"/>
              </a:defRPr>
            </a:lvl3pPr>
            <a:lvl4pPr marL="16002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4pPr>
            <a:lvl5pPr marL="20574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5pPr>
          </a:lstStyle>
          <a:p>
            <a:r>
              <a:rPr lang="en-US" altLang="zh-CN" sz="2400" dirty="0">
                <a:solidFill>
                  <a:srgbClr val="F56A4A"/>
                </a:solidFill>
                <a:latin typeface="宋体" panose="02010600030101010101" pitchFamily="2" charset="-122"/>
                <a:ea typeface="宋体" panose="02010600030101010101" pitchFamily="2" charset="-122"/>
                <a:cs typeface="宋体" panose="02010600030101010101" pitchFamily="2" charset="-122"/>
              </a:rPr>
              <a:t>IOT</a:t>
            </a:r>
            <a:r>
              <a:rPr lang="zh-CN" altLang="en-US" sz="2400" dirty="0">
                <a:solidFill>
                  <a:srgbClr val="F56A4A"/>
                </a:solidFill>
                <a:latin typeface="宋体" panose="02010600030101010101" pitchFamily="2" charset="-122"/>
                <a:ea typeface="宋体" panose="02010600030101010101" pitchFamily="2" charset="-122"/>
                <a:cs typeface="宋体" panose="02010600030101010101" pitchFamily="2" charset="-122"/>
              </a:rPr>
              <a:t>简介</a:t>
            </a:r>
            <a:endParaRPr lang="zh-CN" altLang="en-US" sz="2400" dirty="0">
              <a:solidFill>
                <a:srgbClr val="F56A4A"/>
              </a:solidFill>
              <a:latin typeface="宋体" panose="02010600030101010101" pitchFamily="2" charset="-122"/>
              <a:ea typeface="宋体" panose="02010600030101010101" pitchFamily="2" charset="-122"/>
              <a:cs typeface="宋体" panose="02010600030101010101" pitchFamily="2" charset="-122"/>
            </a:endParaRPr>
          </a:p>
        </p:txBody>
      </p:sp>
      <p:sp>
        <p:nvSpPr>
          <p:cNvPr id="31" name="椭圆 30"/>
          <p:cNvSpPr/>
          <p:nvPr>
            <p:custDataLst>
              <p:tags r:id="rId6"/>
            </p:custDataLst>
          </p:nvPr>
        </p:nvSpPr>
        <p:spPr>
          <a:xfrm>
            <a:off x="4609734" y="1156450"/>
            <a:ext cx="424826" cy="424826"/>
          </a:xfrm>
          <a:prstGeom prst="ellipse">
            <a:avLst/>
          </a:prstGeom>
          <a:solidFill>
            <a:srgbClr val="F56A4A"/>
          </a:solidFill>
          <a:ln>
            <a:solidFill>
              <a:srgbClr val="F56A4A"/>
            </a:solid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p>
        </p:txBody>
      </p:sp>
      <p:sp>
        <p:nvSpPr>
          <p:cNvPr id="30" name="文本框 29"/>
          <p:cNvSpPr txBox="1"/>
          <p:nvPr>
            <p:custDataLst>
              <p:tags r:id="rId7"/>
            </p:custDataLst>
          </p:nvPr>
        </p:nvSpPr>
        <p:spPr>
          <a:xfrm>
            <a:off x="5155565" y="2500630"/>
            <a:ext cx="2892425" cy="735330"/>
          </a:xfrm>
          <a:prstGeom prst="rect">
            <a:avLst/>
          </a:prstGeom>
          <a:noFill/>
          <a:ln w="9525">
            <a:noFill/>
          </a:ln>
        </p:spPr>
        <p:txBody>
          <a:bodyPr anchor="b" anchorCtr="0">
            <a:noAutofit/>
          </a:bodyPr>
          <a:lstStyle>
            <a:defPPr>
              <a:defRPr lang="zh-CN"/>
            </a:defPPr>
            <a:lvl1pPr rtl="0" eaLnBrk="1" hangingPunct="1">
              <a:buFont typeface="Arial" panose="020B0604020202020204" pitchFamily="34" charset="0"/>
              <a:defRPr sz="2000">
                <a:solidFill>
                  <a:srgbClr val="F56A4A"/>
                </a:solidFill>
                <a:latin typeface="Arial" panose="020B0604020202020204" pitchFamily="34" charset="0"/>
                <a:ea typeface="+mn-ea"/>
                <a:cs typeface="+mn-ea"/>
              </a:defRPr>
            </a:lvl1pPr>
            <a:lvl2pPr marL="685800" indent="-228600" rtl="0">
              <a:lnSpc>
                <a:spcPct val="90000"/>
              </a:lnSpc>
              <a:spcBef>
                <a:spcPts val="500"/>
              </a:spcBef>
              <a:buFont typeface="Arial" panose="020B0604020202020204" pitchFamily="34" charset="0"/>
              <a:buChar char="•"/>
              <a:defRPr sz="2400">
                <a:latin typeface="Arial" panose="020B0604020202020204" pitchFamily="34" charset="0"/>
                <a:ea typeface="+mn-ea"/>
                <a:cs typeface="+mn-ea"/>
              </a:defRPr>
            </a:lvl2pPr>
            <a:lvl3pPr marL="1143000" indent="-228600" rtl="0">
              <a:lnSpc>
                <a:spcPct val="90000"/>
              </a:lnSpc>
              <a:spcBef>
                <a:spcPts val="500"/>
              </a:spcBef>
              <a:buFont typeface="Arial" panose="020B0604020202020204" pitchFamily="34" charset="0"/>
              <a:buChar char="•"/>
              <a:defRPr sz="2000">
                <a:latin typeface="Arial" panose="020B0604020202020204" pitchFamily="34" charset="0"/>
                <a:ea typeface="+mn-ea"/>
                <a:cs typeface="+mn-ea"/>
              </a:defRPr>
            </a:lvl3pPr>
            <a:lvl4pPr marL="16002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4pPr>
            <a:lvl5pPr marL="20574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5pPr>
          </a:lstStyle>
          <a:p>
            <a:pPr algn="l"/>
            <a: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入门</a:t>
            </a:r>
            <a:r>
              <a:rPr lang="en-US" altLang="zh-CN"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IOT</a:t>
            </a:r>
            <a: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前置技能</a:t>
            </a:r>
            <a:b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br>
            <a:endPar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32" name="椭圆 31"/>
          <p:cNvSpPr/>
          <p:nvPr>
            <p:custDataLst>
              <p:tags r:id="rId8"/>
            </p:custDataLst>
          </p:nvPr>
        </p:nvSpPr>
        <p:spPr>
          <a:xfrm>
            <a:off x="4609734" y="2500334"/>
            <a:ext cx="424826" cy="424826"/>
          </a:xfrm>
          <a:prstGeom prst="ellipse">
            <a:avLst/>
          </a:prstGeom>
          <a:solidFill>
            <a:srgbClr val="00B0F0">
              <a:lumMod val="50000"/>
            </a:srgbClr>
          </a:solidFill>
          <a:ln>
            <a:solidFill>
              <a:srgbClr val="005878"/>
            </a:solid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p>
        </p:txBody>
      </p:sp>
      <p:sp>
        <p:nvSpPr>
          <p:cNvPr id="34" name="椭圆 33"/>
          <p:cNvSpPr/>
          <p:nvPr>
            <p:custDataLst>
              <p:tags r:id="rId9"/>
            </p:custDataLst>
          </p:nvPr>
        </p:nvSpPr>
        <p:spPr>
          <a:xfrm>
            <a:off x="4609734" y="3826024"/>
            <a:ext cx="424826" cy="424826"/>
          </a:xfrm>
          <a:prstGeom prst="ellipse">
            <a:avLst/>
          </a:prstGeom>
          <a:solidFill>
            <a:srgbClr val="00B0F0"/>
          </a:solidFill>
          <a:ln>
            <a:solidFill>
              <a:srgbClr val="00B0F0"/>
            </a:solidFill>
          </a:ln>
        </p:spPr>
        <p:style>
          <a:lnRef idx="2">
            <a:srgbClr val="00B0F0">
              <a:shade val="50000"/>
            </a:srgbClr>
          </a:lnRef>
          <a:fillRef idx="1">
            <a:srgbClr val="00B0F0"/>
          </a:fillRef>
          <a:effectRef idx="0">
            <a:srgbClr val="00B0F0"/>
          </a:effectRef>
          <a:fontRef idx="minor">
            <a:srgbClr val="FFFFFF"/>
          </a:fontRef>
        </p:style>
        <p:txBody>
          <a:bodyPr rtlCol="0" anchor="ctr"/>
          <a:lstStyle/>
          <a:p>
            <a:pPr algn="ctr"/>
            <a:endParaRPr lang="zh-CN" altLang="en-US"/>
          </a:p>
        </p:txBody>
      </p:sp>
      <p:sp>
        <p:nvSpPr>
          <p:cNvPr id="2" name="文本框 1"/>
          <p:cNvSpPr txBox="1"/>
          <p:nvPr/>
        </p:nvSpPr>
        <p:spPr>
          <a:xfrm>
            <a:off x="1958340" y="2096135"/>
            <a:ext cx="675005" cy="2205355"/>
          </a:xfrm>
          <a:prstGeom prst="rect">
            <a:avLst/>
          </a:prstGeom>
          <a:noFill/>
        </p:spPr>
        <p:txBody>
          <a:bodyPr vert="eaVert" wrap="square" rtlCol="0">
            <a:spAutoFit/>
          </a:bodyPr>
          <a:p>
            <a:pPr algn="ctr"/>
            <a:r>
              <a:rPr lang="zh-CN" altLang="en-US" sz="3200" b="1">
                <a:solidFill>
                  <a:srgbClr val="1C1FB6"/>
                </a:solidFill>
                <a:latin typeface="宋体" panose="02010600030101010101" pitchFamily="2" charset="-122"/>
                <a:ea typeface="宋体" panose="02010600030101010101" pitchFamily="2" charset="-122"/>
              </a:rPr>
              <a:t>目录</a:t>
            </a:r>
            <a:endParaRPr lang="zh-CN" altLang="en-US" sz="3200" b="1">
              <a:solidFill>
                <a:srgbClr val="1C1FB6"/>
              </a:solidFill>
              <a:latin typeface="宋体" panose="02010600030101010101" pitchFamily="2" charset="-122"/>
              <a:ea typeface="宋体" panose="02010600030101010101" pitchFamily="2" charset="-122"/>
            </a:endParaRPr>
          </a:p>
        </p:txBody>
      </p:sp>
      <p:sp>
        <p:nvSpPr>
          <p:cNvPr id="3" name="文本框 2"/>
          <p:cNvSpPr txBox="1"/>
          <p:nvPr>
            <p:custDataLst>
              <p:tags r:id="rId10"/>
            </p:custDataLst>
          </p:nvPr>
        </p:nvSpPr>
        <p:spPr>
          <a:xfrm>
            <a:off x="5266055" y="3670300"/>
            <a:ext cx="2892425" cy="735330"/>
          </a:xfrm>
          <a:prstGeom prst="rect">
            <a:avLst/>
          </a:prstGeom>
          <a:noFill/>
          <a:ln w="9525">
            <a:noFill/>
          </a:ln>
        </p:spPr>
        <p:txBody>
          <a:bodyPr anchor="b" anchorCtr="0">
            <a:noAutofit/>
          </a:bodyPr>
          <a:lstStyle>
            <a:defPPr>
              <a:defRPr lang="zh-CN"/>
            </a:defPPr>
            <a:lvl1pPr rtl="0" eaLnBrk="1" hangingPunct="1">
              <a:buFont typeface="Arial" panose="020B0604020202020204" pitchFamily="34" charset="0"/>
              <a:defRPr sz="2000">
                <a:solidFill>
                  <a:srgbClr val="F56A4A"/>
                </a:solidFill>
                <a:latin typeface="Arial" panose="020B0604020202020204" pitchFamily="34" charset="0"/>
                <a:ea typeface="+mn-ea"/>
                <a:cs typeface="+mn-ea"/>
              </a:defRPr>
            </a:lvl1pPr>
            <a:lvl2pPr marL="685800" indent="-228600" rtl="0">
              <a:lnSpc>
                <a:spcPct val="90000"/>
              </a:lnSpc>
              <a:spcBef>
                <a:spcPts val="500"/>
              </a:spcBef>
              <a:buFont typeface="Arial" panose="020B0604020202020204" pitchFamily="34" charset="0"/>
              <a:buChar char="•"/>
              <a:defRPr sz="2400">
                <a:latin typeface="Arial" panose="020B0604020202020204" pitchFamily="34" charset="0"/>
                <a:ea typeface="+mn-ea"/>
                <a:cs typeface="+mn-ea"/>
              </a:defRPr>
            </a:lvl2pPr>
            <a:lvl3pPr marL="1143000" indent="-228600" rtl="0">
              <a:lnSpc>
                <a:spcPct val="90000"/>
              </a:lnSpc>
              <a:spcBef>
                <a:spcPts val="500"/>
              </a:spcBef>
              <a:buFont typeface="Arial" panose="020B0604020202020204" pitchFamily="34" charset="0"/>
              <a:buChar char="•"/>
              <a:defRPr sz="2000">
                <a:latin typeface="Arial" panose="020B0604020202020204" pitchFamily="34" charset="0"/>
                <a:ea typeface="+mn-ea"/>
                <a:cs typeface="+mn-ea"/>
              </a:defRPr>
            </a:lvl3pPr>
            <a:lvl4pPr marL="16002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4pPr>
            <a:lvl5pPr marL="20574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5pPr>
          </a:lstStyle>
          <a:p>
            <a:r>
              <a:rPr lang="en-US" altLang="zh-CN"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IOT</a:t>
            </a:r>
            <a: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安全</a:t>
            </a:r>
            <a:b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br>
            <a:endPar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椭圆 3"/>
          <p:cNvSpPr/>
          <p:nvPr>
            <p:custDataLst>
              <p:tags r:id="rId11"/>
            </p:custDataLst>
          </p:nvPr>
        </p:nvSpPr>
        <p:spPr>
          <a:xfrm>
            <a:off x="4609734" y="4840754"/>
            <a:ext cx="424826" cy="4248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solidFill>
                <a:srgbClr val="FF0000"/>
              </a:solidFill>
            </a:endParaRPr>
          </a:p>
        </p:txBody>
      </p:sp>
      <p:sp>
        <p:nvSpPr>
          <p:cNvPr id="7" name="文本框 6"/>
          <p:cNvSpPr txBox="1"/>
          <p:nvPr>
            <p:custDataLst>
              <p:tags r:id="rId12"/>
            </p:custDataLst>
          </p:nvPr>
        </p:nvSpPr>
        <p:spPr>
          <a:xfrm>
            <a:off x="5366385" y="4840605"/>
            <a:ext cx="2892425" cy="735330"/>
          </a:xfrm>
          <a:prstGeom prst="rect">
            <a:avLst/>
          </a:prstGeom>
          <a:noFill/>
          <a:ln w="9525">
            <a:noFill/>
          </a:ln>
        </p:spPr>
        <p:txBody>
          <a:bodyPr anchor="b" anchorCtr="0">
            <a:noAutofit/>
          </a:bodyPr>
          <a:lstStyle>
            <a:defPPr>
              <a:defRPr lang="zh-CN"/>
            </a:defPPr>
            <a:lvl1pPr rtl="0" eaLnBrk="1" hangingPunct="1">
              <a:buFont typeface="Arial" panose="020B0604020202020204" pitchFamily="34" charset="0"/>
              <a:defRPr sz="2000">
                <a:solidFill>
                  <a:srgbClr val="F56A4A"/>
                </a:solidFill>
                <a:latin typeface="Arial" panose="020B0604020202020204" pitchFamily="34" charset="0"/>
                <a:ea typeface="+mn-ea"/>
                <a:cs typeface="+mn-ea"/>
              </a:defRPr>
            </a:lvl1pPr>
            <a:lvl2pPr marL="685800" indent="-228600" rtl="0">
              <a:lnSpc>
                <a:spcPct val="90000"/>
              </a:lnSpc>
              <a:spcBef>
                <a:spcPts val="500"/>
              </a:spcBef>
              <a:buFont typeface="Arial" panose="020B0604020202020204" pitchFamily="34" charset="0"/>
              <a:buChar char="•"/>
              <a:defRPr sz="2400">
                <a:latin typeface="Arial" panose="020B0604020202020204" pitchFamily="34" charset="0"/>
                <a:ea typeface="+mn-ea"/>
                <a:cs typeface="+mn-ea"/>
              </a:defRPr>
            </a:lvl2pPr>
            <a:lvl3pPr marL="1143000" indent="-228600" rtl="0">
              <a:lnSpc>
                <a:spcPct val="90000"/>
              </a:lnSpc>
              <a:spcBef>
                <a:spcPts val="500"/>
              </a:spcBef>
              <a:buFont typeface="Arial" panose="020B0604020202020204" pitchFamily="34" charset="0"/>
              <a:buChar char="•"/>
              <a:defRPr sz="2000">
                <a:latin typeface="Arial" panose="020B0604020202020204" pitchFamily="34" charset="0"/>
                <a:ea typeface="+mn-ea"/>
                <a:cs typeface="+mn-ea"/>
              </a:defRPr>
            </a:lvl3pPr>
            <a:lvl4pPr marL="16002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4pPr>
            <a:lvl5pPr marL="2057400" indent="-228600" rtl="0">
              <a:lnSpc>
                <a:spcPct val="90000"/>
              </a:lnSpc>
              <a:spcBef>
                <a:spcPts val="500"/>
              </a:spcBef>
              <a:buFont typeface="Arial" panose="020B0604020202020204" pitchFamily="34" charset="0"/>
              <a:buChar char="•"/>
              <a:defRPr>
                <a:latin typeface="Arial" panose="020B0604020202020204" pitchFamily="34" charset="0"/>
                <a:ea typeface="+mn-ea"/>
                <a:cs typeface="+mn-ea"/>
              </a:defRPr>
            </a:lvl5pPr>
          </a:lstStyle>
          <a:p>
            <a:r>
              <a:rPr lang="en-US" altLang="zh-CN"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IOT</a:t>
            </a:r>
            <a: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t>防御</a:t>
            </a:r>
            <a:br>
              <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rPr>
            </a:br>
            <a:endParaRPr lang="zh-CN" altLang="en-US" sz="2300" dirty="0">
              <a:solidFill>
                <a:srgbClr val="00B0F0">
                  <a:lumMod val="50000"/>
                </a:srgbClr>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782955" y="603250"/>
            <a:ext cx="2286635" cy="583565"/>
          </a:xfrm>
          <a:prstGeom prst="rect">
            <a:avLst/>
          </a:prstGeom>
          <a:noFill/>
        </p:spPr>
        <p:txBody>
          <a:bodyPr wrap="squar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三</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.Web</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层</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C9F754DE-2CAD-44b6-B708-469DEB6407EB-4" descr="qt_temp"/>
          <p:cNvPicPr>
            <a:picLocks noChangeAspect="1"/>
          </p:cNvPicPr>
          <p:nvPr/>
        </p:nvPicPr>
        <p:blipFill>
          <a:blip r:embed="rId5"/>
          <a:stretch>
            <a:fillRect/>
          </a:stretch>
        </p:blipFill>
        <p:spPr>
          <a:xfrm>
            <a:off x="4151630" y="1354455"/>
            <a:ext cx="5278755" cy="4652645"/>
          </a:xfrm>
          <a:prstGeom prst="rect">
            <a:avLst/>
          </a:prstGeom>
        </p:spPr>
      </p:pic>
      <p:sp>
        <p:nvSpPr>
          <p:cNvPr id="8" name="文本框 7"/>
          <p:cNvSpPr txBox="1"/>
          <p:nvPr/>
        </p:nvSpPr>
        <p:spPr>
          <a:xfrm>
            <a:off x="782955" y="1561465"/>
            <a:ext cx="3675380"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常见嵌入式</a:t>
            </a:r>
            <a:r>
              <a:rPr lang="en-US" altLang="zh-CN" sz="2800">
                <a:latin typeface="宋体" panose="02010600030101010101" pitchFamily="2" charset="-122"/>
                <a:ea typeface="宋体" panose="02010600030101010101" pitchFamily="2" charset="-122"/>
                <a:cs typeface="宋体" panose="02010600030101010101" pitchFamily="2" charset="-122"/>
              </a:rPr>
              <a:t>web</a:t>
            </a:r>
            <a:r>
              <a:rPr lang="zh-CN" altLang="en-US" sz="2800">
                <a:latin typeface="宋体" panose="02010600030101010101" pitchFamily="2" charset="-122"/>
                <a:ea typeface="宋体" panose="02010600030101010101" pitchFamily="2" charset="-122"/>
                <a:cs typeface="宋体" panose="02010600030101010101" pitchFamily="2" charset="-122"/>
              </a:rPr>
              <a:t>漏洞</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21080" y="824230"/>
            <a:ext cx="21386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信息泄露</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1021080" y="1546860"/>
            <a:ext cx="10274935" cy="1938020"/>
          </a:xfrm>
          <a:prstGeom prst="rect">
            <a:avLst/>
          </a:prstGeom>
          <a:noFill/>
        </p:spPr>
        <p:txBody>
          <a:bodyPr wrap="square" rtlCol="0">
            <a:spAutoFit/>
          </a:bodyPr>
          <a:p>
            <a:pPr marL="285750" indent="-285750" algn="l">
              <a:buFont typeface="Arial" panose="020B0604020202020204" pitchFamily="34" charset="0"/>
              <a:buChar char="•"/>
            </a:pPr>
            <a:r>
              <a:rPr sz="2400">
                <a:latin typeface="宋体" panose="02010600030101010101" pitchFamily="2" charset="-122"/>
                <a:ea typeface="宋体" panose="02010600030101010101" pitchFamily="2" charset="-122"/>
                <a:cs typeface="宋体" panose="02010600030101010101" pitchFamily="2" charset="-122"/>
                <a:sym typeface="+mn-ea"/>
              </a:rPr>
              <a:t>漏洞描述：</a:t>
            </a:r>
            <a:endParaRPr sz="2400">
              <a:latin typeface="宋体" panose="02010600030101010101" pitchFamily="2" charset="-122"/>
              <a:ea typeface="宋体" panose="02010600030101010101" pitchFamily="2" charset="-122"/>
              <a:cs typeface="宋体" panose="02010600030101010101" pitchFamily="2" charset="-122"/>
              <a:sym typeface="+mn-ea"/>
            </a:endParaRPr>
          </a:p>
          <a:p>
            <a:pPr marL="0" indent="0" algn="l">
              <a:buNone/>
            </a:pPr>
            <a:r>
              <a:rPr sz="2400">
                <a:latin typeface="宋体" panose="02010600030101010101" pitchFamily="2" charset="-122"/>
                <a:ea typeface="宋体" panose="02010600030101010101" pitchFamily="2" charset="-122"/>
                <a:cs typeface="宋体" panose="02010600030101010101" pitchFamily="2" charset="-122"/>
                <a:sym typeface="+mn-ea"/>
              </a:rPr>
              <a:t>敏感信息</a:t>
            </a:r>
            <a:r>
              <a:rPr lang="zh-CN" sz="2400">
                <a:latin typeface="宋体" panose="02010600030101010101" pitchFamily="2" charset="-122"/>
                <a:ea typeface="宋体" panose="02010600030101010101" pitchFamily="2" charset="-122"/>
                <a:cs typeface="宋体" panose="02010600030101010101" pitchFamily="2" charset="-122"/>
                <a:sym typeface="+mn-ea"/>
              </a:rPr>
              <a:t>包括</a:t>
            </a:r>
            <a:r>
              <a:rPr sz="2400">
                <a:latin typeface="宋体" panose="02010600030101010101" pitchFamily="2" charset="-122"/>
                <a:ea typeface="宋体" panose="02010600030101010101" pitchFamily="2" charset="-122"/>
                <a:cs typeface="宋体" panose="02010600030101010101" pitchFamily="2" charset="-122"/>
                <a:sym typeface="+mn-ea"/>
              </a:rPr>
              <a:t>但不限于口令</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秘钥</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证书</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会话标识</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,License,</a:t>
            </a:r>
            <a:r>
              <a:rPr sz="2400">
                <a:latin typeface="宋体" panose="02010600030101010101" pitchFamily="2" charset="-122"/>
                <a:ea typeface="宋体" panose="02010600030101010101" pitchFamily="2" charset="-122"/>
                <a:cs typeface="宋体" panose="02010600030101010101" pitchFamily="2" charset="-122"/>
                <a:sym typeface="+mn-ea"/>
              </a:rPr>
              <a:t>隐私数据</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授权凭据</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个人数据</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如姓名</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地址</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电话等</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在程序文件</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配置文件</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日志文件</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备份文件</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固件中都有可能包含敏感信息</a:t>
            </a:r>
            <a:endParaRPr sz="240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7" name="内容占位符 2"/>
          <p:cNvSpPr>
            <a:spLocks noGrp="1"/>
          </p:cNvSpPr>
          <p:nvPr/>
        </p:nvSpPr>
        <p:spPr>
          <a:xfrm>
            <a:off x="939800" y="3484245"/>
            <a:ext cx="5847080" cy="1643380"/>
          </a:xfrm>
          <a:prstGeom prst="rect">
            <a:avLst/>
          </a:prstGeom>
        </p:spPr>
        <p:txBody>
          <a:bodyPr vert="horz" lIns="90000" tIns="46800" rIns="90000" bIns="4680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sz="2400">
                <a:solidFill>
                  <a:schemeClr val="tx1"/>
                </a:solidFill>
                <a:latin typeface="宋体" panose="02010600030101010101" pitchFamily="2" charset="-122"/>
                <a:ea typeface="宋体" panose="02010600030101010101" pitchFamily="2" charset="-122"/>
                <a:cs typeface="宋体" panose="02010600030101010101" pitchFamily="2" charset="-122"/>
              </a:rPr>
              <a:t>检测方法：</a:t>
            </a:r>
            <a:endParaRPr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a.</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工具</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爬虫等扫描获得敏感信息</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敏感文件路径</a:t>
            </a:r>
            <a:endParaRPr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    b.</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手工挖掘</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根据</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web</a:t>
            </a:r>
            <a:r>
              <a:rPr sz="2400">
                <a:solidFill>
                  <a:schemeClr val="tx1"/>
                </a:solidFill>
                <a:latin typeface="宋体" panose="02010600030101010101" pitchFamily="2" charset="-122"/>
                <a:ea typeface="宋体" panose="02010600030101010101" pitchFamily="2" charset="-122"/>
                <a:cs typeface="宋体" panose="02010600030101010101" pitchFamily="2" charset="-122"/>
              </a:rPr>
              <a:t>容器或网页源代码获得敏感信息</a:t>
            </a:r>
            <a:endParaRPr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5"/>
          <a:stretch>
            <a:fillRect/>
          </a:stretch>
        </p:blipFill>
        <p:spPr>
          <a:xfrm>
            <a:off x="6868160" y="3203575"/>
            <a:ext cx="3618230" cy="2205355"/>
          </a:xfrm>
          <a:prstGeom prst="rect">
            <a:avLst/>
          </a:prstGeom>
        </p:spPr>
      </p:pic>
      <p:sp>
        <p:nvSpPr>
          <p:cNvPr id="9" name="文本框 8"/>
          <p:cNvSpPr txBox="1"/>
          <p:nvPr/>
        </p:nvSpPr>
        <p:spPr>
          <a:xfrm>
            <a:off x="6868160" y="5513070"/>
            <a:ext cx="3693160" cy="706755"/>
          </a:xfrm>
          <a:prstGeom prst="rect">
            <a:avLst/>
          </a:prstGeom>
          <a:noFill/>
        </p:spPr>
        <p:txBody>
          <a:bodyPr wrap="square" rtlCol="0">
            <a:spAutoFit/>
          </a:bodyPr>
          <a:p>
            <a:r>
              <a:rPr lang="en-US" altLang="zh-CN" sz="2000">
                <a:latin typeface="宋体" panose="02010600030101010101" pitchFamily="2" charset="-122"/>
                <a:ea typeface="宋体" panose="02010600030101010101" pitchFamily="2" charset="-122"/>
                <a:cs typeface="宋体" panose="02010600030101010101" pitchFamily="2" charset="-122"/>
              </a:rPr>
              <a:t>firmwalker.sh</a:t>
            </a:r>
            <a:r>
              <a:rPr lang="zh-CN" altLang="en-US" sz="2000">
                <a:latin typeface="宋体" panose="02010600030101010101" pitchFamily="2" charset="-122"/>
                <a:ea typeface="宋体" panose="02010600030101010101" pitchFamily="2" charset="-122"/>
                <a:cs typeface="宋体" panose="02010600030101010101" pitchFamily="2" charset="-122"/>
              </a:rPr>
              <a:t>脚本或自定义脚本查找敏感文件路径</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101725" y="958850"/>
            <a:ext cx="4583430" cy="460375"/>
          </a:xfrm>
          <a:prstGeom prst="rect">
            <a:avLst/>
          </a:prstGeom>
          <a:noFill/>
        </p:spPr>
        <p:txBody>
          <a:bodyPr wrap="none" rtlCol="0">
            <a:spAutoFit/>
          </a:bodyPr>
          <a:p>
            <a:pPr marL="285750" indent="-285750">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信息泄露案例 </a:t>
            </a:r>
            <a:r>
              <a:rPr lang="en-US" altLang="zh-CN" sz="2400">
                <a:latin typeface="宋体" panose="02010600030101010101" pitchFamily="2" charset="-122"/>
                <a:ea typeface="宋体" panose="02010600030101010101" pitchFamily="2" charset="-122"/>
                <a:cs typeface="宋体" panose="02010600030101010101" pitchFamily="2" charset="-122"/>
              </a:rPr>
              <a:t>- Moxa EDR-801</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5"/>
          <a:stretch>
            <a:fillRect/>
          </a:stretch>
        </p:blipFill>
        <p:spPr>
          <a:xfrm>
            <a:off x="1437005" y="1722755"/>
            <a:ext cx="2233930" cy="3164205"/>
          </a:xfrm>
          <a:prstGeom prst="rect">
            <a:avLst/>
          </a:prstGeom>
        </p:spPr>
      </p:pic>
      <p:sp>
        <p:nvSpPr>
          <p:cNvPr id="4" name="文本框 3"/>
          <p:cNvSpPr txBox="1"/>
          <p:nvPr/>
        </p:nvSpPr>
        <p:spPr>
          <a:xfrm>
            <a:off x="1306830" y="5019675"/>
            <a:ext cx="30784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rPr>
              <a:t>Moxa EDR-810 Router</a:t>
            </a:r>
            <a:endParaRPr lang="en-US" altLang="zh-CN" sz="2400">
              <a:latin typeface="宋体" panose="02010600030101010101" pitchFamily="2" charset="-122"/>
              <a:ea typeface="宋体" panose="02010600030101010101" pitchFamily="2" charset="-122"/>
            </a:endParaRPr>
          </a:p>
        </p:txBody>
      </p:sp>
      <p:sp>
        <p:nvSpPr>
          <p:cNvPr id="7" name="文本框 6"/>
          <p:cNvSpPr txBox="1"/>
          <p:nvPr/>
        </p:nvSpPr>
        <p:spPr>
          <a:xfrm>
            <a:off x="4152265" y="1619250"/>
            <a:ext cx="6430645" cy="829945"/>
          </a:xfrm>
          <a:prstGeom prst="rect">
            <a:avLst/>
          </a:prstGeom>
          <a:noFill/>
        </p:spPr>
        <p:txBody>
          <a:bodyPr wrap="square" rtlCol="0">
            <a:sp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CVE-2019-10963</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未经身份验证的攻击者可以从Web服务器检索所有日志文件</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6"/>
          <a:stretch>
            <a:fillRect/>
          </a:stretch>
        </p:blipFill>
        <p:spPr>
          <a:xfrm>
            <a:off x="4296410" y="2440940"/>
            <a:ext cx="6286500" cy="2446020"/>
          </a:xfrm>
          <a:prstGeom prst="rect">
            <a:avLst/>
          </a:prstGeom>
        </p:spPr>
      </p:pic>
      <p:sp>
        <p:nvSpPr>
          <p:cNvPr id="9" name="文本框 8"/>
          <p:cNvSpPr txBox="1"/>
          <p:nvPr/>
        </p:nvSpPr>
        <p:spPr>
          <a:xfrm>
            <a:off x="6143625" y="5019675"/>
            <a:ext cx="26212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wget</a:t>
            </a:r>
            <a:r>
              <a:rPr lang="zh-CN" altLang="en-US" sz="2400">
                <a:latin typeface="宋体" panose="02010600030101010101" pitchFamily="2" charset="-122"/>
                <a:ea typeface="宋体" panose="02010600030101010101" pitchFamily="2" charset="-122"/>
                <a:cs typeface="宋体" panose="02010600030101010101" pitchFamily="2" charset="-122"/>
              </a:rPr>
              <a:t>下载日志文件</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2780665" y="894715"/>
            <a:ext cx="5394960" cy="1165860"/>
          </a:xfrm>
          <a:prstGeom prst="rect">
            <a:avLst/>
          </a:prstGeom>
        </p:spPr>
      </p:pic>
      <p:sp>
        <p:nvSpPr>
          <p:cNvPr id="11" name="文本框 10"/>
          <p:cNvSpPr txBox="1"/>
          <p:nvPr/>
        </p:nvSpPr>
        <p:spPr>
          <a:xfrm>
            <a:off x="3024505" y="2359025"/>
            <a:ext cx="49072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解压获得</a:t>
            </a:r>
            <a:r>
              <a:rPr lang="en-US" altLang="zh-CN" sz="2400">
                <a:latin typeface="宋体" panose="02010600030101010101" pitchFamily="2" charset="-122"/>
                <a:ea typeface="宋体" panose="02010600030101010101" pitchFamily="2" charset="-122"/>
                <a:cs typeface="宋体" panose="02010600030101010101" pitchFamily="2" charset="-122"/>
              </a:rPr>
              <a:t>Firewall,IPSec,Moxa</a:t>
            </a:r>
            <a:r>
              <a:rPr lang="zh-CN" altLang="en-US" sz="2400">
                <a:latin typeface="宋体" panose="02010600030101010101" pitchFamily="2" charset="-122"/>
                <a:ea typeface="宋体" panose="02010600030101010101" pitchFamily="2" charset="-122"/>
                <a:cs typeface="宋体" panose="02010600030101010101" pitchFamily="2" charset="-122"/>
              </a:rPr>
              <a:t>日志</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2951480" y="3526155"/>
            <a:ext cx="5532755" cy="2306955"/>
          </a:xfrm>
          <a:prstGeom prst="rect">
            <a:avLst/>
          </a:prstGeom>
          <a:noFill/>
        </p:spPr>
        <p:txBody>
          <a:bodyPr wrap="square" rtlCol="0">
            <a:spAutoFit/>
          </a:bodyPr>
          <a:p>
            <a:pPr marL="285750" indent="-285750">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影响版本</a:t>
            </a:r>
            <a:r>
              <a:rPr lang="en-US" altLang="zh-CN" sz="2400">
                <a:latin typeface="宋体" panose="02010600030101010101" pitchFamily="2" charset="-122"/>
                <a:ea typeface="宋体" panose="02010600030101010101" pitchFamily="2" charset="-122"/>
                <a:cs typeface="宋体" panose="02010600030101010101" pitchFamily="2" charset="-122"/>
              </a:rPr>
              <a:t>: Moxa</a:t>
            </a:r>
            <a:r>
              <a:rPr lang="zh-CN" altLang="en-US" sz="2400">
                <a:latin typeface="宋体" panose="02010600030101010101" pitchFamily="2" charset="-122"/>
                <a:ea typeface="宋体" panose="02010600030101010101" pitchFamily="2" charset="-122"/>
                <a:cs typeface="宋体" panose="02010600030101010101" pitchFamily="2" charset="-122"/>
              </a:rPr>
              <a:t>固件</a:t>
            </a:r>
            <a:r>
              <a:rPr lang="en-US" altLang="zh-CN" sz="2400">
                <a:latin typeface="宋体" panose="02010600030101010101" pitchFamily="2" charset="-122"/>
                <a:ea typeface="宋体" panose="02010600030101010101" pitchFamily="2" charset="-122"/>
                <a:cs typeface="宋体" panose="02010600030101010101" pitchFamily="2" charset="-122"/>
              </a:rPr>
              <a:t>&lt;5.3</a:t>
            </a:r>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漏洞防御措施</a:t>
            </a:r>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更新至最新版固件</a:t>
            </a:r>
            <a:endParaRPr lang="zh-CN" altLang="en-US"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定期将日志导出并删除设备上的日志</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895350" y="608965"/>
            <a:ext cx="21386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命令执行</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3" name="内容占位符 2"/>
          <p:cNvSpPr>
            <a:spLocks noGrp="1"/>
          </p:cNvSpPr>
          <p:nvPr/>
        </p:nvSpPr>
        <p:spPr>
          <a:xfrm>
            <a:off x="2346325" y="1398270"/>
            <a:ext cx="7329170" cy="1848485"/>
          </a:xfrm>
          <a:prstGeom prst="rect">
            <a:avLst/>
          </a:prstGeo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sz="2400">
                <a:solidFill>
                  <a:schemeClr val="tx1"/>
                </a:solidFill>
                <a:latin typeface="宋体" panose="02010600030101010101" pitchFamily="2" charset="-122"/>
                <a:ea typeface="宋体" panose="02010600030101010101" pitchFamily="2" charset="-122"/>
                <a:cs typeface="宋体" panose="02010600030101010101" pitchFamily="2" charset="-122"/>
              </a:rPr>
              <a:t>漏洞原理</a:t>
            </a: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buNone/>
            </a:pPr>
            <a:r>
              <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rPr>
              <a:t>命令执行漏洞介绍当应用需要调用一些外部程序去处理内容的情况下,就会用到一些执行系统命令的函数</a:t>
            </a:r>
            <a:endParaRPr lang="en-US" altLang="zh-CN" sz="2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内容占位符 2"/>
          <p:cNvSpPr>
            <a:spLocks noGrp="1"/>
          </p:cNvSpPr>
          <p:nvPr/>
        </p:nvSpPr>
        <p:spPr>
          <a:xfrm>
            <a:off x="2489835" y="3519805"/>
            <a:ext cx="8305165" cy="188468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400">
                <a:latin typeface="宋体" panose="02010600030101010101" pitchFamily="2" charset="-122"/>
                <a:ea typeface="宋体" panose="02010600030101010101" pitchFamily="2" charset="-122"/>
                <a:cs typeface="宋体" panose="02010600030101010101" pitchFamily="2" charset="-122"/>
              </a:rPr>
              <a:t>命令执行危害</a:t>
            </a:r>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0" indent="0">
              <a:buNone/>
            </a:pPr>
            <a:r>
              <a:rPr sz="2400">
                <a:latin typeface="宋体" panose="02010600030101010101" pitchFamily="2" charset="-122"/>
                <a:ea typeface="宋体" panose="02010600030101010101" pitchFamily="2" charset="-122"/>
                <a:cs typeface="宋体" panose="02010600030101010101" pitchFamily="2" charset="-122"/>
              </a:rPr>
              <a:t>根据不同用户权限</a:t>
            </a:r>
            <a:r>
              <a:rPr lang="en-US" altLang="zh-CN" sz="2400">
                <a:latin typeface="宋体" panose="02010600030101010101" pitchFamily="2" charset="-122"/>
                <a:ea typeface="宋体" panose="02010600030101010101" pitchFamily="2" charset="-122"/>
                <a:cs typeface="宋体" panose="02010600030101010101" pitchFamily="2" charset="-122"/>
              </a:rPr>
              <a:t>,</a:t>
            </a:r>
            <a:r>
              <a:rPr sz="2400">
                <a:latin typeface="宋体" panose="02010600030101010101" pitchFamily="2" charset="-122"/>
                <a:ea typeface="宋体" panose="02010600030101010101" pitchFamily="2" charset="-122"/>
                <a:cs typeface="宋体" panose="02010600030101010101" pitchFamily="2" charset="-122"/>
              </a:rPr>
              <a:t>能执行任意命令</a:t>
            </a:r>
            <a:r>
              <a:rPr lang="en-US" altLang="zh-CN" sz="2400">
                <a:latin typeface="宋体" panose="02010600030101010101" pitchFamily="2" charset="-122"/>
                <a:ea typeface="宋体" panose="02010600030101010101" pitchFamily="2" charset="-122"/>
                <a:cs typeface="宋体" panose="02010600030101010101" pitchFamily="2" charset="-122"/>
              </a:rPr>
              <a:t>,</a:t>
            </a:r>
            <a:r>
              <a:rPr sz="2400">
                <a:latin typeface="宋体" panose="02010600030101010101" pitchFamily="2" charset="-122"/>
                <a:ea typeface="宋体" panose="02010600030101010101" pitchFamily="2" charset="-122"/>
                <a:cs typeface="宋体" panose="02010600030101010101" pitchFamily="2" charset="-122"/>
              </a:rPr>
              <a:t>造成的后果十分严重</a:t>
            </a:r>
            <a:r>
              <a:rPr lang="en-US" altLang="zh-CN" sz="2400">
                <a:latin typeface="宋体" panose="02010600030101010101" pitchFamily="2" charset="-122"/>
                <a:ea typeface="宋体" panose="02010600030101010101" pitchFamily="2" charset="-122"/>
                <a:cs typeface="宋体" panose="02010600030101010101" pitchFamily="2" charset="-122"/>
              </a:rPr>
              <a:t>,</a:t>
            </a:r>
            <a:r>
              <a:rPr sz="2400">
                <a:latin typeface="宋体" panose="02010600030101010101" pitchFamily="2" charset="-122"/>
                <a:ea typeface="宋体" panose="02010600030101010101" pitchFamily="2" charset="-122"/>
                <a:cs typeface="宋体" panose="02010600030101010101" pitchFamily="2" charset="-122"/>
              </a:rPr>
              <a:t>稍加利用就能够获得</a:t>
            </a:r>
            <a:r>
              <a:rPr lang="en-US" altLang="zh-CN" sz="2400">
                <a:latin typeface="宋体" panose="02010600030101010101" pitchFamily="2" charset="-122"/>
                <a:ea typeface="宋体" panose="02010600030101010101" pitchFamily="2" charset="-122"/>
                <a:cs typeface="宋体" panose="02010600030101010101" pitchFamily="2" charset="-122"/>
              </a:rPr>
              <a:t>shell</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21080" y="1021715"/>
            <a:ext cx="5345430" cy="460375"/>
          </a:xfrm>
          <a:prstGeom prst="rect">
            <a:avLst/>
          </a:prstGeom>
          <a:noFill/>
        </p:spPr>
        <p:txBody>
          <a:bodyPr wrap="none" rtlCol="0">
            <a:spAutoFit/>
          </a:bodyPr>
          <a:p>
            <a:pPr marL="285750" indent="-285750" algn="l">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命令执行案例 </a:t>
            </a:r>
            <a:r>
              <a:rPr lang="en-US" altLang="zh-CN" sz="2400">
                <a:latin typeface="宋体" panose="02010600030101010101" pitchFamily="2" charset="-122"/>
                <a:ea typeface="宋体" panose="02010600030101010101" pitchFamily="2" charset="-122"/>
                <a:cs typeface="宋体" panose="02010600030101010101" pitchFamily="2" charset="-122"/>
              </a:rPr>
              <a:t>-- Sapido多款路由器</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2688590" y="5405120"/>
            <a:ext cx="234061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路由器固件模拟</a:t>
            </a:r>
            <a:endParaRPr lang="zh-CN" altLang="en-US" sz="2400">
              <a:latin typeface="宋体" panose="02010600030101010101" pitchFamily="2" charset="-122"/>
              <a:ea typeface="宋体" panose="02010600030101010101" pitchFamily="2" charset="-122"/>
            </a:endParaRPr>
          </a:p>
        </p:txBody>
      </p:sp>
      <p:sp>
        <p:nvSpPr>
          <p:cNvPr id="8" name="文本框 7"/>
          <p:cNvSpPr txBox="1"/>
          <p:nvPr/>
        </p:nvSpPr>
        <p:spPr>
          <a:xfrm>
            <a:off x="7964170" y="4944745"/>
            <a:ext cx="20116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固件成功提取</a:t>
            </a:r>
            <a:endParaRPr lang="zh-CN" altLang="en-US" sz="240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4"/>
          <a:stretch>
            <a:fillRect/>
          </a:stretch>
        </p:blipFill>
        <p:spPr>
          <a:xfrm>
            <a:off x="1469390" y="2153285"/>
            <a:ext cx="4394200" cy="2919095"/>
          </a:xfrm>
          <a:prstGeom prst="rect">
            <a:avLst/>
          </a:prstGeom>
        </p:spPr>
      </p:pic>
      <p:pic>
        <p:nvPicPr>
          <p:cNvPr id="11" name="图片 10"/>
          <p:cNvPicPr>
            <a:picLocks noChangeAspect="1"/>
          </p:cNvPicPr>
          <p:nvPr/>
        </p:nvPicPr>
        <p:blipFill>
          <a:blip r:embed="rId5"/>
          <a:stretch>
            <a:fillRect/>
          </a:stretch>
        </p:blipFill>
        <p:spPr>
          <a:xfrm>
            <a:off x="6287770" y="2661920"/>
            <a:ext cx="5170805" cy="17094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pic>
        <p:nvPicPr>
          <p:cNvPr id="10" name="图片 9" descr="1-12"/>
          <p:cNvPicPr>
            <a:picLocks noChangeAspect="1"/>
          </p:cNvPicPr>
          <p:nvPr/>
        </p:nvPicPr>
        <p:blipFill>
          <a:blip r:embed="rId3"/>
          <a:stretch>
            <a:fillRect/>
          </a:stretch>
        </p:blipFill>
        <p:spPr>
          <a:xfrm>
            <a:off x="2618105" y="1035685"/>
            <a:ext cx="5522595" cy="4324350"/>
          </a:xfrm>
          <a:prstGeom prst="rect">
            <a:avLst/>
          </a:prstGeom>
        </p:spPr>
      </p:pic>
      <p:sp>
        <p:nvSpPr>
          <p:cNvPr id="11" name="文本框 10"/>
          <p:cNvSpPr txBox="1"/>
          <p:nvPr/>
        </p:nvSpPr>
        <p:spPr>
          <a:xfrm>
            <a:off x="3763645" y="5624195"/>
            <a:ext cx="32308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grep</a:t>
            </a:r>
            <a:r>
              <a:rPr lang="zh-CN" altLang="en-US" sz="2400">
                <a:latin typeface="宋体" panose="02010600030101010101" pitchFamily="2" charset="-122"/>
                <a:ea typeface="宋体" panose="02010600030101010101" pitchFamily="2" charset="-122"/>
                <a:cs typeface="宋体" panose="02010600030101010101" pitchFamily="2" charset="-122"/>
              </a:rPr>
              <a:t>查找</a:t>
            </a:r>
            <a:r>
              <a:rPr lang="en-US" altLang="zh-CN" sz="2400">
                <a:latin typeface="宋体" panose="02010600030101010101" pitchFamily="2" charset="-122"/>
                <a:ea typeface="宋体" panose="02010600030101010101" pitchFamily="2" charset="-122"/>
                <a:cs typeface="宋体" panose="02010600030101010101" pitchFamily="2" charset="-122"/>
              </a:rPr>
              <a:t>http</a:t>
            </a:r>
            <a:r>
              <a:rPr lang="zh-CN" altLang="en-US" sz="2400">
                <a:latin typeface="宋体" panose="02010600030101010101" pitchFamily="2" charset="-122"/>
                <a:ea typeface="宋体" panose="02010600030101010101" pitchFamily="2" charset="-122"/>
                <a:cs typeface="宋体" panose="02010600030101010101" pitchFamily="2" charset="-122"/>
              </a:rPr>
              <a:t>服务模块</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34328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19088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61023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7885430" y="1285240"/>
            <a:ext cx="2084705" cy="3794760"/>
          </a:xfrm>
          <a:prstGeom prst="rect">
            <a:avLst/>
          </a:prstGeom>
        </p:spPr>
      </p:pic>
      <p:sp>
        <p:nvSpPr>
          <p:cNvPr id="13" name="文本框 12"/>
          <p:cNvSpPr txBox="1"/>
          <p:nvPr/>
        </p:nvSpPr>
        <p:spPr>
          <a:xfrm>
            <a:off x="8503920" y="5420360"/>
            <a:ext cx="12496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boa</a:t>
            </a:r>
            <a:r>
              <a:rPr lang="zh-CN" altLang="en-US" sz="2400">
                <a:latin typeface="宋体" panose="02010600030101010101" pitchFamily="2" charset="-122"/>
                <a:ea typeface="宋体" panose="02010600030101010101" pitchFamily="2" charset="-122"/>
                <a:cs typeface="宋体" panose="02010600030101010101" pitchFamily="2" charset="-122"/>
              </a:rPr>
              <a:t>架构</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descr="1-14"/>
          <p:cNvPicPr>
            <a:picLocks noChangeAspect="1"/>
          </p:cNvPicPr>
          <p:nvPr/>
        </p:nvPicPr>
        <p:blipFill>
          <a:blip r:embed="rId5"/>
          <a:stretch>
            <a:fillRect/>
          </a:stretch>
        </p:blipFill>
        <p:spPr>
          <a:xfrm>
            <a:off x="1036320" y="1397635"/>
            <a:ext cx="6185535" cy="3407410"/>
          </a:xfrm>
          <a:prstGeom prst="rect">
            <a:avLst/>
          </a:prstGeom>
        </p:spPr>
      </p:pic>
      <p:sp>
        <p:nvSpPr>
          <p:cNvPr id="10" name="文本框 9"/>
          <p:cNvSpPr txBox="1"/>
          <p:nvPr/>
        </p:nvSpPr>
        <p:spPr>
          <a:xfrm>
            <a:off x="3119120" y="5217160"/>
            <a:ext cx="2011680" cy="368300"/>
          </a:xfrm>
          <a:prstGeom prst="rect">
            <a:avLst/>
          </a:prstGeom>
          <a:noFill/>
        </p:spPr>
        <p:txBody>
          <a:bodyPr wrap="non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分析</a:t>
            </a:r>
            <a:r>
              <a:rPr lang="en-US" altLang="zh-CN">
                <a:latin typeface="宋体" panose="02010600030101010101" pitchFamily="2" charset="-122"/>
                <a:ea typeface="宋体" panose="02010600030101010101" pitchFamily="2" charset="-122"/>
                <a:cs typeface="宋体" panose="02010600030101010101" pitchFamily="2" charset="-122"/>
              </a:rPr>
              <a:t>http</a:t>
            </a:r>
            <a:r>
              <a:rPr lang="zh-CN" altLang="en-US">
                <a:latin typeface="宋体" panose="02010600030101010101" pitchFamily="2" charset="-122"/>
                <a:ea typeface="宋体" panose="02010600030101010101" pitchFamily="2" charset="-122"/>
                <a:cs typeface="宋体" panose="02010600030101010101" pitchFamily="2" charset="-122"/>
              </a:rPr>
              <a:t>处理程序</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8" name="图片 7" descr="1-15"/>
          <p:cNvPicPr>
            <a:picLocks noChangeAspect="1"/>
          </p:cNvPicPr>
          <p:nvPr/>
        </p:nvPicPr>
        <p:blipFill>
          <a:blip r:embed="rId4"/>
          <a:stretch>
            <a:fillRect/>
          </a:stretch>
        </p:blipFill>
        <p:spPr>
          <a:xfrm>
            <a:off x="2232660" y="912495"/>
            <a:ext cx="7465695" cy="429260"/>
          </a:xfrm>
          <a:prstGeom prst="rect">
            <a:avLst/>
          </a:prstGeom>
        </p:spPr>
      </p:pic>
      <p:pic>
        <p:nvPicPr>
          <p:cNvPr id="9" name="图片 8" descr="1-16"/>
          <p:cNvPicPr>
            <a:picLocks noChangeAspect="1"/>
          </p:cNvPicPr>
          <p:nvPr/>
        </p:nvPicPr>
        <p:blipFill>
          <a:blip r:embed="rId5"/>
          <a:stretch>
            <a:fillRect/>
          </a:stretch>
        </p:blipFill>
        <p:spPr>
          <a:xfrm>
            <a:off x="2232660" y="1680210"/>
            <a:ext cx="7726680" cy="3787140"/>
          </a:xfrm>
          <a:prstGeom prst="rect">
            <a:avLst/>
          </a:prstGeom>
        </p:spPr>
      </p:pic>
      <p:sp>
        <p:nvSpPr>
          <p:cNvPr id="10" name="文本框 9"/>
          <p:cNvSpPr txBox="1"/>
          <p:nvPr/>
        </p:nvSpPr>
        <p:spPr>
          <a:xfrm>
            <a:off x="4587240" y="5751195"/>
            <a:ext cx="3230880" cy="460375"/>
          </a:xfrm>
          <a:prstGeom prst="rect">
            <a:avLst/>
          </a:prstGeom>
          <a:noFill/>
        </p:spPr>
        <p:txBody>
          <a:bodyPr wrap="none" rtlCol="0">
            <a:sp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查找</a:t>
            </a:r>
            <a:r>
              <a:rPr lang="en-US" altLang="zh-CN" sz="2400">
                <a:latin typeface="宋体" panose="02010600030101010101" pitchFamily="2" charset="-122"/>
                <a:ea typeface="宋体" panose="02010600030101010101" pitchFamily="2" charset="-122"/>
                <a:cs typeface="宋体" panose="02010600030101010101" pitchFamily="2" charset="-122"/>
              </a:rPr>
              <a:t>syscmd</a:t>
            </a:r>
            <a:r>
              <a:rPr lang="zh-CN" altLang="en-US" sz="2400">
                <a:latin typeface="宋体" panose="02010600030101010101" pitchFamily="2" charset="-122"/>
                <a:ea typeface="宋体" panose="02010600030101010101" pitchFamily="2" charset="-122"/>
                <a:cs typeface="宋体" panose="02010600030101010101" pitchFamily="2" charset="-122"/>
              </a:rPr>
              <a:t>有关的文件</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8" name="图片 7" descr="1-5"/>
          <p:cNvPicPr>
            <a:picLocks noChangeAspect="1"/>
          </p:cNvPicPr>
          <p:nvPr/>
        </p:nvPicPr>
        <p:blipFill>
          <a:blip r:embed="rId4"/>
          <a:stretch>
            <a:fillRect/>
          </a:stretch>
        </p:blipFill>
        <p:spPr>
          <a:xfrm>
            <a:off x="923290" y="1504315"/>
            <a:ext cx="4220845" cy="3234055"/>
          </a:xfrm>
          <a:prstGeom prst="rect">
            <a:avLst/>
          </a:prstGeom>
        </p:spPr>
      </p:pic>
      <p:sp>
        <p:nvSpPr>
          <p:cNvPr id="13" name="文本框 12"/>
          <p:cNvSpPr txBox="1"/>
          <p:nvPr/>
        </p:nvSpPr>
        <p:spPr>
          <a:xfrm>
            <a:off x="2195830" y="4972685"/>
            <a:ext cx="14020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命令执行</a:t>
            </a:r>
            <a:endParaRPr lang="zh-CN" altLang="en-US" sz="240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5"/>
          <a:stretch>
            <a:fillRect/>
          </a:stretch>
        </p:blipFill>
        <p:spPr>
          <a:xfrm>
            <a:off x="5723255" y="2835275"/>
            <a:ext cx="5594350" cy="739140"/>
          </a:xfrm>
          <a:prstGeom prst="rect">
            <a:avLst/>
          </a:prstGeom>
        </p:spPr>
      </p:pic>
      <p:sp>
        <p:nvSpPr>
          <p:cNvPr id="15" name="文本框 14"/>
          <p:cNvSpPr txBox="1"/>
          <p:nvPr/>
        </p:nvSpPr>
        <p:spPr>
          <a:xfrm>
            <a:off x="6752590" y="4070985"/>
            <a:ext cx="3535680" cy="460375"/>
          </a:xfrm>
          <a:prstGeom prst="rect">
            <a:avLst/>
          </a:prstGeom>
          <a:noFill/>
        </p:spPr>
        <p:txBody>
          <a:bodyPr wrap="none" rtlCol="0">
            <a:sp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查找formSysCmd处理程序</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7" name="文本框 6"/>
          <p:cNvSpPr txBox="1"/>
          <p:nvPr/>
        </p:nvSpPr>
        <p:spPr>
          <a:xfrm>
            <a:off x="4486910" y="2570480"/>
            <a:ext cx="3559175" cy="1198880"/>
          </a:xfrm>
          <a:prstGeom prst="rect">
            <a:avLst/>
          </a:prstGeom>
          <a:noFill/>
        </p:spPr>
        <p:txBody>
          <a:bodyPr wrap="square" rtlCol="0">
            <a:spAutoFit/>
          </a:bodyPr>
          <a:p>
            <a:r>
              <a:rPr lang="en-US" altLang="zh-CN" sz="7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rPr>
              <a:t>简介</a:t>
            </a:r>
            <a:endPar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7" name="图片 6" descr="1-18"/>
          <p:cNvPicPr>
            <a:picLocks noChangeAspect="1"/>
          </p:cNvPicPr>
          <p:nvPr/>
        </p:nvPicPr>
        <p:blipFill>
          <a:blip r:embed="rId4"/>
          <a:stretch>
            <a:fillRect/>
          </a:stretch>
        </p:blipFill>
        <p:spPr>
          <a:xfrm>
            <a:off x="1407160" y="701040"/>
            <a:ext cx="3808730" cy="4511675"/>
          </a:xfrm>
          <a:prstGeom prst="rect">
            <a:avLst/>
          </a:prstGeom>
        </p:spPr>
      </p:pic>
      <p:pic>
        <p:nvPicPr>
          <p:cNvPr id="8" name="图片 7" descr="1-19"/>
          <p:cNvPicPr>
            <a:picLocks noChangeAspect="1"/>
          </p:cNvPicPr>
          <p:nvPr/>
        </p:nvPicPr>
        <p:blipFill>
          <a:blip r:embed="rId5"/>
          <a:stretch>
            <a:fillRect/>
          </a:stretch>
        </p:blipFill>
        <p:spPr>
          <a:xfrm>
            <a:off x="6026150" y="701675"/>
            <a:ext cx="4276725" cy="4511040"/>
          </a:xfrm>
          <a:prstGeom prst="rect">
            <a:avLst/>
          </a:prstGeom>
        </p:spPr>
      </p:pic>
      <p:sp>
        <p:nvSpPr>
          <p:cNvPr id="9" name="文本框 8"/>
          <p:cNvSpPr txBox="1"/>
          <p:nvPr/>
        </p:nvSpPr>
        <p:spPr>
          <a:xfrm>
            <a:off x="3962400" y="5688965"/>
            <a:ext cx="38404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Ghidra</a:t>
            </a:r>
            <a:r>
              <a:rPr lang="zh-CN" altLang="en-US" sz="2400">
                <a:latin typeface="宋体" panose="02010600030101010101" pitchFamily="2" charset="-122"/>
                <a:ea typeface="宋体" panose="02010600030101010101" pitchFamily="2" charset="-122"/>
                <a:cs typeface="宋体" panose="02010600030101010101" pitchFamily="2" charset="-122"/>
              </a:rPr>
              <a:t>分析</a:t>
            </a:r>
            <a:r>
              <a:rPr lang="en-US" altLang="zh-CN" sz="2400">
                <a:latin typeface="宋体" panose="02010600030101010101" pitchFamily="2" charset="-122"/>
                <a:ea typeface="宋体" panose="02010600030101010101" pitchFamily="2" charset="-122"/>
                <a:cs typeface="宋体" panose="02010600030101010101" pitchFamily="2" charset="-122"/>
              </a:rPr>
              <a:t>formSysCmd</a:t>
            </a:r>
            <a:r>
              <a:rPr lang="zh-CN" altLang="en-US" sz="2400">
                <a:latin typeface="宋体" panose="02010600030101010101" pitchFamily="2" charset="-122"/>
                <a:ea typeface="宋体" panose="02010600030101010101" pitchFamily="2" charset="-122"/>
                <a:cs typeface="宋体" panose="02010600030101010101" pitchFamily="2" charset="-122"/>
              </a:rPr>
              <a:t>程序</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1319530" y="2333625"/>
            <a:ext cx="4475480" cy="2060575"/>
          </a:xfrm>
          <a:prstGeom prst="rect">
            <a:avLst/>
          </a:prstGeom>
        </p:spPr>
      </p:pic>
      <p:sp>
        <p:nvSpPr>
          <p:cNvPr id="7" name="文本框 6"/>
          <p:cNvSpPr txBox="1"/>
          <p:nvPr/>
        </p:nvSpPr>
        <p:spPr>
          <a:xfrm>
            <a:off x="2561590" y="4709160"/>
            <a:ext cx="20116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命令成功执行</a:t>
            </a:r>
            <a:endParaRPr lang="zh-CN" altLang="en-US" sz="2400">
              <a:latin typeface="宋体" panose="02010600030101010101" pitchFamily="2" charset="-122"/>
              <a:ea typeface="宋体" panose="02010600030101010101" pitchFamily="2" charset="-122"/>
            </a:endParaRPr>
          </a:p>
        </p:txBody>
      </p:sp>
      <p:sp>
        <p:nvSpPr>
          <p:cNvPr id="8" name="文本框 7"/>
          <p:cNvSpPr txBox="1"/>
          <p:nvPr/>
        </p:nvSpPr>
        <p:spPr>
          <a:xfrm>
            <a:off x="6765925" y="701675"/>
            <a:ext cx="3116580" cy="1938020"/>
          </a:xfrm>
          <a:prstGeom prst="rect">
            <a:avLst/>
          </a:prstGeom>
          <a:noFill/>
        </p:spPr>
        <p:txBody>
          <a:bodyPr wrap="square" rtlCol="0">
            <a:spAutoFit/>
          </a:bodyPr>
          <a:p>
            <a:pPr marL="285750" indent="-285750" algn="l">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影响版本</a:t>
            </a:r>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gn="l">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BR270n  &lt; v2.1.3</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gn="l">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BRC76n &lt; 2.1.3</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gn="l">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GR297   &lt; v2.1.3</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indent="0" algn="l">
              <a:buFont typeface="Arial" panose="020B0604020202020204" pitchFamily="34" charset="0"/>
              <a:buNone/>
            </a:pPr>
            <a:r>
              <a:rPr lang="en-US" altLang="zh-CN" sz="2400">
                <a:latin typeface="宋体" panose="02010600030101010101" pitchFamily="2" charset="-122"/>
                <a:ea typeface="宋体" panose="02010600030101010101" pitchFamily="2" charset="-122"/>
                <a:cs typeface="宋体" panose="02010600030101010101" pitchFamily="2" charset="-122"/>
              </a:rPr>
              <a:t>RM1732 &lt; v2.0.43</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6659880" y="3247390"/>
            <a:ext cx="4167505" cy="2676525"/>
          </a:xfrm>
          <a:prstGeom prst="rect">
            <a:avLst/>
          </a:prstGeom>
          <a:noFill/>
        </p:spPr>
        <p:txBody>
          <a:bodyPr wrap="square" rtlCol="0">
            <a:spAutoFit/>
          </a:bodyPr>
          <a:p>
            <a:pPr marL="285750" indent="-285750" algn="l">
              <a:buFont typeface="Arial" panose="020B0604020202020204" pitchFamily="34" charset="0"/>
              <a:buChar char="•"/>
            </a:pPr>
            <a:r>
              <a:rPr lang="zh-CN" altLang="en-US" sz="2400">
                <a:latin typeface="宋体" panose="02010600030101010101" pitchFamily="2" charset="-122"/>
                <a:ea typeface="宋体" panose="02010600030101010101" pitchFamily="2" charset="-122"/>
                <a:cs typeface="宋体" panose="02010600030101010101" pitchFamily="2" charset="-122"/>
              </a:rPr>
              <a:t>BR270n，RB1732命令执行有个前提就是登陆路由器，可以进行信息的泄露获得用户名和密码，而且又有很多路由 器使用的还是默认用户名和密码，GR297，BRC76n则不需要进行登陆</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99490" y="934720"/>
            <a:ext cx="2286635" cy="583565"/>
          </a:xfrm>
          <a:prstGeom prst="rect">
            <a:avLst/>
          </a:prstGeom>
          <a:noFill/>
        </p:spPr>
        <p:txBody>
          <a:bodyPr wrap="square" rtlCol="0">
            <a:spAutoFit/>
          </a:bodyPr>
          <a:p>
            <a:r>
              <a:rPr 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四</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协议层</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179445" y="2515870"/>
            <a:ext cx="4913630" cy="2245360"/>
          </a:xfrm>
          <a:prstGeom prst="rect">
            <a:avLst/>
          </a:prstGeom>
          <a:noFill/>
        </p:spPr>
        <p:txBody>
          <a:bodyPr wrap="none" rtlCol="0">
            <a:spAutoFit/>
          </a:bodyPr>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rPr>
              <a:t>ZigBee(802.15.4)</a:t>
            </a:r>
            <a:endParaRPr lang="en-US" altLang="zh-CN" sz="28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rPr>
              <a:t>Z-Wave</a:t>
            </a:r>
            <a:endParaRPr lang="en-US" altLang="zh-CN" sz="28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rPr>
              <a:t>Bluetooth(802.15.1)</a:t>
            </a:r>
            <a:endParaRPr lang="en-US" altLang="zh-CN" sz="28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rPr>
              <a:t>Bluetooth Low Eneray(BLE)</a:t>
            </a:r>
            <a:endParaRPr lang="en-US" altLang="zh-CN" sz="28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2800">
                <a:latin typeface="宋体" panose="02010600030101010101" pitchFamily="2" charset="-122"/>
                <a:ea typeface="宋体" panose="02010600030101010101" pitchFamily="2" charset="-122"/>
              </a:rPr>
              <a:t>PJL</a:t>
            </a:r>
            <a:endParaRPr lang="en-US" altLang="zh-CN" sz="2800">
              <a:latin typeface="宋体" panose="02010600030101010101" pitchFamily="2" charset="-122"/>
              <a:ea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38860" y="1243330"/>
            <a:ext cx="35610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rPr>
              <a:t>(1)ZigBee(802.15.4)</a:t>
            </a:r>
            <a:endParaRPr lang="en-US" altLang="zh-CN" sz="2800">
              <a:latin typeface="宋体" panose="02010600030101010101" pitchFamily="2" charset="-122"/>
              <a:ea typeface="宋体" panose="02010600030101010101" pitchFamily="2" charset="-122"/>
            </a:endParaRPr>
          </a:p>
        </p:txBody>
      </p:sp>
      <p:sp>
        <p:nvSpPr>
          <p:cNvPr id="3" name="文本框 2"/>
          <p:cNvSpPr txBox="1"/>
          <p:nvPr/>
        </p:nvSpPr>
        <p:spPr>
          <a:xfrm>
            <a:off x="1038860" y="2186305"/>
            <a:ext cx="9751695" cy="1753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一种低速短距离传输的无线网上协议</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主要应用于物联网和智能硬件等领域</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底层是采用</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IEEE 802.15.4</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标准规范的媒体访问层与物理层</a:t>
            </a:r>
            <a:endParaRPr lang="zh-CN" altLang="en-US" sz="2400" b="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829310" y="634365"/>
            <a:ext cx="39166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(2)ZigBee</a:t>
            </a:r>
            <a:r>
              <a:rPr lang="zh-CN" altLang="en-US" sz="2800">
                <a:latin typeface="宋体" panose="02010600030101010101" pitchFamily="2" charset="-122"/>
                <a:ea typeface="宋体" panose="02010600030101010101" pitchFamily="2" charset="-122"/>
                <a:cs typeface="宋体" panose="02010600030101010101" pitchFamily="2" charset="-122"/>
              </a:rPr>
              <a:t>分析环境搭建</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8" name="C9F754DE-2CAD-44b6-B708-469DEB6407EB-1" descr="qt_temp"/>
          <p:cNvPicPr>
            <a:picLocks noChangeAspect="1"/>
          </p:cNvPicPr>
          <p:nvPr/>
        </p:nvPicPr>
        <p:blipFill>
          <a:blip r:embed="rId4"/>
          <a:stretch>
            <a:fillRect/>
          </a:stretch>
        </p:blipFill>
        <p:spPr>
          <a:xfrm>
            <a:off x="1067435" y="1428115"/>
            <a:ext cx="9886950" cy="400177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75995" y="734695"/>
            <a:ext cx="3205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(3)ZigBee</a:t>
            </a:r>
            <a:r>
              <a:rPr lang="zh-CN" altLang="en-US" sz="2800">
                <a:latin typeface="宋体" panose="02010600030101010101" pitchFamily="2" charset="-122"/>
                <a:ea typeface="宋体" panose="02010600030101010101" pitchFamily="2" charset="-122"/>
                <a:cs typeface="宋体" panose="02010600030101010101" pitchFamily="2" charset="-122"/>
              </a:rPr>
              <a:t>流量分析</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4"/>
          <a:stretch>
            <a:fillRect/>
          </a:stretch>
        </p:blipFill>
        <p:spPr>
          <a:xfrm>
            <a:off x="1271270" y="1361440"/>
            <a:ext cx="4564380" cy="960120"/>
          </a:xfrm>
          <a:prstGeom prst="rect">
            <a:avLst/>
          </a:prstGeom>
        </p:spPr>
      </p:pic>
      <p:sp>
        <p:nvSpPr>
          <p:cNvPr id="3" name="文本框 2"/>
          <p:cNvSpPr txBox="1"/>
          <p:nvPr/>
        </p:nvSpPr>
        <p:spPr>
          <a:xfrm>
            <a:off x="2475865" y="2437765"/>
            <a:ext cx="20116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扫描周围设备</a:t>
            </a:r>
            <a:endParaRPr lang="zh-CN" altLang="en-US" sz="240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5"/>
          <a:stretch>
            <a:fillRect/>
          </a:stretch>
        </p:blipFill>
        <p:spPr>
          <a:xfrm>
            <a:off x="1404620" y="2912745"/>
            <a:ext cx="4297680" cy="2887980"/>
          </a:xfrm>
          <a:prstGeom prst="rect">
            <a:avLst/>
          </a:prstGeom>
        </p:spPr>
      </p:pic>
      <p:sp>
        <p:nvSpPr>
          <p:cNvPr id="8" name="文本框 7"/>
          <p:cNvSpPr txBox="1"/>
          <p:nvPr/>
        </p:nvSpPr>
        <p:spPr>
          <a:xfrm>
            <a:off x="2475865" y="5951855"/>
            <a:ext cx="2316480" cy="460375"/>
          </a:xfrm>
          <a:prstGeom prst="rect">
            <a:avLst/>
          </a:prstGeom>
          <a:noFill/>
        </p:spPr>
        <p:txBody>
          <a:bodyPr wrap="none" rtlCol="0">
            <a:spAutoFit/>
          </a:bodyPr>
          <a:p>
            <a:pPr algn="l"/>
            <a:r>
              <a:rPr lang="zh-CN" altLang="en-US" sz="2400">
                <a:latin typeface="宋体" panose="02010600030101010101" pitchFamily="2" charset="-122"/>
                <a:ea typeface="宋体" panose="02010600030101010101" pitchFamily="2" charset="-122"/>
                <a:cs typeface="宋体" panose="02010600030101010101" pitchFamily="2" charset="-122"/>
              </a:rPr>
              <a:t>运行</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Zbstumbler</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6"/>
          <a:stretch>
            <a:fillRect/>
          </a:stretch>
        </p:blipFill>
        <p:spPr>
          <a:xfrm>
            <a:off x="6346190" y="1673860"/>
            <a:ext cx="3235325" cy="533400"/>
          </a:xfrm>
          <a:prstGeom prst="rect">
            <a:avLst/>
          </a:prstGeom>
        </p:spPr>
      </p:pic>
      <p:pic>
        <p:nvPicPr>
          <p:cNvPr id="10" name="图片 9"/>
          <p:cNvPicPr>
            <a:picLocks noChangeAspect="1"/>
          </p:cNvPicPr>
          <p:nvPr/>
        </p:nvPicPr>
        <p:blipFill>
          <a:blip r:embed="rId7"/>
          <a:stretch>
            <a:fillRect/>
          </a:stretch>
        </p:blipFill>
        <p:spPr>
          <a:xfrm>
            <a:off x="6346190" y="2578100"/>
            <a:ext cx="4663440" cy="2687955"/>
          </a:xfrm>
          <a:prstGeom prst="rect">
            <a:avLst/>
          </a:prstGeom>
        </p:spPr>
      </p:pic>
      <p:sp>
        <p:nvSpPr>
          <p:cNvPr id="11" name="文本框 10"/>
          <p:cNvSpPr txBox="1"/>
          <p:nvPr/>
        </p:nvSpPr>
        <p:spPr>
          <a:xfrm>
            <a:off x="6202045" y="5491480"/>
            <a:ext cx="46024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zbwireshark</a:t>
            </a:r>
            <a:r>
              <a:rPr lang="zh-CN" altLang="en-US" sz="2400">
                <a:latin typeface="宋体" panose="02010600030101010101" pitchFamily="2" charset="-122"/>
                <a:ea typeface="宋体" panose="02010600030101010101" pitchFamily="2" charset="-122"/>
                <a:cs typeface="宋体" panose="02010600030101010101" pitchFamily="2" charset="-122"/>
              </a:rPr>
              <a:t>嗅探频道</a:t>
            </a:r>
            <a:r>
              <a:rPr lang="en-US" altLang="zh-CN" sz="2400">
                <a:latin typeface="宋体" panose="02010600030101010101" pitchFamily="2" charset="-122"/>
                <a:ea typeface="宋体" panose="02010600030101010101" pitchFamily="2" charset="-122"/>
                <a:cs typeface="宋体" panose="02010600030101010101" pitchFamily="2" charset="-122"/>
              </a:rPr>
              <a:t>12</a:t>
            </a:r>
            <a:r>
              <a:rPr lang="zh-CN" altLang="en-US" sz="2400">
                <a:latin typeface="宋体" panose="02010600030101010101" pitchFamily="2" charset="-122"/>
                <a:ea typeface="宋体" panose="02010600030101010101" pitchFamily="2" charset="-122"/>
                <a:cs typeface="宋体" panose="02010600030101010101" pitchFamily="2" charset="-122"/>
              </a:rPr>
              <a:t>上的流量</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29970" y="1088390"/>
            <a:ext cx="1934210"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rPr>
              <a:t>(4)Z-Wave</a:t>
            </a:r>
            <a:endParaRPr lang="en-US" altLang="zh-CN" sz="2800">
              <a:latin typeface="宋体" panose="02010600030101010101" pitchFamily="2" charset="-122"/>
              <a:ea typeface="宋体" panose="02010600030101010101" pitchFamily="2" charset="-122"/>
            </a:endParaRPr>
          </a:p>
        </p:txBody>
      </p:sp>
      <p:sp>
        <p:nvSpPr>
          <p:cNvPr id="3" name="文本框 2"/>
          <p:cNvSpPr txBox="1"/>
          <p:nvPr/>
        </p:nvSpPr>
        <p:spPr>
          <a:xfrm>
            <a:off x="1501140" y="2318385"/>
            <a:ext cx="9895205" cy="1753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Z-wave</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专有无线通信协议专为类似于</a:t>
            </a:r>
            <a:r>
              <a:rPr lang="en-US" altLang="zh-CN" sz="2400" dirty="0" err="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zigbee</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个人局域网（</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PAN</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）技术之一 </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Z-Wave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所用频段（</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865.2MHz-956MHz</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）在我国是非民用</a:t>
            </a:r>
            <a:endParaRPr lang="zh-CN" altLang="en-US" sz="2400" b="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226820" y="1088390"/>
            <a:ext cx="4081780"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rPr>
              <a:t>(5)Bluetooth(802.15.1)</a:t>
            </a:r>
            <a:endParaRPr lang="en-US" altLang="zh-CN" sz="2800">
              <a:latin typeface="宋体" panose="02010600030101010101" pitchFamily="2" charset="-122"/>
              <a:ea typeface="宋体" panose="02010600030101010101" pitchFamily="2" charset="-122"/>
            </a:endParaRPr>
          </a:p>
        </p:txBody>
      </p:sp>
      <p:sp>
        <p:nvSpPr>
          <p:cNvPr id="3" name="文本框 2"/>
          <p:cNvSpPr txBox="1"/>
          <p:nvPr/>
        </p:nvSpPr>
        <p:spPr>
          <a:xfrm>
            <a:off x="3185795" y="2487930"/>
            <a:ext cx="5650230" cy="1753235"/>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2.4~2.485GHz</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的</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ISM</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波段的</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UHF</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无线电波</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传输距离短</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indent="-285750" algn="l">
              <a:lnSpc>
                <a:spcPct val="150000"/>
              </a:lnSpc>
              <a:buFont typeface="Arial" panose="020B0604020202020204" pitchFamily="34" charset="0"/>
              <a:buChar char="•"/>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抗干扰能力弱</a:t>
            </a:r>
            <a:endParaRPr lang="zh-CN" altLang="en-US" sz="2400" b="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67105" y="1424940"/>
            <a:ext cx="5161280" cy="521970"/>
          </a:xfrm>
          <a:prstGeom prst="rect">
            <a:avLst/>
          </a:prstGeom>
          <a:noFill/>
        </p:spPr>
        <p:txBody>
          <a:bodyPr wrap="none" rtlCol="0">
            <a:spAutoFit/>
          </a:bodyPr>
          <a:p>
            <a:pPr algn="l"/>
            <a:r>
              <a:rPr lang="en-US" altLang="zh-CN" sz="2800">
                <a:latin typeface="宋体" panose="02010600030101010101" pitchFamily="2" charset="-122"/>
                <a:ea typeface="宋体" panose="02010600030101010101" pitchFamily="2" charset="-122"/>
              </a:rPr>
              <a:t>(6)</a:t>
            </a:r>
            <a:r>
              <a:rPr lang="en-US" altLang="zh-CN" sz="2800">
                <a:latin typeface="宋体" panose="02010600030101010101" pitchFamily="2" charset="-122"/>
                <a:ea typeface="宋体" panose="02010600030101010101" pitchFamily="2" charset="-122"/>
                <a:sym typeface="+mn-ea"/>
              </a:rPr>
              <a:t>Bluetooth Low Eneray(BLE)</a:t>
            </a:r>
            <a:endParaRPr lang="en-US" altLang="zh-CN" sz="2800">
              <a:latin typeface="宋体" panose="02010600030101010101" pitchFamily="2" charset="-122"/>
              <a:ea typeface="宋体" panose="02010600030101010101" pitchFamily="2" charset="-122"/>
              <a:sym typeface="+mn-ea"/>
            </a:endParaRPr>
          </a:p>
        </p:txBody>
      </p:sp>
      <p:sp>
        <p:nvSpPr>
          <p:cNvPr id="3" name="文本框 2"/>
          <p:cNvSpPr txBox="1"/>
          <p:nvPr/>
        </p:nvSpPr>
        <p:spPr>
          <a:xfrm>
            <a:off x="2927985" y="2801620"/>
            <a:ext cx="6336030" cy="1753235"/>
          </a:xfrm>
          <a:prstGeom prst="rect">
            <a:avLst/>
          </a:prstGeom>
          <a:noFill/>
        </p:spPr>
        <p:txBody>
          <a:bodyPr wrap="none" rtlCol="0">
            <a:spAutoFit/>
          </a:bodyPr>
          <a:p>
            <a:pPr marL="514350" indent="-514350" algn="l">
              <a:lnSpc>
                <a:spcPct val="150000"/>
              </a:lnSpc>
              <a:buFont typeface="+mj-lt"/>
              <a:buAutoNum type="arabicPeriod"/>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对传统蓝牙 </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BR/EDR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技术的补充。</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514350" indent="-514350" algn="l">
              <a:lnSpc>
                <a:spcPct val="150000"/>
              </a:lnSpc>
              <a:buFont typeface="+mj-lt"/>
              <a:buAutoNum type="arabicPeriod"/>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BLE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不具 备和传统蓝牙 </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BR/EDR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的兼容性</a:t>
            </a:r>
            <a:endParaRPr lang="en-US" altLang="zh-CN"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514350" indent="-514350" algn="l">
              <a:lnSpc>
                <a:spcPct val="150000"/>
              </a:lnSpc>
              <a:buFont typeface="+mj-lt"/>
              <a:buAutoNum type="arabicPeriod"/>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通信距离</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100</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米</a:t>
            </a:r>
            <a:endParaRPr lang="zh-CN" altLang="en-US" sz="2400" b="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796925" y="878205"/>
            <a:ext cx="26720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(7)BLE</a:t>
            </a:r>
            <a:r>
              <a:rPr lang="zh-CN" altLang="en-US" sz="2800">
                <a:latin typeface="宋体" panose="02010600030101010101" pitchFamily="2" charset="-122"/>
                <a:ea typeface="宋体" panose="02010600030101010101" pitchFamily="2" charset="-122"/>
                <a:cs typeface="宋体" panose="02010600030101010101" pitchFamily="2" charset="-122"/>
              </a:rPr>
              <a:t>分析环境</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3" name="C9F754DE-2CAD-44b6-B708-469DEB6407EB-2" descr="qt_temp"/>
          <p:cNvPicPr>
            <a:picLocks noChangeAspect="1"/>
          </p:cNvPicPr>
          <p:nvPr/>
        </p:nvPicPr>
        <p:blipFill>
          <a:blip r:embed="rId4"/>
          <a:stretch>
            <a:fillRect/>
          </a:stretch>
        </p:blipFill>
        <p:spPr>
          <a:xfrm>
            <a:off x="1066800" y="1898015"/>
            <a:ext cx="10058400" cy="339788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9" name="文本框 8"/>
          <p:cNvSpPr txBox="1"/>
          <p:nvPr/>
        </p:nvSpPr>
        <p:spPr>
          <a:xfrm>
            <a:off x="850265" y="603250"/>
            <a:ext cx="2839720"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网络覆盖率</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descr="物联网图片"/>
          <p:cNvPicPr>
            <a:picLocks noChangeAspect="1"/>
          </p:cNvPicPr>
          <p:nvPr>
            <p:custDataLst>
              <p:tags r:id="rId5"/>
            </p:custDataLst>
          </p:nvPr>
        </p:nvPicPr>
        <p:blipFill>
          <a:blip r:embed="rId6"/>
          <a:stretch>
            <a:fillRect/>
          </a:stretch>
        </p:blipFill>
        <p:spPr>
          <a:xfrm>
            <a:off x="3168650" y="1738630"/>
            <a:ext cx="6195695" cy="401701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75995" y="701675"/>
            <a:ext cx="26720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(8)BLE</a:t>
            </a:r>
            <a:r>
              <a:rPr lang="zh-CN" altLang="en-US" sz="2800">
                <a:latin typeface="宋体" panose="02010600030101010101" pitchFamily="2" charset="-122"/>
                <a:ea typeface="宋体" panose="02010600030101010101" pitchFamily="2" charset="-122"/>
                <a:cs typeface="宋体" panose="02010600030101010101" pitchFamily="2" charset="-122"/>
              </a:rPr>
              <a:t>流量分析</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4"/>
          <a:stretch>
            <a:fillRect/>
          </a:stretch>
        </p:blipFill>
        <p:spPr>
          <a:xfrm>
            <a:off x="1720215" y="1300480"/>
            <a:ext cx="7110095" cy="1483995"/>
          </a:xfrm>
          <a:prstGeom prst="rect">
            <a:avLst/>
          </a:prstGeom>
        </p:spPr>
      </p:pic>
      <p:sp>
        <p:nvSpPr>
          <p:cNvPr id="3" name="文本框 2"/>
          <p:cNvSpPr txBox="1"/>
          <p:nvPr/>
        </p:nvSpPr>
        <p:spPr>
          <a:xfrm>
            <a:off x="3952240" y="2883535"/>
            <a:ext cx="27736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确保</a:t>
            </a:r>
            <a:r>
              <a:rPr lang="en-US" altLang="zh-CN" sz="2400">
                <a:latin typeface="宋体" panose="02010600030101010101" pitchFamily="2" charset="-122"/>
                <a:ea typeface="宋体" panose="02010600030101010101" pitchFamily="2" charset="-122"/>
                <a:cs typeface="宋体" panose="02010600030101010101" pitchFamily="2" charset="-122"/>
              </a:rPr>
              <a:t>BLE</a:t>
            </a:r>
            <a:r>
              <a:rPr lang="zh-CN" altLang="en-US" sz="2400">
                <a:latin typeface="宋体" panose="02010600030101010101" pitchFamily="2" charset="-122"/>
                <a:ea typeface="宋体" panose="02010600030101010101" pitchFamily="2" charset="-122"/>
                <a:cs typeface="宋体" panose="02010600030101010101" pitchFamily="2" charset="-122"/>
              </a:rPr>
              <a:t>适配器接入</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stretch>
            <a:fillRect/>
          </a:stretch>
        </p:blipFill>
        <p:spPr>
          <a:xfrm>
            <a:off x="2784475" y="3404870"/>
            <a:ext cx="4594860" cy="2201545"/>
          </a:xfrm>
          <a:prstGeom prst="rect">
            <a:avLst/>
          </a:prstGeom>
        </p:spPr>
      </p:pic>
      <p:sp>
        <p:nvSpPr>
          <p:cNvPr id="8" name="文本框 7"/>
          <p:cNvSpPr txBox="1"/>
          <p:nvPr/>
        </p:nvSpPr>
        <p:spPr>
          <a:xfrm>
            <a:off x="3916680" y="5888990"/>
            <a:ext cx="271653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扫描周围设备</a:t>
            </a:r>
            <a:endParaRPr lang="zh-CN" altLang="en-US" sz="2400">
              <a:latin typeface="宋体" panose="02010600030101010101" pitchFamily="2" charset="-122"/>
              <a:ea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3696970" y="962025"/>
            <a:ext cx="4000500" cy="350520"/>
          </a:xfrm>
          <a:prstGeom prst="rect">
            <a:avLst/>
          </a:prstGeom>
        </p:spPr>
      </p:pic>
      <p:sp>
        <p:nvSpPr>
          <p:cNvPr id="4" name="文本框 3"/>
          <p:cNvSpPr txBox="1"/>
          <p:nvPr/>
        </p:nvSpPr>
        <p:spPr>
          <a:xfrm>
            <a:off x="3612515" y="1557020"/>
            <a:ext cx="42976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Ubertooth嗅探设备后面的连接</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5"/>
          <a:stretch>
            <a:fillRect/>
          </a:stretch>
        </p:blipFill>
        <p:spPr>
          <a:xfrm>
            <a:off x="3409950" y="2156460"/>
            <a:ext cx="4991735" cy="3031490"/>
          </a:xfrm>
          <a:prstGeom prst="rect">
            <a:avLst/>
          </a:prstGeom>
        </p:spPr>
      </p:pic>
      <p:sp>
        <p:nvSpPr>
          <p:cNvPr id="3" name="文本框 2"/>
          <p:cNvSpPr txBox="1"/>
          <p:nvPr/>
        </p:nvSpPr>
        <p:spPr>
          <a:xfrm>
            <a:off x="4069715" y="5581650"/>
            <a:ext cx="3254375"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Wireshark</a:t>
            </a:r>
            <a:r>
              <a:rPr lang="zh-CN" altLang="en-US" sz="2400">
                <a:latin typeface="宋体" panose="02010600030101010101" pitchFamily="2" charset="-122"/>
                <a:ea typeface="宋体" panose="02010600030101010101" pitchFamily="2" charset="-122"/>
                <a:cs typeface="宋体" panose="02010600030101010101" pitchFamily="2" charset="-122"/>
              </a:rPr>
              <a:t>分析数据包</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4" name="文本框 3"/>
          <p:cNvSpPr txBox="1"/>
          <p:nvPr/>
        </p:nvSpPr>
        <p:spPr>
          <a:xfrm>
            <a:off x="886460" y="582295"/>
            <a:ext cx="26720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(9)PJL</a:t>
            </a:r>
            <a:r>
              <a:rPr lang="zh-CN" altLang="en-US" sz="2800">
                <a:latin typeface="宋体" panose="02010600030101010101" pitchFamily="2" charset="-122"/>
                <a:ea typeface="宋体" panose="02010600030101010101" pitchFamily="2" charset="-122"/>
                <a:cs typeface="宋体" panose="02010600030101010101" pitchFamily="2" charset="-122"/>
              </a:rPr>
              <a:t>命令执行</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162685" y="1326515"/>
            <a:ext cx="9695815" cy="1198880"/>
          </a:xfrm>
          <a:prstGeom prst="rect">
            <a:avLst/>
          </a:prstGeom>
          <a:noFill/>
        </p:spPr>
        <p:txBody>
          <a:bodyPr wrap="squar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PJL</a:t>
            </a:r>
            <a:r>
              <a:rPr lang="zh-CN" altLang="en-US" sz="2400">
                <a:latin typeface="宋体" panose="02010600030101010101" pitchFamily="2" charset="-122"/>
                <a:ea typeface="宋体" panose="02010600030101010101" pitchFamily="2" charset="-122"/>
                <a:cs typeface="宋体" panose="02010600030101010101" pitchFamily="2" charset="-122"/>
              </a:rPr>
              <a:t>协议</a:t>
            </a:r>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285750" indent="-285750" algn="l">
              <a:buFont typeface="Arial" panose="020B0604020202020204" pitchFamily="34" charset="0"/>
              <a:buChar char="•"/>
            </a:pPr>
            <a:r>
              <a:rPr lang="en-US" altLang="zh-CN" sz="2400">
                <a:latin typeface="宋体" panose="02010600030101010101" pitchFamily="2" charset="-122"/>
                <a:ea typeface="宋体" panose="02010600030101010101" pitchFamily="2" charset="-122"/>
                <a:cs typeface="宋体" panose="02010600030101010101" pitchFamily="2" charset="-122"/>
              </a:rPr>
              <a:t>打印任务语言（PJL）用于指导打印机行为，利用PJL语言可以对打印任务执行管理性的更改设置，对打印文件形成有限管理控制</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descr="1-3"/>
          <p:cNvPicPr>
            <a:picLocks noChangeAspect="1"/>
          </p:cNvPicPr>
          <p:nvPr/>
        </p:nvPicPr>
        <p:blipFill>
          <a:blip r:embed="rId4"/>
          <a:stretch>
            <a:fillRect/>
          </a:stretch>
        </p:blipFill>
        <p:spPr>
          <a:xfrm>
            <a:off x="3724275" y="2655570"/>
            <a:ext cx="2336800" cy="278003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480" y="2644775"/>
            <a:ext cx="3863975" cy="2790190"/>
          </a:xfrm>
          <a:prstGeom prst="rect">
            <a:avLst/>
          </a:prstGeom>
        </p:spPr>
      </p:pic>
      <p:pic>
        <p:nvPicPr>
          <p:cNvPr id="9" name="图片 8" descr="1-2"/>
          <p:cNvPicPr>
            <a:picLocks noChangeAspect="1"/>
          </p:cNvPicPr>
          <p:nvPr/>
        </p:nvPicPr>
        <p:blipFill>
          <a:blip r:embed="rId6"/>
          <a:stretch>
            <a:fillRect/>
          </a:stretch>
        </p:blipFill>
        <p:spPr>
          <a:xfrm>
            <a:off x="1021080" y="2655570"/>
            <a:ext cx="2399030" cy="2779395"/>
          </a:xfrm>
          <a:prstGeom prst="rect">
            <a:avLst/>
          </a:prstGeom>
        </p:spPr>
      </p:pic>
      <p:sp>
        <p:nvSpPr>
          <p:cNvPr id="10" name="文本框 9"/>
          <p:cNvSpPr txBox="1"/>
          <p:nvPr/>
        </p:nvSpPr>
        <p:spPr>
          <a:xfrm>
            <a:off x="3118485" y="5674360"/>
            <a:ext cx="14020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端口扫描</a:t>
            </a:r>
            <a:endParaRPr lang="zh-CN" altLang="en-US" sz="2400">
              <a:latin typeface="宋体" panose="02010600030101010101" pitchFamily="2" charset="-122"/>
              <a:ea typeface="宋体" panose="02010600030101010101" pitchFamily="2" charset="-122"/>
            </a:endParaRPr>
          </a:p>
        </p:txBody>
      </p:sp>
      <p:sp>
        <p:nvSpPr>
          <p:cNvPr id="11" name="文本框 10"/>
          <p:cNvSpPr txBox="1"/>
          <p:nvPr/>
        </p:nvSpPr>
        <p:spPr>
          <a:xfrm>
            <a:off x="7915910" y="5674360"/>
            <a:ext cx="2011680" cy="460375"/>
          </a:xfrm>
          <a:prstGeom prst="rect">
            <a:avLst/>
          </a:prstGeom>
          <a:noFill/>
        </p:spPr>
        <p:txBody>
          <a:bodyPr wrap="none" rtlCol="0">
            <a:spAutoFit/>
          </a:bodyPr>
          <a:p>
            <a:r>
              <a:rPr lang="zh-CN" altLang="en-US" sz="2400">
                <a:latin typeface="宋体" panose="02010600030101010101" pitchFamily="2" charset="-122"/>
                <a:ea typeface="宋体" panose="02010600030101010101" pitchFamily="2" charset="-122"/>
              </a:rPr>
              <a:t>命令执行成功</a:t>
            </a:r>
            <a:endParaRPr lang="zh-CN" altLang="en-US" sz="2400">
              <a:latin typeface="宋体" panose="02010600030101010101" pitchFamily="2" charset="-122"/>
              <a:ea typeface="宋体" panose="02010600030101010101" pitchFamily="2"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883285" y="701675"/>
            <a:ext cx="2877820" cy="583565"/>
          </a:xfrm>
          <a:prstGeom prst="rect">
            <a:avLst/>
          </a:prstGeom>
          <a:noFill/>
        </p:spPr>
        <p:txBody>
          <a:bodyPr wrap="squar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五</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移动应用层</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1000125" y="1685925"/>
            <a:ext cx="10227310" cy="1198880"/>
          </a:xfrm>
          <a:prstGeom prst="rect">
            <a:avLst/>
          </a:prstGeom>
          <a:noFill/>
        </p:spPr>
        <p:txBody>
          <a:bodyPr wrap="squar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sym typeface="+mn-ea"/>
              </a:rPr>
              <a:t>1.APP的特点是可通用，可定制化，用户体验行强，主要包括：设备模块，消息模块、场景模块、个人中心模块四大模块</a:t>
            </a:r>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4"/>
          <a:stretch>
            <a:fillRect/>
          </a:stretch>
        </p:blipFill>
        <p:spPr>
          <a:xfrm>
            <a:off x="2065655" y="3091815"/>
            <a:ext cx="7665720" cy="2019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9" name="文本框 8"/>
          <p:cNvSpPr txBox="1"/>
          <p:nvPr/>
        </p:nvSpPr>
        <p:spPr>
          <a:xfrm>
            <a:off x="1191895" y="761365"/>
            <a:ext cx="9818370" cy="236855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2.</a:t>
            </a:r>
            <a:r>
              <a:rPr lang="zh-CN" altLang="en-US" sz="2800">
                <a:latin typeface="宋体" panose="02010600030101010101" pitchFamily="2" charset="-122"/>
                <a:ea typeface="宋体" panose="02010600030101010101" pitchFamily="2" charset="-122"/>
                <a:cs typeface="宋体" panose="02010600030101010101" pitchFamily="2" charset="-122"/>
              </a:rPr>
              <a:t>移动应用分类：</a:t>
            </a:r>
            <a:endParaRPr lang="zh-CN" altLang="en-US" sz="24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rPr>
              <a:t>混合应用：混合应用程序同时使用HTML/HTML5、CSS和JavaScript等Web技术，以及一些本地平台硬件，如GPS 或者蓝牙</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rPr>
              <a:t>本地应用：本地应用程序是为特定的操作系统构建的，并在设备平台的本机语言中编写，例如Java、目标C、Swift，甚至Windows手机的C#。本地应用使用他们各自的平台SDK</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4" name="内容占位符 3"/>
          <p:cNvPicPr>
            <a:picLocks noChangeAspect="1"/>
          </p:cNvPicPr>
          <p:nvPr/>
        </p:nvPicPr>
        <p:blipFill>
          <a:blip r:embed="rId4"/>
          <a:stretch>
            <a:fillRect/>
          </a:stretch>
        </p:blipFill>
        <p:spPr>
          <a:xfrm>
            <a:off x="1381760" y="3129915"/>
            <a:ext cx="3785870" cy="2553335"/>
          </a:xfrm>
          <a:prstGeom prst="rect">
            <a:avLst/>
          </a:prstGeom>
        </p:spPr>
      </p:pic>
      <p:pic>
        <p:nvPicPr>
          <p:cNvPr id="7" name="图片 6"/>
          <p:cNvPicPr>
            <a:picLocks noChangeAspect="1"/>
          </p:cNvPicPr>
          <p:nvPr/>
        </p:nvPicPr>
        <p:blipFill>
          <a:blip r:embed="rId5"/>
          <a:stretch>
            <a:fillRect/>
          </a:stretch>
        </p:blipFill>
        <p:spPr>
          <a:xfrm>
            <a:off x="6412230" y="3129915"/>
            <a:ext cx="3731895" cy="2534285"/>
          </a:xfrm>
          <a:prstGeom prst="rect">
            <a:avLst/>
          </a:prstGeom>
        </p:spPr>
      </p:pic>
      <p:sp>
        <p:nvSpPr>
          <p:cNvPr id="2" name="文本框 1"/>
          <p:cNvSpPr txBox="1"/>
          <p:nvPr/>
        </p:nvSpPr>
        <p:spPr>
          <a:xfrm>
            <a:off x="2484120" y="5683250"/>
            <a:ext cx="1580515"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混合应用</a:t>
            </a:r>
            <a:endParaRPr lang="zh-CN" altLang="en-US" sz="2400">
              <a:latin typeface="宋体" panose="02010600030101010101" pitchFamily="2" charset="-122"/>
              <a:ea typeface="宋体" panose="02010600030101010101" pitchFamily="2" charset="-122"/>
            </a:endParaRPr>
          </a:p>
        </p:txBody>
      </p:sp>
      <p:sp>
        <p:nvSpPr>
          <p:cNvPr id="8" name="文本框 7"/>
          <p:cNvSpPr txBox="1"/>
          <p:nvPr/>
        </p:nvSpPr>
        <p:spPr>
          <a:xfrm>
            <a:off x="7454265" y="5683250"/>
            <a:ext cx="2283460"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本地应用程序</a:t>
            </a:r>
            <a:endParaRPr lang="zh-CN" altLang="en-US" sz="2400">
              <a:latin typeface="宋体" panose="02010600030101010101" pitchFamily="2" charset="-122"/>
              <a:ea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891540" y="788670"/>
            <a:ext cx="3589020"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获取移动应用程序</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206500" y="2077085"/>
            <a:ext cx="9895205" cy="1568450"/>
          </a:xfrm>
          <a:prstGeom prst="rect">
            <a:avLst/>
          </a:prstGeom>
          <a:noFill/>
        </p:spPr>
        <p:txBody>
          <a:bodyPr wrap="square" rtlCol="0">
            <a:spAutoFit/>
          </a:bodyPr>
          <a:p>
            <a:pPr marL="285750" indent="-285750">
              <a:buFont typeface="Arial" panose="020B0604020202020204" pitchFamily="34" charset="0"/>
              <a:buChar char="•"/>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Android:</a:t>
            </a:r>
            <a:endParaRPr lang="en-US" altLang="zh-CN" sz="2400">
              <a:latin typeface="宋体" panose="02010600030101010101" pitchFamily="2" charset="-122"/>
              <a:ea typeface="宋体" panose="02010600030101010101" pitchFamily="2" charset="-122"/>
              <a:cs typeface="宋体" panose="02010600030101010101" pitchFamily="2" charset="-122"/>
            </a:endParaRPr>
          </a:p>
          <a:p>
            <a:r>
              <a:rPr sz="2400">
                <a:latin typeface="宋体" panose="02010600030101010101" pitchFamily="2" charset="-122"/>
                <a:ea typeface="宋体" panose="02010600030101010101" pitchFamily="2" charset="-122"/>
                <a:cs typeface="宋体" panose="02010600030101010101" pitchFamily="2" charset="-122"/>
                <a:sym typeface="+mn-ea"/>
              </a:rPr>
              <a:t>通过手机应用商店</a:t>
            </a:r>
            <a:r>
              <a:rPr lang="en-US"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下载</a:t>
            </a:r>
            <a:r>
              <a:rPr lang="en-US" sz="2400">
                <a:latin typeface="宋体" panose="02010600030101010101" pitchFamily="2" charset="-122"/>
                <a:ea typeface="宋体" panose="02010600030101010101" pitchFamily="2" charset="-122"/>
                <a:cs typeface="宋体" panose="02010600030101010101" pitchFamily="2" charset="-122"/>
                <a:sym typeface="+mn-ea"/>
              </a:rPr>
              <a:t>APK</a:t>
            </a:r>
            <a:endParaRPr lang="en-US" altLang="zh-CN"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sym typeface="+mn-ea"/>
              </a:rPr>
              <a:t>选择第三方应用程序商店,下载APK</a:t>
            </a:r>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1206500" y="4138295"/>
            <a:ext cx="10078720" cy="1198880"/>
          </a:xfrm>
          <a:prstGeom prst="rect">
            <a:avLst/>
          </a:prstGeom>
          <a:noFill/>
        </p:spPr>
        <p:txBody>
          <a:bodyPr wrap="square" rtlCol="0">
            <a:spAutoFit/>
          </a:bodyPr>
          <a:p>
            <a:pPr marL="285750" indent="-285750" algn="l">
              <a:buFont typeface="Arial" panose="020B0604020202020204" pitchFamily="34" charset="0"/>
              <a:buChar char="•"/>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IOS:</a:t>
            </a:r>
            <a:endParaRPr lang="en-US" altLang="zh-CN" sz="2400">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en-US" altLang="zh-CN" sz="2400">
                <a:latin typeface="宋体" panose="02010600030101010101" pitchFamily="2" charset="-122"/>
                <a:ea typeface="宋体" panose="02010600030101010101" pitchFamily="2" charset="-122"/>
                <a:cs typeface="宋体" panose="02010600030101010101" pitchFamily="2" charset="-122"/>
                <a:sym typeface="+mn-ea"/>
              </a:rPr>
              <a:t>IOS</a:t>
            </a:r>
            <a:r>
              <a:rPr sz="2400">
                <a:latin typeface="宋体" panose="02010600030101010101" pitchFamily="2" charset="-122"/>
                <a:ea typeface="宋体" panose="02010600030101010101" pitchFamily="2" charset="-122"/>
                <a:cs typeface="宋体" panose="02010600030101010101" pitchFamily="2" charset="-122"/>
                <a:sym typeface="+mn-ea"/>
              </a:rPr>
              <a:t>应用程序只能通过苹果商店获取</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a:t>
            </a:r>
            <a:r>
              <a:rPr sz="2400">
                <a:latin typeface="宋体" panose="02010600030101010101" pitchFamily="2" charset="-122"/>
                <a:ea typeface="宋体" panose="02010600030101010101" pitchFamily="2" charset="-122"/>
                <a:cs typeface="宋体" panose="02010600030101010101" pitchFamily="2" charset="-122"/>
                <a:sym typeface="+mn-ea"/>
              </a:rPr>
              <a:t>并且</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IOS</a:t>
            </a:r>
            <a:r>
              <a:rPr sz="2400">
                <a:latin typeface="宋体" panose="02010600030101010101" pitchFamily="2" charset="-122"/>
                <a:ea typeface="宋体" panose="02010600030101010101" pitchFamily="2" charset="-122"/>
                <a:cs typeface="宋体" panose="02010600030101010101" pitchFamily="2" charset="-122"/>
                <a:sym typeface="+mn-ea"/>
              </a:rPr>
              <a:t>应用程序由苹果</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FairPlay DRM</a:t>
            </a:r>
            <a:r>
              <a:rPr sz="2400">
                <a:latin typeface="宋体" panose="02010600030101010101" pitchFamily="2" charset="-122"/>
                <a:ea typeface="宋体" panose="02010600030101010101" pitchFamily="2" charset="-122"/>
                <a:cs typeface="宋体" panose="02010600030101010101" pitchFamily="2" charset="-122"/>
                <a:sym typeface="+mn-ea"/>
              </a:rPr>
              <a:t>加密的</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40435" y="806450"/>
            <a:ext cx="4094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4.</a:t>
            </a:r>
            <a:r>
              <a:rPr lang="zh-CN" altLang="en-US" sz="2800">
                <a:latin typeface="宋体" panose="02010600030101010101" pitchFamily="2" charset="-122"/>
                <a:ea typeface="宋体" panose="02010600030101010101" pitchFamily="2" charset="-122"/>
                <a:cs typeface="宋体" panose="02010600030101010101" pitchFamily="2" charset="-122"/>
              </a:rPr>
              <a:t>移动应用分析环境搭建</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9" name="C9F754DE-2CAD-44b6-B708-469DEB6407EB-5" descr="qt_temp"/>
          <p:cNvPicPr>
            <a:picLocks noChangeAspect="1"/>
          </p:cNvPicPr>
          <p:nvPr/>
        </p:nvPicPr>
        <p:blipFill>
          <a:blip r:embed="rId4"/>
          <a:stretch>
            <a:fillRect/>
          </a:stretch>
        </p:blipFill>
        <p:spPr>
          <a:xfrm>
            <a:off x="1022985" y="1501775"/>
            <a:ext cx="9582150" cy="418147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209040" y="1988185"/>
            <a:ext cx="4364990" cy="2882265"/>
          </a:xfrm>
          <a:prstGeom prst="rect">
            <a:avLst/>
          </a:prstGeom>
        </p:spPr>
      </p:pic>
      <p:sp>
        <p:nvSpPr>
          <p:cNvPr id="3" name="文本框 2"/>
          <p:cNvSpPr txBox="1"/>
          <p:nvPr/>
        </p:nvSpPr>
        <p:spPr>
          <a:xfrm>
            <a:off x="1155700" y="1030605"/>
            <a:ext cx="2316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5.</a:t>
            </a:r>
            <a:r>
              <a:rPr lang="zh-CN" altLang="en-US" sz="2800">
                <a:latin typeface="宋体" panose="02010600030101010101" pitchFamily="2" charset="-122"/>
                <a:ea typeface="宋体" panose="02010600030101010101" pitchFamily="2" charset="-122"/>
                <a:cs typeface="宋体" panose="02010600030101010101" pitchFamily="2" charset="-122"/>
              </a:rPr>
              <a:t>静态反编译</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2618105" y="5306695"/>
            <a:ext cx="15544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JEB</a:t>
            </a:r>
            <a:r>
              <a:rPr lang="zh-CN" altLang="en-US" sz="2400">
                <a:latin typeface="宋体" panose="02010600030101010101" pitchFamily="2" charset="-122"/>
                <a:ea typeface="宋体" panose="02010600030101010101" pitchFamily="2" charset="-122"/>
                <a:cs typeface="宋体" panose="02010600030101010101" pitchFamily="2" charset="-122"/>
              </a:rPr>
              <a:t>反编译</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5"/>
          <a:stretch>
            <a:fillRect/>
          </a:stretch>
        </p:blipFill>
        <p:spPr>
          <a:xfrm>
            <a:off x="6054090" y="1988185"/>
            <a:ext cx="5537200" cy="2882265"/>
          </a:xfrm>
          <a:prstGeom prst="rect">
            <a:avLst/>
          </a:prstGeom>
        </p:spPr>
      </p:pic>
      <p:sp>
        <p:nvSpPr>
          <p:cNvPr id="9" name="文本框 8"/>
          <p:cNvSpPr txBox="1"/>
          <p:nvPr/>
        </p:nvSpPr>
        <p:spPr>
          <a:xfrm>
            <a:off x="8318500" y="5243830"/>
            <a:ext cx="20116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Hopper</a:t>
            </a:r>
            <a:r>
              <a:rPr lang="zh-CN" altLang="en-US" sz="2400">
                <a:latin typeface="宋体" panose="02010600030101010101" pitchFamily="2" charset="-122"/>
                <a:ea typeface="宋体" panose="02010600030101010101" pitchFamily="2" charset="-122"/>
                <a:cs typeface="宋体" panose="02010600030101010101" pitchFamily="2" charset="-122"/>
              </a:rPr>
              <a:t>反编译</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1066165" y="788035"/>
            <a:ext cx="35356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6.</a:t>
            </a:r>
            <a:r>
              <a:rPr lang="zh-CN" altLang="en-US" sz="2400">
                <a:latin typeface="宋体" panose="02010600030101010101" pitchFamily="2" charset="-122"/>
                <a:ea typeface="宋体" panose="02010600030101010101" pitchFamily="2" charset="-122"/>
                <a:cs typeface="宋体" panose="02010600030101010101" pitchFamily="2" charset="-122"/>
              </a:rPr>
              <a:t>自动化工具 </a:t>
            </a:r>
            <a:r>
              <a:rPr lang="en-US" altLang="zh-CN" sz="2400">
                <a:latin typeface="宋体" panose="02010600030101010101" pitchFamily="2" charset="-122"/>
                <a:ea typeface="宋体" panose="02010600030101010101" pitchFamily="2" charset="-122"/>
                <a:cs typeface="宋体" panose="02010600030101010101" pitchFamily="2" charset="-122"/>
              </a:rPr>
              <a:t>--- MobSF</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4"/>
          <a:stretch>
            <a:fillRect/>
          </a:stretch>
        </p:blipFill>
        <p:spPr>
          <a:xfrm>
            <a:off x="1100455" y="1885315"/>
            <a:ext cx="4792345" cy="3340100"/>
          </a:xfrm>
          <a:prstGeom prst="rect">
            <a:avLst/>
          </a:prstGeom>
        </p:spPr>
      </p:pic>
      <p:pic>
        <p:nvPicPr>
          <p:cNvPr id="4" name="图片 3"/>
          <p:cNvPicPr>
            <a:picLocks noChangeAspect="1"/>
          </p:cNvPicPr>
          <p:nvPr/>
        </p:nvPicPr>
        <p:blipFill>
          <a:blip r:embed="rId5"/>
          <a:stretch>
            <a:fillRect/>
          </a:stretch>
        </p:blipFill>
        <p:spPr>
          <a:xfrm>
            <a:off x="6212840" y="1885315"/>
            <a:ext cx="4659630" cy="33401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706755" y="634365"/>
            <a:ext cx="3205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7.Android adb</a:t>
            </a:r>
            <a:r>
              <a:rPr lang="zh-CN" altLang="en-US" sz="2800">
                <a:latin typeface="宋体" panose="02010600030101010101" pitchFamily="2" charset="-122"/>
                <a:ea typeface="宋体" panose="02010600030101010101" pitchFamily="2" charset="-122"/>
                <a:cs typeface="宋体" panose="02010600030101010101" pitchFamily="2" charset="-122"/>
              </a:rPr>
              <a:t>调试</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4"/>
          <a:stretch>
            <a:fillRect/>
          </a:stretch>
        </p:blipFill>
        <p:spPr>
          <a:xfrm>
            <a:off x="3912396" y="938444"/>
            <a:ext cx="5389372" cy="5335744"/>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2400" b="1">
              <a:solidFill>
                <a:srgbClr val="FFFFFF"/>
              </a:solidFill>
              <a:latin typeface="宋体" panose="02010600030101010101" pitchFamily="2" charset="-122"/>
              <a:ea typeface="宋体" panose="02010600030101010101" pitchFamily="2" charset="-122"/>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2400" b="1">
              <a:solidFill>
                <a:srgbClr val="FFFFFF"/>
              </a:solidFill>
              <a:latin typeface="宋体" panose="02010600030101010101" pitchFamily="2" charset="-122"/>
              <a:ea typeface="宋体" panose="02010600030101010101" pitchFamily="2" charset="-122"/>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sz="2400">
              <a:latin typeface="宋体" panose="02010600030101010101" pitchFamily="2" charset="-122"/>
              <a:ea typeface="宋体" panose="02010600030101010101" pitchFamily="2" charset="-122"/>
            </a:endParaRPr>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sz="2400">
              <a:latin typeface="宋体" panose="02010600030101010101" pitchFamily="2" charset="-122"/>
              <a:ea typeface="宋体" panose="02010600030101010101" pitchFamily="2" charset="-122"/>
            </a:endParaRPr>
          </a:p>
        </p:txBody>
      </p:sp>
      <p:sp>
        <p:nvSpPr>
          <p:cNvPr id="2" name="文本框 1"/>
          <p:cNvSpPr txBox="1"/>
          <p:nvPr/>
        </p:nvSpPr>
        <p:spPr>
          <a:xfrm>
            <a:off x="1005205" y="701675"/>
            <a:ext cx="3575685" cy="521970"/>
          </a:xfrm>
          <a:prstGeom prst="rect">
            <a:avLst/>
          </a:prstGeom>
          <a:noFill/>
        </p:spPr>
        <p:txBody>
          <a:bodyPr wrap="square" rtlCol="0">
            <a:spAutoFit/>
          </a:bodyPr>
          <a:p>
            <a:r>
              <a:rPr lang="zh-CN" altLang="en-US" sz="2800" b="1">
                <a:solidFill>
                  <a:srgbClr val="00B0F0"/>
                </a:solidFill>
                <a:latin typeface="宋体" panose="02010600030101010101" pitchFamily="2" charset="-122"/>
                <a:ea typeface="宋体" panose="02010600030101010101" pitchFamily="2" charset="-122"/>
              </a:rPr>
              <a:t>物联网在哪里使用</a:t>
            </a:r>
            <a:endParaRPr lang="zh-CN" altLang="en-US" sz="2800" b="1">
              <a:solidFill>
                <a:srgbClr val="00B0F0"/>
              </a:solidFill>
              <a:latin typeface="宋体" panose="02010600030101010101" pitchFamily="2" charset="-122"/>
              <a:ea typeface="宋体" panose="02010600030101010101" pitchFamily="2" charset="-122"/>
            </a:endParaRPr>
          </a:p>
        </p:txBody>
      </p:sp>
      <p:sp>
        <p:nvSpPr>
          <p:cNvPr id="8" name="PA-Rectangle: Rounded Corners 4"/>
          <p:cNvSpPr/>
          <p:nvPr>
            <p:custDataLst>
              <p:tags r:id="rId5"/>
            </p:custDataLst>
          </p:nvPr>
        </p:nvSpPr>
        <p:spPr>
          <a:xfrm>
            <a:off x="1964983" y="3171020"/>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8" y="585297"/>
                  <a:pt x="7176" y="424358"/>
                </a:cubicBezTo>
                <a:lnTo>
                  <a:pt x="0" y="353181"/>
                </a:lnTo>
                <a:lnTo>
                  <a:pt x="7176" y="282003"/>
                </a:lnTo>
                <a:cubicBezTo>
                  <a:pt x="40108"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11" name="PA-Rectangle: Rounded Corners 53"/>
          <p:cNvSpPr/>
          <p:nvPr>
            <p:custDataLst>
              <p:tags r:id="rId6"/>
            </p:custDataLst>
          </p:nvPr>
        </p:nvSpPr>
        <p:spPr>
          <a:xfrm>
            <a:off x="870453" y="3171020"/>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5 w 856182"/>
              <a:gd name="connsiteY9" fmla="*/ 424358 h 706362"/>
              <a:gd name="connsiteX10" fmla="*/ 0 w 856182"/>
              <a:gd name="connsiteY10" fmla="*/ 353181 h 706362"/>
              <a:gd name="connsiteX11" fmla="*/ 7175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8" y="585297"/>
                  <a:pt x="7175" y="424358"/>
                </a:cubicBezTo>
                <a:lnTo>
                  <a:pt x="0" y="353181"/>
                </a:lnTo>
                <a:lnTo>
                  <a:pt x="7175" y="282003"/>
                </a:lnTo>
                <a:cubicBezTo>
                  <a:pt x="40108" y="121065"/>
                  <a:pt x="182507" y="0"/>
                  <a:pt x="353181" y="0"/>
                </a:cubicBezTo>
                <a:close/>
              </a:path>
            </a:pathLst>
          </a:custGeom>
          <a:solidFill>
            <a:srgbClr val="907AC3"/>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49" name="PA-Rectangle: Rounded Corners 4"/>
          <p:cNvSpPr/>
          <p:nvPr>
            <p:custDataLst>
              <p:tags r:id="rId7"/>
            </p:custDataLst>
          </p:nvPr>
        </p:nvSpPr>
        <p:spPr>
          <a:xfrm>
            <a:off x="1964983" y="4228865"/>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8" y="585297"/>
                  <a:pt x="7176" y="424358"/>
                </a:cubicBezTo>
                <a:lnTo>
                  <a:pt x="0" y="353181"/>
                </a:lnTo>
                <a:lnTo>
                  <a:pt x="7176" y="282003"/>
                </a:lnTo>
                <a:cubicBezTo>
                  <a:pt x="40108"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50" name="PA-Rectangle: Rounded Corners 53"/>
          <p:cNvSpPr/>
          <p:nvPr>
            <p:custDataLst>
              <p:tags r:id="rId8"/>
            </p:custDataLst>
          </p:nvPr>
        </p:nvSpPr>
        <p:spPr>
          <a:xfrm>
            <a:off x="870453" y="4228865"/>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5 w 856182"/>
              <a:gd name="connsiteY9" fmla="*/ 424358 h 706362"/>
              <a:gd name="connsiteX10" fmla="*/ 0 w 856182"/>
              <a:gd name="connsiteY10" fmla="*/ 353181 h 706362"/>
              <a:gd name="connsiteX11" fmla="*/ 7175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8" y="585297"/>
                  <a:pt x="7175" y="424358"/>
                </a:cubicBezTo>
                <a:lnTo>
                  <a:pt x="0" y="353181"/>
                </a:lnTo>
                <a:lnTo>
                  <a:pt x="7175" y="282003"/>
                </a:lnTo>
                <a:cubicBezTo>
                  <a:pt x="40108" y="121065"/>
                  <a:pt x="182507" y="0"/>
                  <a:pt x="353181" y="0"/>
                </a:cubicBezTo>
                <a:close/>
              </a:path>
            </a:pathLst>
          </a:custGeom>
          <a:solidFill>
            <a:srgbClr val="C552A8"/>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51" name="PA-Rectangle: Rounded Corners 4"/>
          <p:cNvSpPr/>
          <p:nvPr>
            <p:custDataLst>
              <p:tags r:id="rId9"/>
            </p:custDataLst>
          </p:nvPr>
        </p:nvSpPr>
        <p:spPr>
          <a:xfrm>
            <a:off x="1964983" y="5286709"/>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8" y="585297"/>
                  <a:pt x="7176" y="424358"/>
                </a:cubicBezTo>
                <a:lnTo>
                  <a:pt x="0" y="353181"/>
                </a:lnTo>
                <a:lnTo>
                  <a:pt x="7176" y="282003"/>
                </a:lnTo>
                <a:cubicBezTo>
                  <a:pt x="40108"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52" name="PA-Rectangle: Rounded Corners 53"/>
          <p:cNvSpPr/>
          <p:nvPr>
            <p:custDataLst>
              <p:tags r:id="rId10"/>
            </p:custDataLst>
          </p:nvPr>
        </p:nvSpPr>
        <p:spPr>
          <a:xfrm>
            <a:off x="870453" y="5286709"/>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5 w 856182"/>
              <a:gd name="connsiteY9" fmla="*/ 424358 h 706362"/>
              <a:gd name="connsiteX10" fmla="*/ 0 w 856182"/>
              <a:gd name="connsiteY10" fmla="*/ 353181 h 706362"/>
              <a:gd name="connsiteX11" fmla="*/ 7175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8" y="585297"/>
                  <a:pt x="7175" y="424358"/>
                </a:cubicBezTo>
                <a:lnTo>
                  <a:pt x="0" y="353181"/>
                </a:lnTo>
                <a:lnTo>
                  <a:pt x="7175" y="282003"/>
                </a:lnTo>
                <a:cubicBezTo>
                  <a:pt x="40108" y="121065"/>
                  <a:pt x="182507" y="0"/>
                  <a:pt x="353181" y="0"/>
                </a:cubicBezTo>
                <a:close/>
              </a:path>
            </a:pathLst>
          </a:custGeom>
          <a:solidFill>
            <a:srgbClr val="C552A8">
              <a:lumMod val="75000"/>
            </a:srgbClr>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55" name="PA-Rectangle: Rounded Corners 4"/>
          <p:cNvSpPr/>
          <p:nvPr>
            <p:custDataLst>
              <p:tags r:id="rId11"/>
            </p:custDataLst>
          </p:nvPr>
        </p:nvSpPr>
        <p:spPr>
          <a:xfrm>
            <a:off x="7658023" y="3171020"/>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57" name="PA-Rectangle: Rounded Corners 53"/>
          <p:cNvSpPr/>
          <p:nvPr>
            <p:custDataLst>
              <p:tags r:id="rId12"/>
            </p:custDataLst>
          </p:nvPr>
        </p:nvSpPr>
        <p:spPr>
          <a:xfrm>
            <a:off x="6554605" y="3171020"/>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6 w 856182"/>
              <a:gd name="connsiteY9" fmla="*/ 424358 h 706362"/>
              <a:gd name="connsiteX10" fmla="*/ 0 w 856182"/>
              <a:gd name="connsiteY10" fmla="*/ 353181 h 706362"/>
              <a:gd name="connsiteX11" fmla="*/ 7176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rgbClr val="AD68B6"/>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62" name="PA-Rectangle: Rounded Corners 4"/>
          <p:cNvSpPr/>
          <p:nvPr>
            <p:custDataLst>
              <p:tags r:id="rId13"/>
            </p:custDataLst>
          </p:nvPr>
        </p:nvSpPr>
        <p:spPr>
          <a:xfrm>
            <a:off x="7658023" y="4228865"/>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63" name="PA-Rectangle: Rounded Corners 53"/>
          <p:cNvSpPr/>
          <p:nvPr>
            <p:custDataLst>
              <p:tags r:id="rId14"/>
            </p:custDataLst>
          </p:nvPr>
        </p:nvSpPr>
        <p:spPr>
          <a:xfrm>
            <a:off x="6554605" y="4228865"/>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6 w 856182"/>
              <a:gd name="connsiteY9" fmla="*/ 424358 h 706362"/>
              <a:gd name="connsiteX10" fmla="*/ 0 w 856182"/>
              <a:gd name="connsiteY10" fmla="*/ 353181 h 706362"/>
              <a:gd name="connsiteX11" fmla="*/ 7176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rgbClr val="DB3498"/>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66" name="PA-Rectangle: Rounded Corners 4"/>
          <p:cNvSpPr/>
          <p:nvPr>
            <p:custDataLst>
              <p:tags r:id="rId15"/>
            </p:custDataLst>
          </p:nvPr>
        </p:nvSpPr>
        <p:spPr>
          <a:xfrm>
            <a:off x="1964983" y="2113175"/>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8" y="585297"/>
                  <a:pt x="7176" y="424358"/>
                </a:cubicBezTo>
                <a:lnTo>
                  <a:pt x="0" y="353181"/>
                </a:lnTo>
                <a:lnTo>
                  <a:pt x="7176" y="282003"/>
                </a:lnTo>
                <a:cubicBezTo>
                  <a:pt x="40108"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67" name="PA-Rectangle: Rounded Corners 53"/>
          <p:cNvSpPr/>
          <p:nvPr>
            <p:custDataLst>
              <p:tags r:id="rId16"/>
            </p:custDataLst>
          </p:nvPr>
        </p:nvSpPr>
        <p:spPr>
          <a:xfrm>
            <a:off x="870453" y="2113175"/>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5 w 856182"/>
              <a:gd name="connsiteY9" fmla="*/ 424358 h 706362"/>
              <a:gd name="connsiteX10" fmla="*/ 0 w 856182"/>
              <a:gd name="connsiteY10" fmla="*/ 353181 h 706362"/>
              <a:gd name="connsiteX11" fmla="*/ 7175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8" y="585297"/>
                  <a:pt x="7175" y="424358"/>
                </a:cubicBezTo>
                <a:lnTo>
                  <a:pt x="0" y="353181"/>
                </a:lnTo>
                <a:lnTo>
                  <a:pt x="7175" y="282003"/>
                </a:lnTo>
                <a:cubicBezTo>
                  <a:pt x="40108" y="121065"/>
                  <a:pt x="182507" y="0"/>
                  <a:pt x="353181" y="0"/>
                </a:cubicBezTo>
                <a:close/>
              </a:path>
            </a:pathLst>
          </a:custGeom>
          <a:solidFill>
            <a:srgbClr val="3498DB"/>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68" name="PA-Rectangle: Rounded Corners 4"/>
          <p:cNvSpPr/>
          <p:nvPr>
            <p:custDataLst>
              <p:tags r:id="rId17"/>
            </p:custDataLst>
          </p:nvPr>
        </p:nvSpPr>
        <p:spPr>
          <a:xfrm>
            <a:off x="7658023" y="2113175"/>
            <a:ext cx="3756570" cy="706362"/>
          </a:xfrm>
          <a:custGeom>
            <a:avLst/>
            <a:gdLst>
              <a:gd name="connsiteX0" fmla="*/ 0 w 3756570"/>
              <a:gd name="connsiteY0" fmla="*/ 353180 h 706362"/>
              <a:gd name="connsiteX1" fmla="*/ 0 w 3756570"/>
              <a:gd name="connsiteY1" fmla="*/ 353181 h 706362"/>
              <a:gd name="connsiteX2" fmla="*/ 0 w 3756570"/>
              <a:gd name="connsiteY2" fmla="*/ 353181 h 706362"/>
              <a:gd name="connsiteX3" fmla="*/ 353181 w 3756570"/>
              <a:gd name="connsiteY3" fmla="*/ 0 h 706362"/>
              <a:gd name="connsiteX4" fmla="*/ 3403389 w 3756570"/>
              <a:gd name="connsiteY4" fmla="*/ 0 h 706362"/>
              <a:gd name="connsiteX5" fmla="*/ 3756570 w 3756570"/>
              <a:gd name="connsiteY5" fmla="*/ 353181 h 706362"/>
              <a:gd name="connsiteX6" fmla="*/ 3756569 w 3756570"/>
              <a:gd name="connsiteY6" fmla="*/ 353181 h 706362"/>
              <a:gd name="connsiteX7" fmla="*/ 3403388 w 3756570"/>
              <a:gd name="connsiteY7" fmla="*/ 706362 h 706362"/>
              <a:gd name="connsiteX8" fmla="*/ 353181 w 3756570"/>
              <a:gd name="connsiteY8" fmla="*/ 706361 h 706362"/>
              <a:gd name="connsiteX9" fmla="*/ 7176 w 3756570"/>
              <a:gd name="connsiteY9" fmla="*/ 424358 h 706362"/>
              <a:gd name="connsiteX10" fmla="*/ 0 w 3756570"/>
              <a:gd name="connsiteY10" fmla="*/ 353181 h 706362"/>
              <a:gd name="connsiteX11" fmla="*/ 7176 w 3756570"/>
              <a:gd name="connsiteY11" fmla="*/ 282003 h 706362"/>
              <a:gd name="connsiteX12" fmla="*/ 353181 w 3756570"/>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6570" h="706362">
                <a:moveTo>
                  <a:pt x="0" y="353180"/>
                </a:moveTo>
                <a:lnTo>
                  <a:pt x="0" y="353181"/>
                </a:lnTo>
                <a:lnTo>
                  <a:pt x="0" y="353181"/>
                </a:lnTo>
                <a:close/>
                <a:moveTo>
                  <a:pt x="353181" y="0"/>
                </a:moveTo>
                <a:lnTo>
                  <a:pt x="3403389" y="0"/>
                </a:lnTo>
                <a:cubicBezTo>
                  <a:pt x="3598445" y="0"/>
                  <a:pt x="3756570" y="158125"/>
                  <a:pt x="3756570" y="353181"/>
                </a:cubicBezTo>
                <a:lnTo>
                  <a:pt x="3756569" y="353181"/>
                </a:lnTo>
                <a:cubicBezTo>
                  <a:pt x="3756569" y="548237"/>
                  <a:pt x="3598444" y="706362"/>
                  <a:pt x="3403388"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ysClr val="window" lastClr="FFFFF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12" name="PA-Rectangle: Rounded Corners 53"/>
          <p:cNvSpPr/>
          <p:nvPr>
            <p:custDataLst>
              <p:tags r:id="rId18"/>
            </p:custDataLst>
          </p:nvPr>
        </p:nvSpPr>
        <p:spPr>
          <a:xfrm>
            <a:off x="6554605" y="2113175"/>
            <a:ext cx="856182" cy="706362"/>
          </a:xfrm>
          <a:custGeom>
            <a:avLst/>
            <a:gdLst>
              <a:gd name="connsiteX0" fmla="*/ 0 w 856182"/>
              <a:gd name="connsiteY0" fmla="*/ 353180 h 706362"/>
              <a:gd name="connsiteX1" fmla="*/ 0 w 856182"/>
              <a:gd name="connsiteY1" fmla="*/ 353181 h 706362"/>
              <a:gd name="connsiteX2" fmla="*/ 0 w 856182"/>
              <a:gd name="connsiteY2" fmla="*/ 353181 h 706362"/>
              <a:gd name="connsiteX3" fmla="*/ 353181 w 856182"/>
              <a:gd name="connsiteY3" fmla="*/ 0 h 706362"/>
              <a:gd name="connsiteX4" fmla="*/ 503001 w 856182"/>
              <a:gd name="connsiteY4" fmla="*/ 0 h 706362"/>
              <a:gd name="connsiteX5" fmla="*/ 856182 w 856182"/>
              <a:gd name="connsiteY5" fmla="*/ 353181 h 706362"/>
              <a:gd name="connsiteX6" fmla="*/ 856181 w 856182"/>
              <a:gd name="connsiteY6" fmla="*/ 353181 h 706362"/>
              <a:gd name="connsiteX7" fmla="*/ 503000 w 856182"/>
              <a:gd name="connsiteY7" fmla="*/ 706362 h 706362"/>
              <a:gd name="connsiteX8" fmla="*/ 353181 w 856182"/>
              <a:gd name="connsiteY8" fmla="*/ 706361 h 706362"/>
              <a:gd name="connsiteX9" fmla="*/ 7176 w 856182"/>
              <a:gd name="connsiteY9" fmla="*/ 424358 h 706362"/>
              <a:gd name="connsiteX10" fmla="*/ 0 w 856182"/>
              <a:gd name="connsiteY10" fmla="*/ 353181 h 706362"/>
              <a:gd name="connsiteX11" fmla="*/ 7176 w 856182"/>
              <a:gd name="connsiteY11" fmla="*/ 282003 h 706362"/>
              <a:gd name="connsiteX12" fmla="*/ 353181 w 856182"/>
              <a:gd name="connsiteY12" fmla="*/ 0 h 7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6182" h="706362">
                <a:moveTo>
                  <a:pt x="0" y="353180"/>
                </a:moveTo>
                <a:lnTo>
                  <a:pt x="0" y="353181"/>
                </a:lnTo>
                <a:lnTo>
                  <a:pt x="0" y="353181"/>
                </a:lnTo>
                <a:close/>
                <a:moveTo>
                  <a:pt x="353181" y="0"/>
                </a:moveTo>
                <a:lnTo>
                  <a:pt x="503001" y="0"/>
                </a:lnTo>
                <a:cubicBezTo>
                  <a:pt x="698057" y="0"/>
                  <a:pt x="856182" y="158125"/>
                  <a:pt x="856182" y="353181"/>
                </a:cubicBezTo>
                <a:lnTo>
                  <a:pt x="856181" y="353181"/>
                </a:lnTo>
                <a:cubicBezTo>
                  <a:pt x="856181" y="548237"/>
                  <a:pt x="698056" y="706362"/>
                  <a:pt x="503000" y="706362"/>
                </a:cubicBezTo>
                <a:lnTo>
                  <a:pt x="353181" y="706361"/>
                </a:lnTo>
                <a:cubicBezTo>
                  <a:pt x="182507" y="706361"/>
                  <a:pt x="40109" y="585297"/>
                  <a:pt x="7176" y="424358"/>
                </a:cubicBezTo>
                <a:lnTo>
                  <a:pt x="0" y="353181"/>
                </a:lnTo>
                <a:lnTo>
                  <a:pt x="7176" y="282003"/>
                </a:lnTo>
                <a:cubicBezTo>
                  <a:pt x="40109" y="121065"/>
                  <a:pt x="182507" y="0"/>
                  <a:pt x="353181" y="0"/>
                </a:cubicBezTo>
                <a:close/>
              </a:path>
            </a:pathLst>
          </a:custGeom>
          <a:solidFill>
            <a:srgbClr val="6C8ACF"/>
          </a:solidFill>
          <a:ln>
            <a:noFill/>
          </a:ln>
          <a:effectLst>
            <a:outerShdw blurRad="190500" dist="50800" dir="5400000" algn="ctr" rotWithShape="0">
              <a:sysClr val="windowText" lastClr="000000">
                <a:alpha val="10000"/>
              </a:sysClr>
            </a:outerShdw>
          </a:effectLst>
        </p:spPr>
        <p:style>
          <a:lnRef idx="2">
            <a:srgbClr val="3498DB">
              <a:shade val="50000"/>
            </a:srgbClr>
          </a:lnRef>
          <a:fillRef idx="1">
            <a:srgbClr val="3498DB"/>
          </a:fillRef>
          <a:effectRef idx="0">
            <a:srgbClr val="3498DB"/>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lang="zh-CN" altLang="en-US" sz="2400">
              <a:solidFill>
                <a:prstClr val="white"/>
              </a:solidFill>
              <a:latin typeface="宋体" panose="02010600030101010101" pitchFamily="2" charset="-122"/>
              <a:ea typeface="宋体" panose="02010600030101010101" pitchFamily="2" charset="-122"/>
              <a:sym typeface="Arial" panose="020B0604020202020204" pitchFamily="34" charset="0"/>
            </a:endParaRPr>
          </a:p>
        </p:txBody>
      </p:sp>
      <p:sp>
        <p:nvSpPr>
          <p:cNvPr id="110" name="PA-Line 17"/>
          <p:cNvSpPr/>
          <p:nvPr>
            <p:custDataLst>
              <p:tags r:id="rId19"/>
            </p:custDataLst>
          </p:nvPr>
        </p:nvSpPr>
        <p:spPr>
          <a:xfrm>
            <a:off x="1146366" y="3306141"/>
            <a:ext cx="297788" cy="418115"/>
          </a:xfrm>
          <a:custGeom>
            <a:avLst/>
            <a:gdLst>
              <a:gd name="connsiteX0" fmla="*/ 147359 w 297788"/>
              <a:gd name="connsiteY0" fmla="*/ 0 h 418115"/>
              <a:gd name="connsiteX1" fmla="*/ 246271 w 297788"/>
              <a:gd name="connsiteY1" fmla="*/ 31388 h 418115"/>
              <a:gd name="connsiteX2" fmla="*/ 295391 w 297788"/>
              <a:gd name="connsiteY2" fmla="*/ 114319 h 418115"/>
              <a:gd name="connsiteX3" fmla="*/ 275781 w 297788"/>
              <a:gd name="connsiteY3" fmla="*/ 216353 h 418115"/>
              <a:gd name="connsiteX4" fmla="*/ 205034 w 297788"/>
              <a:gd name="connsiteY4" fmla="*/ 268665 h 418115"/>
              <a:gd name="connsiteX5" fmla="*/ 147359 w 297788"/>
              <a:gd name="connsiteY5" fmla="*/ 256475 h 418115"/>
              <a:gd name="connsiteX6" fmla="*/ 118810 w 297788"/>
              <a:gd name="connsiteY6" fmla="*/ 401606 h 418115"/>
              <a:gd name="connsiteX7" fmla="*/ 98720 w 297788"/>
              <a:gd name="connsiteY7" fmla="*/ 418115 h 418115"/>
              <a:gd name="connsiteX8" fmla="*/ 94683 w 297788"/>
              <a:gd name="connsiteY8" fmla="*/ 417731 h 418115"/>
              <a:gd name="connsiteX9" fmla="*/ 78630 w 297788"/>
              <a:gd name="connsiteY9" fmla="*/ 393639 h 418115"/>
              <a:gd name="connsiteX10" fmla="*/ 116118 w 297788"/>
              <a:gd name="connsiteY10" fmla="*/ 202339 h 418115"/>
              <a:gd name="connsiteX11" fmla="*/ 114677 w 297788"/>
              <a:gd name="connsiteY11" fmla="*/ 197539 h 418115"/>
              <a:gd name="connsiteX12" fmla="*/ 123136 w 297788"/>
              <a:gd name="connsiteY12" fmla="*/ 79573 h 418115"/>
              <a:gd name="connsiteX13" fmla="*/ 154376 w 297788"/>
              <a:gd name="connsiteY13" fmla="*/ 77845 h 418115"/>
              <a:gd name="connsiteX14" fmla="*/ 171102 w 297788"/>
              <a:gd name="connsiteY14" fmla="*/ 129965 h 418115"/>
              <a:gd name="connsiteX15" fmla="*/ 158221 w 297788"/>
              <a:gd name="connsiteY15" fmla="*/ 200515 h 418115"/>
              <a:gd name="connsiteX16" fmla="*/ 196575 w 297788"/>
              <a:gd name="connsiteY16" fmla="*/ 228543 h 418115"/>
              <a:gd name="connsiteX17" fmla="*/ 255018 w 297788"/>
              <a:gd name="connsiteY17" fmla="*/ 121614 h 418115"/>
              <a:gd name="connsiteX18" fmla="*/ 147359 w 297788"/>
              <a:gd name="connsiteY18" fmla="*/ 40986 h 418115"/>
              <a:gd name="connsiteX19" fmla="*/ 40949 w 297788"/>
              <a:gd name="connsiteY19" fmla="*/ 139852 h 418115"/>
              <a:gd name="connsiteX20" fmla="*/ 64307 w 297788"/>
              <a:gd name="connsiteY20" fmla="*/ 201571 h 418115"/>
              <a:gd name="connsiteX21" fmla="*/ 62096 w 297788"/>
              <a:gd name="connsiteY21" fmla="*/ 230463 h 418115"/>
              <a:gd name="connsiteX22" fmla="*/ 33163 w 297788"/>
              <a:gd name="connsiteY22" fmla="*/ 228255 h 418115"/>
              <a:gd name="connsiteX23" fmla="*/ 0 w 297788"/>
              <a:gd name="connsiteY23" fmla="*/ 139852 h 418115"/>
              <a:gd name="connsiteX24" fmla="*/ 147359 w 297788"/>
              <a:gd name="connsiteY24" fmla="*/ 0 h 4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788" h="418115">
                <a:moveTo>
                  <a:pt x="147359" y="0"/>
                </a:moveTo>
                <a:cubicBezTo>
                  <a:pt x="185905" y="0"/>
                  <a:pt x="220029" y="10847"/>
                  <a:pt x="246271" y="31388"/>
                </a:cubicBezTo>
                <a:cubicBezTo>
                  <a:pt x="272225" y="51641"/>
                  <a:pt x="289239" y="80340"/>
                  <a:pt x="295391" y="114319"/>
                </a:cubicBezTo>
                <a:cubicBezTo>
                  <a:pt x="301927" y="150218"/>
                  <a:pt x="295006" y="186405"/>
                  <a:pt x="275781" y="216353"/>
                </a:cubicBezTo>
                <a:cubicBezTo>
                  <a:pt x="258383" y="243325"/>
                  <a:pt x="231948" y="262906"/>
                  <a:pt x="205034" y="268665"/>
                </a:cubicBezTo>
                <a:cubicBezTo>
                  <a:pt x="183021" y="273272"/>
                  <a:pt x="163027" y="268761"/>
                  <a:pt x="147359" y="256475"/>
                </a:cubicBezTo>
                <a:cubicBezTo>
                  <a:pt x="133998" y="325489"/>
                  <a:pt x="119867" y="396422"/>
                  <a:pt x="118810" y="401606"/>
                </a:cubicBezTo>
                <a:cubicBezTo>
                  <a:pt x="116887" y="411396"/>
                  <a:pt x="108332" y="418115"/>
                  <a:pt x="98720" y="418115"/>
                </a:cubicBezTo>
                <a:cubicBezTo>
                  <a:pt x="97374" y="418115"/>
                  <a:pt x="96028" y="417923"/>
                  <a:pt x="94683" y="417731"/>
                </a:cubicBezTo>
                <a:cubicBezTo>
                  <a:pt x="83628" y="415524"/>
                  <a:pt x="76419" y="404677"/>
                  <a:pt x="78630" y="393639"/>
                </a:cubicBezTo>
                <a:cubicBezTo>
                  <a:pt x="78918" y="392007"/>
                  <a:pt x="100642" y="283063"/>
                  <a:pt x="116118" y="202339"/>
                </a:cubicBezTo>
                <a:cubicBezTo>
                  <a:pt x="115638" y="200803"/>
                  <a:pt x="115157" y="199075"/>
                  <a:pt x="114677" y="197539"/>
                </a:cubicBezTo>
                <a:cubicBezTo>
                  <a:pt x="99104" y="138220"/>
                  <a:pt x="102180" y="95218"/>
                  <a:pt x="123136" y="79573"/>
                </a:cubicBezTo>
                <a:cubicBezTo>
                  <a:pt x="132556" y="72566"/>
                  <a:pt x="144475" y="71894"/>
                  <a:pt x="154376" y="77845"/>
                </a:cubicBezTo>
                <a:cubicBezTo>
                  <a:pt x="168699" y="86388"/>
                  <a:pt x="174947" y="105873"/>
                  <a:pt x="171102" y="129965"/>
                </a:cubicBezTo>
                <a:cubicBezTo>
                  <a:pt x="169179" y="142155"/>
                  <a:pt x="164277" y="168648"/>
                  <a:pt x="158221" y="200515"/>
                </a:cubicBezTo>
                <a:cubicBezTo>
                  <a:pt x="164854" y="223072"/>
                  <a:pt x="177734" y="232574"/>
                  <a:pt x="196575" y="228543"/>
                </a:cubicBezTo>
                <a:cubicBezTo>
                  <a:pt x="227911" y="221920"/>
                  <a:pt x="265400" y="178054"/>
                  <a:pt x="255018" y="121614"/>
                </a:cubicBezTo>
                <a:cubicBezTo>
                  <a:pt x="245790" y="71126"/>
                  <a:pt x="205610" y="40986"/>
                  <a:pt x="147359" y="40986"/>
                </a:cubicBezTo>
                <a:cubicBezTo>
                  <a:pt x="88723" y="40986"/>
                  <a:pt x="40949" y="85332"/>
                  <a:pt x="40949" y="139852"/>
                </a:cubicBezTo>
                <a:cubicBezTo>
                  <a:pt x="40949" y="162504"/>
                  <a:pt x="49024" y="183909"/>
                  <a:pt x="64307" y="201571"/>
                </a:cubicBezTo>
                <a:cubicBezTo>
                  <a:pt x="71709" y="210113"/>
                  <a:pt x="70652" y="223072"/>
                  <a:pt x="62096" y="230463"/>
                </a:cubicBezTo>
                <a:cubicBezTo>
                  <a:pt x="53541" y="237853"/>
                  <a:pt x="40565" y="236798"/>
                  <a:pt x="33163" y="228255"/>
                </a:cubicBezTo>
                <a:cubicBezTo>
                  <a:pt x="11727" y="203394"/>
                  <a:pt x="0" y="172007"/>
                  <a:pt x="0" y="139852"/>
                </a:cubicBezTo>
                <a:cubicBezTo>
                  <a:pt x="0" y="62679"/>
                  <a:pt x="66134" y="0"/>
                  <a:pt x="147359" y="0"/>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
        <p:nvSpPr>
          <p:cNvPr id="108" name="PA-Line 18"/>
          <p:cNvSpPr/>
          <p:nvPr>
            <p:custDataLst>
              <p:tags r:id="rId20"/>
            </p:custDataLst>
          </p:nvPr>
        </p:nvSpPr>
        <p:spPr>
          <a:xfrm>
            <a:off x="6805347" y="4406646"/>
            <a:ext cx="337688" cy="355945"/>
          </a:xfrm>
          <a:custGeom>
            <a:avLst/>
            <a:gdLst>
              <a:gd name="connsiteX0" fmla="*/ 111569 w 337688"/>
              <a:gd name="connsiteY0" fmla="*/ 333 h 355945"/>
              <a:gd name="connsiteX1" fmla="*/ 250357 w 337688"/>
              <a:gd name="connsiteY1" fmla="*/ 51653 h 355945"/>
              <a:gd name="connsiteX2" fmla="*/ 233264 w 337688"/>
              <a:gd name="connsiteY2" fmla="*/ 80846 h 355945"/>
              <a:gd name="connsiteX3" fmla="*/ 35620 w 337688"/>
              <a:gd name="connsiteY3" fmla="*/ 93343 h 355945"/>
              <a:gd name="connsiteX4" fmla="*/ 91476 w 337688"/>
              <a:gd name="connsiteY4" fmla="*/ 214963 h 355945"/>
              <a:gd name="connsiteX5" fmla="*/ 207484 w 337688"/>
              <a:gd name="connsiteY5" fmla="*/ 302634 h 355945"/>
              <a:gd name="connsiteX6" fmla="*/ 263247 w 337688"/>
              <a:gd name="connsiteY6" fmla="*/ 322593 h 355945"/>
              <a:gd name="connsiteX7" fmla="*/ 297339 w 337688"/>
              <a:gd name="connsiteY7" fmla="*/ 254882 h 355945"/>
              <a:gd name="connsiteX8" fmla="*/ 174232 w 337688"/>
              <a:gd name="connsiteY8" fmla="*/ 129438 h 355945"/>
              <a:gd name="connsiteX9" fmla="*/ 88393 w 337688"/>
              <a:gd name="connsiteY9" fmla="*/ 118339 h 355945"/>
              <a:gd name="connsiteX10" fmla="*/ 136964 w 337688"/>
              <a:gd name="connsiteY10" fmla="*/ 180268 h 355945"/>
              <a:gd name="connsiteX11" fmla="*/ 215797 w 337688"/>
              <a:gd name="connsiteY11" fmla="*/ 241358 h 355945"/>
              <a:gd name="connsiteX12" fmla="*/ 246527 w 337688"/>
              <a:gd name="connsiteY12" fmla="*/ 259452 h 355945"/>
              <a:gd name="connsiteX13" fmla="*/ 226819 w 337688"/>
              <a:gd name="connsiteY13" fmla="*/ 233990 h 355945"/>
              <a:gd name="connsiteX14" fmla="*/ 243912 w 337688"/>
              <a:gd name="connsiteY14" fmla="*/ 204797 h 355945"/>
              <a:gd name="connsiteX15" fmla="*/ 284263 w 337688"/>
              <a:gd name="connsiteY15" fmla="*/ 260757 h 355945"/>
              <a:gd name="connsiteX16" fmla="*/ 255494 w 337688"/>
              <a:gd name="connsiteY16" fmla="*/ 292002 h 355945"/>
              <a:gd name="connsiteX17" fmla="*/ 203655 w 337688"/>
              <a:gd name="connsiteY17" fmla="*/ 274561 h 355945"/>
              <a:gd name="connsiteX18" fmla="*/ 121085 w 337688"/>
              <a:gd name="connsiteY18" fmla="*/ 210860 h 355945"/>
              <a:gd name="connsiteX19" fmla="*/ 81014 w 337688"/>
              <a:gd name="connsiteY19" fmla="*/ 71799 h 355945"/>
              <a:gd name="connsiteX20" fmla="*/ 248862 w 337688"/>
              <a:gd name="connsiteY20" fmla="*/ 145480 h 355945"/>
              <a:gd name="connsiteX21" fmla="*/ 330498 w 337688"/>
              <a:gd name="connsiteY21" fmla="*/ 318956 h 355945"/>
              <a:gd name="connsiteX22" fmla="*/ 202627 w 337688"/>
              <a:gd name="connsiteY22" fmla="*/ 337982 h 355945"/>
              <a:gd name="connsiteX23" fmla="*/ 4796 w 337688"/>
              <a:gd name="connsiteY23" fmla="*/ 76182 h 355945"/>
              <a:gd name="connsiteX24" fmla="*/ 111569 w 337688"/>
              <a:gd name="connsiteY24" fmla="*/ 333 h 35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688" h="355945">
                <a:moveTo>
                  <a:pt x="111569" y="333"/>
                </a:moveTo>
                <a:cubicBezTo>
                  <a:pt x="158914" y="3434"/>
                  <a:pt x="211594" y="27730"/>
                  <a:pt x="250357" y="51653"/>
                </a:cubicBezTo>
                <a:cubicBezTo>
                  <a:pt x="268944" y="63032"/>
                  <a:pt x="251945" y="92318"/>
                  <a:pt x="233264" y="80846"/>
                </a:cubicBezTo>
                <a:cubicBezTo>
                  <a:pt x="175913" y="45498"/>
                  <a:pt x="54114" y="-12701"/>
                  <a:pt x="35620" y="93343"/>
                </a:cubicBezTo>
                <a:cubicBezTo>
                  <a:pt x="27120" y="141656"/>
                  <a:pt x="59064" y="182227"/>
                  <a:pt x="91476" y="214963"/>
                </a:cubicBezTo>
                <a:cubicBezTo>
                  <a:pt x="125568" y="249379"/>
                  <a:pt x="164331" y="280343"/>
                  <a:pt x="207484" y="302634"/>
                </a:cubicBezTo>
                <a:cubicBezTo>
                  <a:pt x="223923" y="311121"/>
                  <a:pt x="244099" y="322220"/>
                  <a:pt x="263247" y="322593"/>
                </a:cubicBezTo>
                <a:cubicBezTo>
                  <a:pt x="304158" y="323433"/>
                  <a:pt x="309575" y="287245"/>
                  <a:pt x="297339" y="254882"/>
                </a:cubicBezTo>
                <a:cubicBezTo>
                  <a:pt x="275950" y="198269"/>
                  <a:pt x="219533" y="165812"/>
                  <a:pt x="174232" y="129438"/>
                </a:cubicBezTo>
                <a:cubicBezTo>
                  <a:pt x="156765" y="115354"/>
                  <a:pt x="96146" y="66296"/>
                  <a:pt x="88393" y="118339"/>
                </a:cubicBezTo>
                <a:cubicBezTo>
                  <a:pt x="84937" y="141469"/>
                  <a:pt x="121739" y="167864"/>
                  <a:pt x="136964" y="180268"/>
                </a:cubicBezTo>
                <a:cubicBezTo>
                  <a:pt x="162650" y="201346"/>
                  <a:pt x="189644" y="220839"/>
                  <a:pt x="215797" y="241358"/>
                </a:cubicBezTo>
                <a:cubicBezTo>
                  <a:pt x="221775" y="246021"/>
                  <a:pt x="238027" y="262063"/>
                  <a:pt x="246527" y="259452"/>
                </a:cubicBezTo>
                <a:cubicBezTo>
                  <a:pt x="258763" y="255628"/>
                  <a:pt x="227473" y="234549"/>
                  <a:pt x="226819" y="233990"/>
                </a:cubicBezTo>
                <a:cubicBezTo>
                  <a:pt x="209539" y="221026"/>
                  <a:pt x="226445" y="191647"/>
                  <a:pt x="243912" y="204797"/>
                </a:cubicBezTo>
                <a:cubicBezTo>
                  <a:pt x="262686" y="218974"/>
                  <a:pt x="284076" y="235109"/>
                  <a:pt x="284263" y="260757"/>
                </a:cubicBezTo>
                <a:cubicBezTo>
                  <a:pt x="284263" y="275680"/>
                  <a:pt x="269692" y="289670"/>
                  <a:pt x="255494" y="292002"/>
                </a:cubicBezTo>
                <a:cubicBezTo>
                  <a:pt x="235412" y="295453"/>
                  <a:pt x="219346" y="287432"/>
                  <a:pt x="203655" y="274561"/>
                </a:cubicBezTo>
                <a:cubicBezTo>
                  <a:pt x="176661" y="252643"/>
                  <a:pt x="147985" y="232871"/>
                  <a:pt x="121085" y="210860"/>
                </a:cubicBezTo>
                <a:cubicBezTo>
                  <a:pt x="82229" y="178962"/>
                  <a:pt x="17966" y="117220"/>
                  <a:pt x="81014" y="71799"/>
                </a:cubicBezTo>
                <a:cubicBezTo>
                  <a:pt x="136310" y="31881"/>
                  <a:pt x="209352" y="114422"/>
                  <a:pt x="248862" y="145480"/>
                </a:cubicBezTo>
                <a:cubicBezTo>
                  <a:pt x="299021" y="184931"/>
                  <a:pt x="358519" y="249006"/>
                  <a:pt x="330498" y="318956"/>
                </a:cubicBezTo>
                <a:cubicBezTo>
                  <a:pt x="309015" y="372584"/>
                  <a:pt x="242791" y="357568"/>
                  <a:pt x="202627" y="337982"/>
                </a:cubicBezTo>
                <a:cubicBezTo>
                  <a:pt x="114920" y="294986"/>
                  <a:pt x="-27989" y="190527"/>
                  <a:pt x="4796" y="76182"/>
                </a:cubicBezTo>
                <a:cubicBezTo>
                  <a:pt x="22216" y="15326"/>
                  <a:pt x="64225" y="-2768"/>
                  <a:pt x="111569" y="333"/>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
        <p:nvSpPr>
          <p:cNvPr id="82" name="PA-文本框 37"/>
          <p:cNvSpPr/>
          <p:nvPr>
            <p:custDataLst>
              <p:tags r:id="rId21"/>
            </p:custDataLst>
          </p:nvPr>
        </p:nvSpPr>
        <p:spPr>
          <a:xfrm>
            <a:off x="2669899" y="2225643"/>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4"/>
                  <a:pt x="913563" y="113816"/>
                </a:cubicBezTo>
                <a:close/>
                <a:moveTo>
                  <a:pt x="868496" y="106393"/>
                </a:moveTo>
                <a:lnTo>
                  <a:pt x="880867" y="111518"/>
                </a:lnTo>
                <a:cubicBezTo>
                  <a:pt x="874387" y="127778"/>
                  <a:pt x="867376" y="142093"/>
                  <a:pt x="859836" y="154464"/>
                </a:cubicBezTo>
                <a:cubicBezTo>
                  <a:pt x="855712" y="152344"/>
                  <a:pt x="851529" y="150459"/>
                  <a:pt x="847288" y="148809"/>
                </a:cubicBezTo>
                <a:cubicBezTo>
                  <a:pt x="855889" y="135966"/>
                  <a:pt x="862958" y="121828"/>
                  <a:pt x="868496" y="106393"/>
                </a:cubicBezTo>
                <a:close/>
                <a:moveTo>
                  <a:pt x="947142" y="104626"/>
                </a:moveTo>
                <a:cubicBezTo>
                  <a:pt x="955861" y="118411"/>
                  <a:pt x="963814" y="132491"/>
                  <a:pt x="971001" y="146865"/>
                </a:cubicBezTo>
                <a:lnTo>
                  <a:pt x="958806" y="152874"/>
                </a:lnTo>
                <a:cubicBezTo>
                  <a:pt x="953033" y="140738"/>
                  <a:pt x="945434" y="126423"/>
                  <a:pt x="936008" y="109928"/>
                </a:cubicBezTo>
                <a:close/>
                <a:moveTo>
                  <a:pt x="820248" y="100561"/>
                </a:moveTo>
                <a:cubicBezTo>
                  <a:pt x="824843" y="102328"/>
                  <a:pt x="829556" y="104037"/>
                  <a:pt x="834386" y="105686"/>
                </a:cubicBezTo>
                <a:cubicBezTo>
                  <a:pt x="828377" y="130664"/>
                  <a:pt x="823016" y="153404"/>
                  <a:pt x="818303" y="173905"/>
                </a:cubicBezTo>
                <a:lnTo>
                  <a:pt x="803104" y="169310"/>
                </a:lnTo>
                <a:cubicBezTo>
                  <a:pt x="809349" y="149162"/>
                  <a:pt x="815063" y="126246"/>
                  <a:pt x="820248"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6" y="168485"/>
                  <a:pt x="867023" y="163714"/>
                  <a:pt x="865845" y="158529"/>
                </a:cubicBezTo>
                <a:cubicBezTo>
                  <a:pt x="871854" y="159472"/>
                  <a:pt x="877804" y="159943"/>
                  <a:pt x="883695" y="159943"/>
                </a:cubicBezTo>
                <a:cubicBezTo>
                  <a:pt x="891235" y="159943"/>
                  <a:pt x="895006" y="156350"/>
                  <a:pt x="895006" y="149162"/>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5"/>
                </a:moveTo>
                <a:cubicBezTo>
                  <a:pt x="630827" y="55317"/>
                  <a:pt x="629413" y="59441"/>
                  <a:pt x="627999" y="63447"/>
                </a:cubicBezTo>
                <a:cubicBezTo>
                  <a:pt x="632829" y="85715"/>
                  <a:pt x="639604" y="103860"/>
                  <a:pt x="648323" y="117881"/>
                </a:cubicBezTo>
                <a:cubicBezTo>
                  <a:pt x="660223" y="98322"/>
                  <a:pt x="667234" y="76054"/>
                  <a:pt x="669354" y="51075"/>
                </a:cubicBezTo>
                <a:close/>
                <a:moveTo>
                  <a:pt x="807699" y="49485"/>
                </a:moveTo>
                <a:cubicBezTo>
                  <a:pt x="816183" y="55376"/>
                  <a:pt x="826610" y="63388"/>
                  <a:pt x="838981" y="73521"/>
                </a:cubicBezTo>
                <a:cubicBezTo>
                  <a:pt x="834622" y="78469"/>
                  <a:pt x="831146" y="82298"/>
                  <a:pt x="828554" y="85008"/>
                </a:cubicBezTo>
                <a:cubicBezTo>
                  <a:pt x="816183" y="73697"/>
                  <a:pt x="806286" y="65214"/>
                  <a:pt x="798863" y="59559"/>
                </a:cubicBezTo>
                <a:close/>
                <a:moveTo>
                  <a:pt x="1249547" y="44890"/>
                </a:moveTo>
                <a:cubicBezTo>
                  <a:pt x="1254849" y="73874"/>
                  <a:pt x="1267515" y="97821"/>
                  <a:pt x="1287545"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5" y="24919"/>
                </a:lnTo>
                <a:lnTo>
                  <a:pt x="1167315" y="170547"/>
                </a:lnTo>
                <a:lnTo>
                  <a:pt x="1153353" y="170547"/>
                </a:lnTo>
                <a:lnTo>
                  <a:pt x="1153353" y="152697"/>
                </a:lnTo>
                <a:lnTo>
                  <a:pt x="1114118" y="152697"/>
                </a:lnTo>
                <a:lnTo>
                  <a:pt x="1114118" y="170547"/>
                </a:lnTo>
                <a:lnTo>
                  <a:pt x="1100156" y="170547"/>
                </a:lnTo>
                <a:close/>
                <a:moveTo>
                  <a:pt x="855948" y="12194"/>
                </a:moveTo>
                <a:lnTo>
                  <a:pt x="961988" y="12194"/>
                </a:lnTo>
                <a:lnTo>
                  <a:pt x="961988" y="24565"/>
                </a:lnTo>
                <a:lnTo>
                  <a:pt x="909675" y="24565"/>
                </a:lnTo>
                <a:cubicBezTo>
                  <a:pt x="908320" y="34816"/>
                  <a:pt x="906376" y="43829"/>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6" y="63977"/>
                </a:lnTo>
                <a:cubicBezTo>
                  <a:pt x="889733" y="82063"/>
                  <a:pt x="872855" y="98558"/>
                  <a:pt x="848171" y="113462"/>
                </a:cubicBezTo>
                <a:cubicBezTo>
                  <a:pt x="845697" y="110163"/>
                  <a:pt x="842575" y="106393"/>
                  <a:pt x="838805" y="102151"/>
                </a:cubicBezTo>
                <a:cubicBezTo>
                  <a:pt x="859777" y="90016"/>
                  <a:pt x="874505" y="77291"/>
                  <a:pt x="882988" y="63977"/>
                </a:cubicBezTo>
                <a:lnTo>
                  <a:pt x="846758" y="63977"/>
                </a:lnTo>
                <a:lnTo>
                  <a:pt x="846758" y="51606"/>
                </a:lnTo>
                <a:lnTo>
                  <a:pt x="888997" y="51606"/>
                </a:lnTo>
                <a:cubicBezTo>
                  <a:pt x="892178" y="43358"/>
                  <a:pt x="894476" y="34345"/>
                  <a:pt x="895889" y="24565"/>
                </a:cubicBezTo>
                <a:lnTo>
                  <a:pt x="855948" y="24565"/>
                </a:lnTo>
                <a:close/>
                <a:moveTo>
                  <a:pt x="814592" y="3534"/>
                </a:moveTo>
                <a:cubicBezTo>
                  <a:pt x="825078" y="11782"/>
                  <a:pt x="835270" y="20383"/>
                  <a:pt x="845167" y="29337"/>
                </a:cubicBezTo>
                <a:cubicBezTo>
                  <a:pt x="841161" y="33343"/>
                  <a:pt x="837626" y="36937"/>
                  <a:pt x="834563" y="40118"/>
                </a:cubicBezTo>
                <a:cubicBezTo>
                  <a:pt x="823488" y="29161"/>
                  <a:pt x="813826" y="20206"/>
                  <a:pt x="805579" y="13255"/>
                </a:cubicBezTo>
                <a:close/>
                <a:moveTo>
                  <a:pt x="451656" y="3357"/>
                </a:moveTo>
                <a:lnTo>
                  <a:pt x="465795" y="3357"/>
                </a:lnTo>
                <a:lnTo>
                  <a:pt x="465795" y="55494"/>
                </a:lnTo>
                <a:lnTo>
                  <a:pt x="497607" y="55494"/>
                </a:lnTo>
                <a:lnTo>
                  <a:pt x="497607" y="68749"/>
                </a:lnTo>
                <a:lnTo>
                  <a:pt x="465795" y="68749"/>
                </a:lnTo>
                <a:lnTo>
                  <a:pt x="465795" y="138205"/>
                </a:lnTo>
                <a:cubicBezTo>
                  <a:pt x="476222" y="136084"/>
                  <a:pt x="486178" y="133963"/>
                  <a:pt x="495663" y="131843"/>
                </a:cubicBezTo>
                <a:cubicBezTo>
                  <a:pt x="496016" y="137852"/>
                  <a:pt x="496428" y="142623"/>
                  <a:pt x="496900" y="146158"/>
                </a:cubicBezTo>
                <a:cubicBezTo>
                  <a:pt x="464852" y="152520"/>
                  <a:pt x="433688" y="159118"/>
                  <a:pt x="403408" y="165952"/>
                </a:cubicBezTo>
                <a:lnTo>
                  <a:pt x="399343" y="151283"/>
                </a:lnTo>
                <a:cubicBezTo>
                  <a:pt x="404586" y="150282"/>
                  <a:pt x="409770" y="149310"/>
                  <a:pt x="414896" y="148367"/>
                </a:cubicBezTo>
                <a:lnTo>
                  <a:pt x="414896" y="35346"/>
                </a:lnTo>
                <a:lnTo>
                  <a:pt x="428681" y="35346"/>
                </a:lnTo>
                <a:lnTo>
                  <a:pt x="428681" y="145716"/>
                </a:lnTo>
                <a:cubicBezTo>
                  <a:pt x="436575" y="144126"/>
                  <a:pt x="444233" y="142594"/>
                  <a:pt x="451656" y="141121"/>
                </a:cubicBezTo>
                <a:close/>
                <a:moveTo>
                  <a:pt x="705408" y="3181"/>
                </a:moveTo>
                <a:lnTo>
                  <a:pt x="720077" y="3181"/>
                </a:lnTo>
                <a:lnTo>
                  <a:pt x="720077" y="62386"/>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20" y="2474"/>
                </a:moveTo>
                <a:lnTo>
                  <a:pt x="644788" y="4771"/>
                </a:lnTo>
                <a:cubicBezTo>
                  <a:pt x="642314" y="16200"/>
                  <a:pt x="639545" y="27158"/>
                  <a:pt x="636482" y="37644"/>
                </a:cubicBezTo>
                <a:lnTo>
                  <a:pt x="683670" y="37644"/>
                </a:lnTo>
                <a:lnTo>
                  <a:pt x="683670" y="50545"/>
                </a:lnTo>
                <a:cubicBezTo>
                  <a:pt x="680371" y="80943"/>
                  <a:pt x="671593" y="107395"/>
                  <a:pt x="657337" y="129899"/>
                </a:cubicBezTo>
                <a:cubicBezTo>
                  <a:pt x="668058" y="142034"/>
                  <a:pt x="681078" y="149457"/>
                  <a:pt x="696395" y="152167"/>
                </a:cubicBezTo>
                <a:cubicBezTo>
                  <a:pt x="714421" y="155348"/>
                  <a:pt x="740696" y="156173"/>
                  <a:pt x="775218" y="154641"/>
                </a:cubicBezTo>
                <a:cubicBezTo>
                  <a:pt x="773215" y="159236"/>
                  <a:pt x="771506" y="164126"/>
                  <a:pt x="770092" y="169310"/>
                </a:cubicBezTo>
                <a:cubicBezTo>
                  <a:pt x="737809" y="170488"/>
                  <a:pt x="712713" y="169310"/>
                  <a:pt x="694804" y="165775"/>
                </a:cubicBezTo>
                <a:cubicBezTo>
                  <a:pt x="676777" y="162712"/>
                  <a:pt x="661637" y="154641"/>
                  <a:pt x="649384" y="141563"/>
                </a:cubicBezTo>
                <a:cubicBezTo>
                  <a:pt x="639133" y="154995"/>
                  <a:pt x="626703" y="166895"/>
                  <a:pt x="612093" y="177263"/>
                </a:cubicBezTo>
                <a:cubicBezTo>
                  <a:pt x="608205" y="173611"/>
                  <a:pt x="604317" y="170135"/>
                  <a:pt x="600428" y="166836"/>
                </a:cubicBezTo>
                <a:cubicBezTo>
                  <a:pt x="616334" y="156114"/>
                  <a:pt x="629531" y="143860"/>
                  <a:pt x="640017" y="130075"/>
                </a:cubicBezTo>
                <a:cubicBezTo>
                  <a:pt x="631533" y="117468"/>
                  <a:pt x="624818" y="101739"/>
                  <a:pt x="619869" y="82887"/>
                </a:cubicBezTo>
                <a:cubicBezTo>
                  <a:pt x="616217" y="91017"/>
                  <a:pt x="612328" y="98793"/>
                  <a:pt x="608205" y="106216"/>
                </a:cubicBezTo>
                <a:cubicBezTo>
                  <a:pt x="605730" y="102917"/>
                  <a:pt x="602314" y="98852"/>
                  <a:pt x="597954" y="94022"/>
                </a:cubicBezTo>
                <a:cubicBezTo>
                  <a:pt x="612446" y="68219"/>
                  <a:pt x="623168" y="37703"/>
                  <a:pt x="630120" y="2474"/>
                </a:cubicBezTo>
                <a:close/>
                <a:moveTo>
                  <a:pt x="1027872" y="1944"/>
                </a:moveTo>
                <a:lnTo>
                  <a:pt x="1041834" y="1944"/>
                </a:lnTo>
                <a:cubicBezTo>
                  <a:pt x="1041834" y="13667"/>
                  <a:pt x="1041775" y="24212"/>
                  <a:pt x="1041657" y="33579"/>
                </a:cubicBezTo>
                <a:lnTo>
                  <a:pt x="1082836" y="33579"/>
                </a:lnTo>
                <a:cubicBezTo>
                  <a:pt x="1082247" y="78823"/>
                  <a:pt x="1081481" y="114346"/>
                  <a:pt x="1080539" y="140149"/>
                </a:cubicBezTo>
                <a:cubicBezTo>
                  <a:pt x="1080067" y="161357"/>
                  <a:pt x="1072055" y="171549"/>
                  <a:pt x="1056503" y="170724"/>
                </a:cubicBezTo>
                <a:cubicBezTo>
                  <a:pt x="1051908" y="170724"/>
                  <a:pt x="1045133" y="170547"/>
                  <a:pt x="1036179" y="170194"/>
                </a:cubicBezTo>
                <a:cubicBezTo>
                  <a:pt x="1035354" y="165245"/>
                  <a:pt x="1034411" y="160120"/>
                  <a:pt x="1033351" y="154818"/>
                </a:cubicBezTo>
                <a:cubicBezTo>
                  <a:pt x="1041598" y="155878"/>
                  <a:pt x="1048314" y="156409"/>
                  <a:pt x="1053498" y="156409"/>
                </a:cubicBezTo>
                <a:cubicBezTo>
                  <a:pt x="1061393" y="156644"/>
                  <a:pt x="1065693" y="151048"/>
                  <a:pt x="1066400" y="139619"/>
                </a:cubicBezTo>
                <a:cubicBezTo>
                  <a:pt x="1067696" y="111695"/>
                  <a:pt x="1068462" y="80826"/>
                  <a:pt x="1068697" y="47011"/>
                </a:cubicBezTo>
                <a:lnTo>
                  <a:pt x="1041481" y="47011"/>
                </a:lnTo>
                <a:cubicBezTo>
                  <a:pt x="1041363" y="56024"/>
                  <a:pt x="1041186" y="63682"/>
                  <a:pt x="1040950" y="69986"/>
                </a:cubicBezTo>
                <a:cubicBezTo>
                  <a:pt x="1040479" y="116054"/>
                  <a:pt x="1029404" y="151519"/>
                  <a:pt x="1007724" y="176379"/>
                </a:cubicBezTo>
                <a:cubicBezTo>
                  <a:pt x="1004779" y="172727"/>
                  <a:pt x="1001303" y="168780"/>
                  <a:pt x="997297" y="164538"/>
                </a:cubicBezTo>
                <a:cubicBezTo>
                  <a:pt x="1016856" y="143095"/>
                  <a:pt x="1026812" y="111106"/>
                  <a:pt x="1027165" y="68572"/>
                </a:cubicBezTo>
                <a:cubicBezTo>
                  <a:pt x="1027401" y="62386"/>
                  <a:pt x="1027577" y="55199"/>
                  <a:pt x="1027695" y="47011"/>
                </a:cubicBezTo>
                <a:lnTo>
                  <a:pt x="1003129" y="47011"/>
                </a:lnTo>
                <a:lnTo>
                  <a:pt x="1003129" y="33579"/>
                </a:lnTo>
                <a:lnTo>
                  <a:pt x="1027784" y="33579"/>
                </a:lnTo>
                <a:cubicBezTo>
                  <a:pt x="1027902" y="24094"/>
                  <a:pt x="1027931" y="13549"/>
                  <a:pt x="1027872" y="1944"/>
                </a:cubicBezTo>
                <a:close/>
                <a:moveTo>
                  <a:pt x="279201" y="1413"/>
                </a:moveTo>
                <a:lnTo>
                  <a:pt x="294754" y="1413"/>
                </a:lnTo>
                <a:lnTo>
                  <a:pt x="294754" y="33049"/>
                </a:lnTo>
                <a:lnTo>
                  <a:pt x="361382" y="33049"/>
                </a:lnTo>
                <a:lnTo>
                  <a:pt x="361382" y="46480"/>
                </a:lnTo>
                <a:lnTo>
                  <a:pt x="294754" y="46480"/>
                </a:lnTo>
                <a:lnTo>
                  <a:pt x="294754" y="78292"/>
                </a:lnTo>
                <a:lnTo>
                  <a:pt x="373400" y="78292"/>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2"/>
                </a:lnTo>
                <a:lnTo>
                  <a:pt x="279201" y="78292"/>
                </a:lnTo>
                <a:lnTo>
                  <a:pt x="279201" y="46480"/>
                </a:lnTo>
                <a:lnTo>
                  <a:pt x="213103" y="46480"/>
                </a:lnTo>
                <a:lnTo>
                  <a:pt x="213103" y="33049"/>
                </a:lnTo>
                <a:lnTo>
                  <a:pt x="279201" y="33049"/>
                </a:lnTo>
                <a:close/>
                <a:moveTo>
                  <a:pt x="503262" y="1237"/>
                </a:moveTo>
                <a:lnTo>
                  <a:pt x="517401" y="1237"/>
                </a:lnTo>
                <a:lnTo>
                  <a:pt x="517401" y="63535"/>
                </a:lnTo>
                <a:cubicBezTo>
                  <a:pt x="532482" y="53756"/>
                  <a:pt x="546974" y="42769"/>
                  <a:pt x="560877" y="30574"/>
                </a:cubicBezTo>
                <a:lnTo>
                  <a:pt x="571305" y="41709"/>
                </a:lnTo>
                <a:cubicBezTo>
                  <a:pt x="555281" y="54787"/>
                  <a:pt x="537313" y="67364"/>
                  <a:pt x="517401" y="79441"/>
                </a:cubicBezTo>
                <a:lnTo>
                  <a:pt x="517401" y="142093"/>
                </a:lnTo>
                <a:cubicBezTo>
                  <a:pt x="517401" y="149869"/>
                  <a:pt x="520994" y="153758"/>
                  <a:pt x="528182" y="153758"/>
                </a:cubicBezTo>
                <a:lnTo>
                  <a:pt x="544971" y="153758"/>
                </a:lnTo>
                <a:cubicBezTo>
                  <a:pt x="551687" y="153758"/>
                  <a:pt x="555575" y="150341"/>
                  <a:pt x="556636" y="143507"/>
                </a:cubicBezTo>
                <a:cubicBezTo>
                  <a:pt x="558050" y="134788"/>
                  <a:pt x="559110" y="124891"/>
                  <a:pt x="559817" y="113816"/>
                </a:cubicBezTo>
                <a:cubicBezTo>
                  <a:pt x="564530" y="115819"/>
                  <a:pt x="569419" y="117586"/>
                  <a:pt x="574486" y="119118"/>
                </a:cubicBezTo>
                <a:cubicBezTo>
                  <a:pt x="573425" y="130664"/>
                  <a:pt x="572188" y="140561"/>
                  <a:pt x="570774" y="148809"/>
                </a:cubicBezTo>
                <a:cubicBezTo>
                  <a:pt x="568771" y="161063"/>
                  <a:pt x="561054" y="167189"/>
                  <a:pt x="547622" y="167189"/>
                </a:cubicBezTo>
                <a:lnTo>
                  <a:pt x="524647" y="167189"/>
                </a:lnTo>
                <a:cubicBezTo>
                  <a:pt x="510390" y="167189"/>
                  <a:pt x="503262" y="159413"/>
                  <a:pt x="503262" y="143860"/>
                </a:cubicBezTo>
                <a:close/>
                <a:moveTo>
                  <a:pt x="1480235" y="706"/>
                </a:moveTo>
                <a:lnTo>
                  <a:pt x="1494020" y="706"/>
                </a:lnTo>
                <a:lnTo>
                  <a:pt x="1494020" y="32518"/>
                </a:lnTo>
                <a:lnTo>
                  <a:pt x="1570899" y="32518"/>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7" y="91253"/>
                  <a:pt x="1494020" y="56908"/>
                </a:cubicBezTo>
                <a:lnTo>
                  <a:pt x="1494020" y="126894"/>
                </a:lnTo>
                <a:lnTo>
                  <a:pt x="1534492" y="126894"/>
                </a:lnTo>
                <a:lnTo>
                  <a:pt x="1534492" y="139265"/>
                </a:lnTo>
                <a:lnTo>
                  <a:pt x="1494020" y="139265"/>
                </a:lnTo>
                <a:lnTo>
                  <a:pt x="1494020" y="175496"/>
                </a:lnTo>
                <a:lnTo>
                  <a:pt x="1480235" y="175496"/>
                </a:lnTo>
                <a:lnTo>
                  <a:pt x="1480235" y="139265"/>
                </a:lnTo>
                <a:lnTo>
                  <a:pt x="1438349" y="139265"/>
                </a:lnTo>
                <a:lnTo>
                  <a:pt x="1438349" y="126894"/>
                </a:lnTo>
                <a:lnTo>
                  <a:pt x="1480235" y="126894"/>
                </a:lnTo>
                <a:lnTo>
                  <a:pt x="1480235" y="56908"/>
                </a:lnTo>
                <a:cubicBezTo>
                  <a:pt x="1465213" y="86835"/>
                  <a:pt x="1442179" y="115701"/>
                  <a:pt x="1411132" y="143507"/>
                </a:cubicBezTo>
                <a:cubicBezTo>
                  <a:pt x="1406537" y="139148"/>
                  <a:pt x="1402649" y="135613"/>
                  <a:pt x="1399468" y="132903"/>
                </a:cubicBezTo>
                <a:cubicBezTo>
                  <a:pt x="1432988" y="105392"/>
                  <a:pt x="1458055" y="76289"/>
                  <a:pt x="1474668" y="45597"/>
                </a:cubicBezTo>
                <a:lnTo>
                  <a:pt x="1403356" y="45597"/>
                </a:lnTo>
                <a:lnTo>
                  <a:pt x="1403356" y="32518"/>
                </a:lnTo>
                <a:lnTo>
                  <a:pt x="1480235" y="32518"/>
                </a:lnTo>
                <a:close/>
                <a:moveTo>
                  <a:pt x="1286573" y="706"/>
                </a:moveTo>
                <a:cubicBezTo>
                  <a:pt x="1289871" y="5773"/>
                  <a:pt x="1294820" y="14020"/>
                  <a:pt x="1301418" y="25449"/>
                </a:cubicBezTo>
                <a:lnTo>
                  <a:pt x="1288693" y="31812"/>
                </a:lnTo>
                <a:lnTo>
                  <a:pt x="1371758" y="31812"/>
                </a:lnTo>
                <a:lnTo>
                  <a:pt x="1371758" y="44890"/>
                </a:lnTo>
                <a:lnTo>
                  <a:pt x="1339151" y="44890"/>
                </a:lnTo>
                <a:cubicBezTo>
                  <a:pt x="1332847" y="78528"/>
                  <a:pt x="1319298" y="105568"/>
                  <a:pt x="1298502" y="126010"/>
                </a:cubicBezTo>
                <a:cubicBezTo>
                  <a:pt x="1314172" y="137439"/>
                  <a:pt x="1339062" y="147690"/>
                  <a:pt x="1373172" y="156762"/>
                </a:cubicBezTo>
                <a:cubicBezTo>
                  <a:pt x="1367752" y="162889"/>
                  <a:pt x="1363628" y="168014"/>
                  <a:pt x="1360801" y="172138"/>
                </a:cubicBezTo>
                <a:cubicBezTo>
                  <a:pt x="1327575" y="160650"/>
                  <a:pt x="1303038" y="148632"/>
                  <a:pt x="1287191" y="136084"/>
                </a:cubicBezTo>
                <a:cubicBezTo>
                  <a:pt x="1271285" y="148456"/>
                  <a:pt x="1245865" y="160945"/>
                  <a:pt x="1210931" y="173552"/>
                </a:cubicBezTo>
                <a:cubicBezTo>
                  <a:pt x="1207867" y="169428"/>
                  <a:pt x="1204332" y="164833"/>
                  <a:pt x="1200327" y="159766"/>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5" y="16082"/>
                  <a:pt x="69103" y="23152"/>
                </a:cubicBezTo>
                <a:lnTo>
                  <a:pt x="62563" y="28630"/>
                </a:lnTo>
                <a:lnTo>
                  <a:pt x="104007" y="28630"/>
                </a:lnTo>
                <a:cubicBezTo>
                  <a:pt x="110488" y="20029"/>
                  <a:pt x="117056" y="10662"/>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0"/>
                </a:lnTo>
                <a:lnTo>
                  <a:pt x="173906" y="126010"/>
                </a:lnTo>
                <a:lnTo>
                  <a:pt x="173906" y="138735"/>
                </a:lnTo>
                <a:lnTo>
                  <a:pt x="93845" y="138735"/>
                </a:lnTo>
                <a:lnTo>
                  <a:pt x="93845" y="176026"/>
                </a:lnTo>
                <a:lnTo>
                  <a:pt x="80060" y="176026"/>
                </a:lnTo>
                <a:lnTo>
                  <a:pt x="80060" y="138735"/>
                </a:lnTo>
                <a:lnTo>
                  <a:pt x="0" y="138735"/>
                </a:lnTo>
                <a:lnTo>
                  <a:pt x="0" y="126010"/>
                </a:lnTo>
                <a:lnTo>
                  <a:pt x="80060" y="126010"/>
                </a:lnTo>
                <a:lnTo>
                  <a:pt x="80060" y="106040"/>
                </a:lnTo>
                <a:lnTo>
                  <a:pt x="31105" y="106040"/>
                </a:lnTo>
                <a:lnTo>
                  <a:pt x="31105" y="114346"/>
                </a:lnTo>
                <a:lnTo>
                  <a:pt x="17673" y="114346"/>
                </a:lnTo>
                <a:lnTo>
                  <a:pt x="17673" y="28630"/>
                </a:lnTo>
                <a:lnTo>
                  <a:pt x="54345" y="28630"/>
                </a:lnTo>
                <a:cubicBezTo>
                  <a:pt x="48690" y="22032"/>
                  <a:pt x="42593" y="15257"/>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家庭自动化</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13" name="PA-文本框 38"/>
          <p:cNvSpPr/>
          <p:nvPr>
            <p:custDataLst>
              <p:tags r:id="rId22"/>
            </p:custDataLst>
          </p:nvPr>
        </p:nvSpPr>
        <p:spPr>
          <a:xfrm>
            <a:off x="2669899" y="3283488"/>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4"/>
                  <a:pt x="913563" y="113816"/>
                </a:cubicBezTo>
                <a:close/>
                <a:moveTo>
                  <a:pt x="868496" y="106393"/>
                </a:moveTo>
                <a:lnTo>
                  <a:pt x="880867" y="111518"/>
                </a:lnTo>
                <a:cubicBezTo>
                  <a:pt x="874387" y="127778"/>
                  <a:pt x="867376" y="142093"/>
                  <a:pt x="859836" y="154464"/>
                </a:cubicBezTo>
                <a:cubicBezTo>
                  <a:pt x="855712" y="152344"/>
                  <a:pt x="851529" y="150459"/>
                  <a:pt x="847288" y="148809"/>
                </a:cubicBezTo>
                <a:cubicBezTo>
                  <a:pt x="855889" y="135966"/>
                  <a:pt x="862958" y="121828"/>
                  <a:pt x="868496" y="106393"/>
                </a:cubicBezTo>
                <a:close/>
                <a:moveTo>
                  <a:pt x="947142" y="104626"/>
                </a:moveTo>
                <a:cubicBezTo>
                  <a:pt x="955861" y="118411"/>
                  <a:pt x="963814" y="132491"/>
                  <a:pt x="971001" y="146865"/>
                </a:cubicBezTo>
                <a:lnTo>
                  <a:pt x="958806" y="152874"/>
                </a:lnTo>
                <a:cubicBezTo>
                  <a:pt x="953033" y="140738"/>
                  <a:pt x="945434" y="126423"/>
                  <a:pt x="936008" y="109928"/>
                </a:cubicBezTo>
                <a:close/>
                <a:moveTo>
                  <a:pt x="820248" y="100561"/>
                </a:moveTo>
                <a:cubicBezTo>
                  <a:pt x="824843" y="102328"/>
                  <a:pt x="829556" y="104037"/>
                  <a:pt x="834386" y="105686"/>
                </a:cubicBezTo>
                <a:cubicBezTo>
                  <a:pt x="828377" y="130664"/>
                  <a:pt x="823016" y="153404"/>
                  <a:pt x="818303" y="173905"/>
                </a:cubicBezTo>
                <a:lnTo>
                  <a:pt x="803104" y="169310"/>
                </a:lnTo>
                <a:cubicBezTo>
                  <a:pt x="809349" y="149162"/>
                  <a:pt x="815063" y="126246"/>
                  <a:pt x="820248"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6" y="168485"/>
                  <a:pt x="867023" y="163714"/>
                  <a:pt x="865845" y="158529"/>
                </a:cubicBezTo>
                <a:cubicBezTo>
                  <a:pt x="871854" y="159472"/>
                  <a:pt x="877804" y="159943"/>
                  <a:pt x="883695" y="159943"/>
                </a:cubicBezTo>
                <a:cubicBezTo>
                  <a:pt x="891235" y="159943"/>
                  <a:pt x="895006" y="156350"/>
                  <a:pt x="895006" y="149162"/>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5"/>
                </a:moveTo>
                <a:cubicBezTo>
                  <a:pt x="630827" y="55317"/>
                  <a:pt x="629413" y="59441"/>
                  <a:pt x="627999" y="63447"/>
                </a:cubicBezTo>
                <a:cubicBezTo>
                  <a:pt x="632829" y="85715"/>
                  <a:pt x="639604" y="103860"/>
                  <a:pt x="648323" y="117881"/>
                </a:cubicBezTo>
                <a:cubicBezTo>
                  <a:pt x="660223" y="98322"/>
                  <a:pt x="667234" y="76054"/>
                  <a:pt x="669354" y="51075"/>
                </a:cubicBezTo>
                <a:close/>
                <a:moveTo>
                  <a:pt x="807699" y="49485"/>
                </a:moveTo>
                <a:cubicBezTo>
                  <a:pt x="816183" y="55376"/>
                  <a:pt x="826610" y="63388"/>
                  <a:pt x="838981" y="73521"/>
                </a:cubicBezTo>
                <a:cubicBezTo>
                  <a:pt x="834622" y="78469"/>
                  <a:pt x="831146" y="82298"/>
                  <a:pt x="828554" y="85008"/>
                </a:cubicBezTo>
                <a:cubicBezTo>
                  <a:pt x="816183" y="73697"/>
                  <a:pt x="806286" y="65214"/>
                  <a:pt x="798863" y="59559"/>
                </a:cubicBezTo>
                <a:close/>
                <a:moveTo>
                  <a:pt x="1249547" y="44890"/>
                </a:moveTo>
                <a:cubicBezTo>
                  <a:pt x="1254849" y="73874"/>
                  <a:pt x="1267515" y="97821"/>
                  <a:pt x="1287545"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5" y="24919"/>
                </a:lnTo>
                <a:lnTo>
                  <a:pt x="1167315" y="170547"/>
                </a:lnTo>
                <a:lnTo>
                  <a:pt x="1153353" y="170547"/>
                </a:lnTo>
                <a:lnTo>
                  <a:pt x="1153353" y="152697"/>
                </a:lnTo>
                <a:lnTo>
                  <a:pt x="1114118" y="152697"/>
                </a:lnTo>
                <a:lnTo>
                  <a:pt x="1114118" y="170547"/>
                </a:lnTo>
                <a:lnTo>
                  <a:pt x="1100156" y="170547"/>
                </a:lnTo>
                <a:close/>
                <a:moveTo>
                  <a:pt x="855948" y="12194"/>
                </a:moveTo>
                <a:lnTo>
                  <a:pt x="961988" y="12194"/>
                </a:lnTo>
                <a:lnTo>
                  <a:pt x="961988" y="24565"/>
                </a:lnTo>
                <a:lnTo>
                  <a:pt x="909675" y="24565"/>
                </a:lnTo>
                <a:cubicBezTo>
                  <a:pt x="908320" y="34816"/>
                  <a:pt x="906376" y="43829"/>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6" y="63977"/>
                </a:lnTo>
                <a:cubicBezTo>
                  <a:pt x="889733" y="82063"/>
                  <a:pt x="872855" y="98558"/>
                  <a:pt x="848171" y="113462"/>
                </a:cubicBezTo>
                <a:cubicBezTo>
                  <a:pt x="845697" y="110163"/>
                  <a:pt x="842575" y="106393"/>
                  <a:pt x="838805" y="102151"/>
                </a:cubicBezTo>
                <a:cubicBezTo>
                  <a:pt x="859777" y="90016"/>
                  <a:pt x="874505" y="77291"/>
                  <a:pt x="882988" y="63977"/>
                </a:cubicBezTo>
                <a:lnTo>
                  <a:pt x="846758" y="63977"/>
                </a:lnTo>
                <a:lnTo>
                  <a:pt x="846758" y="51606"/>
                </a:lnTo>
                <a:lnTo>
                  <a:pt x="888997" y="51606"/>
                </a:lnTo>
                <a:cubicBezTo>
                  <a:pt x="892178" y="43358"/>
                  <a:pt x="894476" y="34345"/>
                  <a:pt x="895889" y="24565"/>
                </a:cubicBezTo>
                <a:lnTo>
                  <a:pt x="855948" y="24565"/>
                </a:lnTo>
                <a:close/>
                <a:moveTo>
                  <a:pt x="814592" y="3534"/>
                </a:moveTo>
                <a:cubicBezTo>
                  <a:pt x="825078" y="11782"/>
                  <a:pt x="835270" y="20383"/>
                  <a:pt x="845167" y="29337"/>
                </a:cubicBezTo>
                <a:cubicBezTo>
                  <a:pt x="841161" y="33343"/>
                  <a:pt x="837626" y="36937"/>
                  <a:pt x="834563" y="40118"/>
                </a:cubicBezTo>
                <a:cubicBezTo>
                  <a:pt x="823488" y="29161"/>
                  <a:pt x="813826" y="20206"/>
                  <a:pt x="805579" y="13255"/>
                </a:cubicBezTo>
                <a:close/>
                <a:moveTo>
                  <a:pt x="451656" y="3357"/>
                </a:moveTo>
                <a:lnTo>
                  <a:pt x="465795" y="3357"/>
                </a:lnTo>
                <a:lnTo>
                  <a:pt x="465795" y="55494"/>
                </a:lnTo>
                <a:lnTo>
                  <a:pt x="497607" y="55494"/>
                </a:lnTo>
                <a:lnTo>
                  <a:pt x="497607" y="68749"/>
                </a:lnTo>
                <a:lnTo>
                  <a:pt x="465795" y="68749"/>
                </a:lnTo>
                <a:lnTo>
                  <a:pt x="465795" y="138205"/>
                </a:lnTo>
                <a:cubicBezTo>
                  <a:pt x="476222" y="136084"/>
                  <a:pt x="486178" y="133963"/>
                  <a:pt x="495663" y="131843"/>
                </a:cubicBezTo>
                <a:cubicBezTo>
                  <a:pt x="496016" y="137852"/>
                  <a:pt x="496428" y="142623"/>
                  <a:pt x="496900" y="146158"/>
                </a:cubicBezTo>
                <a:cubicBezTo>
                  <a:pt x="464852" y="152520"/>
                  <a:pt x="433688" y="159118"/>
                  <a:pt x="403408" y="165952"/>
                </a:cubicBezTo>
                <a:lnTo>
                  <a:pt x="399343" y="151283"/>
                </a:lnTo>
                <a:cubicBezTo>
                  <a:pt x="404586" y="150282"/>
                  <a:pt x="409770" y="149310"/>
                  <a:pt x="414896" y="148367"/>
                </a:cubicBezTo>
                <a:lnTo>
                  <a:pt x="414896" y="35346"/>
                </a:lnTo>
                <a:lnTo>
                  <a:pt x="428681" y="35346"/>
                </a:lnTo>
                <a:lnTo>
                  <a:pt x="428681" y="145716"/>
                </a:lnTo>
                <a:cubicBezTo>
                  <a:pt x="436575" y="144126"/>
                  <a:pt x="444233" y="142594"/>
                  <a:pt x="451656" y="141121"/>
                </a:cubicBezTo>
                <a:close/>
                <a:moveTo>
                  <a:pt x="705408" y="3181"/>
                </a:moveTo>
                <a:lnTo>
                  <a:pt x="720077" y="3181"/>
                </a:lnTo>
                <a:lnTo>
                  <a:pt x="720077" y="62386"/>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20" y="2474"/>
                </a:moveTo>
                <a:lnTo>
                  <a:pt x="644788" y="4771"/>
                </a:lnTo>
                <a:cubicBezTo>
                  <a:pt x="642314" y="16200"/>
                  <a:pt x="639545" y="27158"/>
                  <a:pt x="636482" y="37644"/>
                </a:cubicBezTo>
                <a:lnTo>
                  <a:pt x="683670" y="37644"/>
                </a:lnTo>
                <a:lnTo>
                  <a:pt x="683670" y="50545"/>
                </a:lnTo>
                <a:cubicBezTo>
                  <a:pt x="680371" y="80943"/>
                  <a:pt x="671593" y="107395"/>
                  <a:pt x="657337" y="129899"/>
                </a:cubicBezTo>
                <a:cubicBezTo>
                  <a:pt x="668058" y="142034"/>
                  <a:pt x="681078" y="149457"/>
                  <a:pt x="696395" y="152167"/>
                </a:cubicBezTo>
                <a:cubicBezTo>
                  <a:pt x="714421" y="155348"/>
                  <a:pt x="740696" y="156173"/>
                  <a:pt x="775218" y="154641"/>
                </a:cubicBezTo>
                <a:cubicBezTo>
                  <a:pt x="773215" y="159236"/>
                  <a:pt x="771506" y="164126"/>
                  <a:pt x="770092" y="169310"/>
                </a:cubicBezTo>
                <a:cubicBezTo>
                  <a:pt x="737809" y="170488"/>
                  <a:pt x="712713" y="169310"/>
                  <a:pt x="694804" y="165775"/>
                </a:cubicBezTo>
                <a:cubicBezTo>
                  <a:pt x="676777" y="162712"/>
                  <a:pt x="661637" y="154641"/>
                  <a:pt x="649384" y="141563"/>
                </a:cubicBezTo>
                <a:cubicBezTo>
                  <a:pt x="639133" y="154995"/>
                  <a:pt x="626703" y="166895"/>
                  <a:pt x="612093" y="177263"/>
                </a:cubicBezTo>
                <a:cubicBezTo>
                  <a:pt x="608205" y="173611"/>
                  <a:pt x="604317" y="170135"/>
                  <a:pt x="600428" y="166836"/>
                </a:cubicBezTo>
                <a:cubicBezTo>
                  <a:pt x="616334" y="156114"/>
                  <a:pt x="629531" y="143860"/>
                  <a:pt x="640017" y="130075"/>
                </a:cubicBezTo>
                <a:cubicBezTo>
                  <a:pt x="631533" y="117468"/>
                  <a:pt x="624818" y="101739"/>
                  <a:pt x="619869" y="82887"/>
                </a:cubicBezTo>
                <a:cubicBezTo>
                  <a:pt x="616217" y="91017"/>
                  <a:pt x="612328" y="98793"/>
                  <a:pt x="608205" y="106216"/>
                </a:cubicBezTo>
                <a:cubicBezTo>
                  <a:pt x="605730" y="102917"/>
                  <a:pt x="602314" y="98852"/>
                  <a:pt x="597954" y="94022"/>
                </a:cubicBezTo>
                <a:cubicBezTo>
                  <a:pt x="612446" y="68219"/>
                  <a:pt x="623168" y="37703"/>
                  <a:pt x="630120" y="2474"/>
                </a:cubicBezTo>
                <a:close/>
                <a:moveTo>
                  <a:pt x="1027872" y="1944"/>
                </a:moveTo>
                <a:lnTo>
                  <a:pt x="1041834" y="1944"/>
                </a:lnTo>
                <a:cubicBezTo>
                  <a:pt x="1041834" y="13667"/>
                  <a:pt x="1041775" y="24212"/>
                  <a:pt x="1041657" y="33579"/>
                </a:cubicBezTo>
                <a:lnTo>
                  <a:pt x="1082836" y="33579"/>
                </a:lnTo>
                <a:cubicBezTo>
                  <a:pt x="1082247" y="78823"/>
                  <a:pt x="1081481" y="114346"/>
                  <a:pt x="1080539" y="140149"/>
                </a:cubicBezTo>
                <a:cubicBezTo>
                  <a:pt x="1080067" y="161357"/>
                  <a:pt x="1072055" y="171549"/>
                  <a:pt x="1056503" y="170724"/>
                </a:cubicBezTo>
                <a:cubicBezTo>
                  <a:pt x="1051908" y="170724"/>
                  <a:pt x="1045133" y="170547"/>
                  <a:pt x="1036179" y="170194"/>
                </a:cubicBezTo>
                <a:cubicBezTo>
                  <a:pt x="1035354" y="165245"/>
                  <a:pt x="1034411" y="160120"/>
                  <a:pt x="1033351" y="154818"/>
                </a:cubicBezTo>
                <a:cubicBezTo>
                  <a:pt x="1041598" y="155878"/>
                  <a:pt x="1048314" y="156409"/>
                  <a:pt x="1053498" y="156409"/>
                </a:cubicBezTo>
                <a:cubicBezTo>
                  <a:pt x="1061393" y="156644"/>
                  <a:pt x="1065693" y="151048"/>
                  <a:pt x="1066400" y="139619"/>
                </a:cubicBezTo>
                <a:cubicBezTo>
                  <a:pt x="1067696" y="111695"/>
                  <a:pt x="1068462" y="80826"/>
                  <a:pt x="1068697" y="47011"/>
                </a:cubicBezTo>
                <a:lnTo>
                  <a:pt x="1041481" y="47011"/>
                </a:lnTo>
                <a:cubicBezTo>
                  <a:pt x="1041363" y="56024"/>
                  <a:pt x="1041186" y="63682"/>
                  <a:pt x="1040950" y="69986"/>
                </a:cubicBezTo>
                <a:cubicBezTo>
                  <a:pt x="1040479" y="116054"/>
                  <a:pt x="1029404" y="151519"/>
                  <a:pt x="1007724" y="176379"/>
                </a:cubicBezTo>
                <a:cubicBezTo>
                  <a:pt x="1004779" y="172727"/>
                  <a:pt x="1001303" y="168780"/>
                  <a:pt x="997297" y="164538"/>
                </a:cubicBezTo>
                <a:cubicBezTo>
                  <a:pt x="1016856" y="143095"/>
                  <a:pt x="1026812" y="111106"/>
                  <a:pt x="1027165" y="68572"/>
                </a:cubicBezTo>
                <a:cubicBezTo>
                  <a:pt x="1027401" y="62386"/>
                  <a:pt x="1027577" y="55199"/>
                  <a:pt x="1027695" y="47011"/>
                </a:cubicBezTo>
                <a:lnTo>
                  <a:pt x="1003129" y="47011"/>
                </a:lnTo>
                <a:lnTo>
                  <a:pt x="1003129" y="33579"/>
                </a:lnTo>
                <a:lnTo>
                  <a:pt x="1027784" y="33579"/>
                </a:lnTo>
                <a:cubicBezTo>
                  <a:pt x="1027902" y="24094"/>
                  <a:pt x="1027931" y="13549"/>
                  <a:pt x="1027872" y="1944"/>
                </a:cubicBezTo>
                <a:close/>
                <a:moveTo>
                  <a:pt x="279201" y="1413"/>
                </a:moveTo>
                <a:lnTo>
                  <a:pt x="294754" y="1413"/>
                </a:lnTo>
                <a:lnTo>
                  <a:pt x="294754" y="33049"/>
                </a:lnTo>
                <a:lnTo>
                  <a:pt x="361382" y="33049"/>
                </a:lnTo>
                <a:lnTo>
                  <a:pt x="361382" y="46480"/>
                </a:lnTo>
                <a:lnTo>
                  <a:pt x="294754" y="46480"/>
                </a:lnTo>
                <a:lnTo>
                  <a:pt x="294754" y="78292"/>
                </a:lnTo>
                <a:lnTo>
                  <a:pt x="373400" y="78292"/>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2"/>
                </a:lnTo>
                <a:lnTo>
                  <a:pt x="279201" y="78292"/>
                </a:lnTo>
                <a:lnTo>
                  <a:pt x="279201" y="46480"/>
                </a:lnTo>
                <a:lnTo>
                  <a:pt x="213103" y="46480"/>
                </a:lnTo>
                <a:lnTo>
                  <a:pt x="213103" y="33049"/>
                </a:lnTo>
                <a:lnTo>
                  <a:pt x="279201" y="33049"/>
                </a:lnTo>
                <a:close/>
                <a:moveTo>
                  <a:pt x="503262" y="1237"/>
                </a:moveTo>
                <a:lnTo>
                  <a:pt x="517401" y="1237"/>
                </a:lnTo>
                <a:lnTo>
                  <a:pt x="517401" y="63535"/>
                </a:lnTo>
                <a:cubicBezTo>
                  <a:pt x="532482" y="53756"/>
                  <a:pt x="546974" y="42769"/>
                  <a:pt x="560877" y="30574"/>
                </a:cubicBezTo>
                <a:lnTo>
                  <a:pt x="571305" y="41709"/>
                </a:lnTo>
                <a:cubicBezTo>
                  <a:pt x="555281" y="54787"/>
                  <a:pt x="537313" y="67364"/>
                  <a:pt x="517401" y="79441"/>
                </a:cubicBezTo>
                <a:lnTo>
                  <a:pt x="517401" y="142093"/>
                </a:lnTo>
                <a:cubicBezTo>
                  <a:pt x="517401" y="149869"/>
                  <a:pt x="520994" y="153758"/>
                  <a:pt x="528182" y="153758"/>
                </a:cubicBezTo>
                <a:lnTo>
                  <a:pt x="544971" y="153758"/>
                </a:lnTo>
                <a:cubicBezTo>
                  <a:pt x="551687" y="153758"/>
                  <a:pt x="555575" y="150341"/>
                  <a:pt x="556636" y="143507"/>
                </a:cubicBezTo>
                <a:cubicBezTo>
                  <a:pt x="558050" y="134788"/>
                  <a:pt x="559110" y="124891"/>
                  <a:pt x="559817" y="113816"/>
                </a:cubicBezTo>
                <a:cubicBezTo>
                  <a:pt x="564530" y="115819"/>
                  <a:pt x="569419" y="117586"/>
                  <a:pt x="574486" y="119118"/>
                </a:cubicBezTo>
                <a:cubicBezTo>
                  <a:pt x="573425" y="130664"/>
                  <a:pt x="572188" y="140561"/>
                  <a:pt x="570774" y="148809"/>
                </a:cubicBezTo>
                <a:cubicBezTo>
                  <a:pt x="568771" y="161063"/>
                  <a:pt x="561054" y="167189"/>
                  <a:pt x="547622" y="167189"/>
                </a:cubicBezTo>
                <a:lnTo>
                  <a:pt x="524647" y="167189"/>
                </a:lnTo>
                <a:cubicBezTo>
                  <a:pt x="510390" y="167189"/>
                  <a:pt x="503262" y="159413"/>
                  <a:pt x="503262" y="143860"/>
                </a:cubicBezTo>
                <a:close/>
                <a:moveTo>
                  <a:pt x="1480235" y="706"/>
                </a:moveTo>
                <a:lnTo>
                  <a:pt x="1494020" y="706"/>
                </a:lnTo>
                <a:lnTo>
                  <a:pt x="1494020" y="32518"/>
                </a:lnTo>
                <a:lnTo>
                  <a:pt x="1570899" y="32518"/>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7" y="91253"/>
                  <a:pt x="1494020" y="56908"/>
                </a:cubicBezTo>
                <a:lnTo>
                  <a:pt x="1494020" y="126894"/>
                </a:lnTo>
                <a:lnTo>
                  <a:pt x="1534492" y="126894"/>
                </a:lnTo>
                <a:lnTo>
                  <a:pt x="1534492" y="139265"/>
                </a:lnTo>
                <a:lnTo>
                  <a:pt x="1494020" y="139265"/>
                </a:lnTo>
                <a:lnTo>
                  <a:pt x="1494020" y="175496"/>
                </a:lnTo>
                <a:lnTo>
                  <a:pt x="1480235" y="175496"/>
                </a:lnTo>
                <a:lnTo>
                  <a:pt x="1480235" y="139265"/>
                </a:lnTo>
                <a:lnTo>
                  <a:pt x="1438349" y="139265"/>
                </a:lnTo>
                <a:lnTo>
                  <a:pt x="1438349" y="126894"/>
                </a:lnTo>
                <a:lnTo>
                  <a:pt x="1480235" y="126894"/>
                </a:lnTo>
                <a:lnTo>
                  <a:pt x="1480235" y="56908"/>
                </a:lnTo>
                <a:cubicBezTo>
                  <a:pt x="1465213" y="86835"/>
                  <a:pt x="1442179" y="115701"/>
                  <a:pt x="1411132" y="143507"/>
                </a:cubicBezTo>
                <a:cubicBezTo>
                  <a:pt x="1406537" y="139148"/>
                  <a:pt x="1402649" y="135613"/>
                  <a:pt x="1399468" y="132903"/>
                </a:cubicBezTo>
                <a:cubicBezTo>
                  <a:pt x="1432988" y="105392"/>
                  <a:pt x="1458055" y="76289"/>
                  <a:pt x="1474668" y="45597"/>
                </a:cubicBezTo>
                <a:lnTo>
                  <a:pt x="1403356" y="45597"/>
                </a:lnTo>
                <a:lnTo>
                  <a:pt x="1403356" y="32518"/>
                </a:lnTo>
                <a:lnTo>
                  <a:pt x="1480235" y="32518"/>
                </a:lnTo>
                <a:close/>
                <a:moveTo>
                  <a:pt x="1286573" y="706"/>
                </a:moveTo>
                <a:cubicBezTo>
                  <a:pt x="1289871" y="5773"/>
                  <a:pt x="1294820" y="14020"/>
                  <a:pt x="1301418" y="25449"/>
                </a:cubicBezTo>
                <a:lnTo>
                  <a:pt x="1288693" y="31812"/>
                </a:lnTo>
                <a:lnTo>
                  <a:pt x="1371758" y="31812"/>
                </a:lnTo>
                <a:lnTo>
                  <a:pt x="1371758" y="44890"/>
                </a:lnTo>
                <a:lnTo>
                  <a:pt x="1339151" y="44890"/>
                </a:lnTo>
                <a:cubicBezTo>
                  <a:pt x="1332847" y="78528"/>
                  <a:pt x="1319298" y="105568"/>
                  <a:pt x="1298502" y="126010"/>
                </a:cubicBezTo>
                <a:cubicBezTo>
                  <a:pt x="1314172" y="137439"/>
                  <a:pt x="1339062" y="147690"/>
                  <a:pt x="1373172" y="156762"/>
                </a:cubicBezTo>
                <a:cubicBezTo>
                  <a:pt x="1367752" y="162889"/>
                  <a:pt x="1363628" y="168014"/>
                  <a:pt x="1360801" y="172138"/>
                </a:cubicBezTo>
                <a:cubicBezTo>
                  <a:pt x="1327575" y="160650"/>
                  <a:pt x="1303038" y="148632"/>
                  <a:pt x="1287191" y="136084"/>
                </a:cubicBezTo>
                <a:cubicBezTo>
                  <a:pt x="1271285" y="148456"/>
                  <a:pt x="1245865" y="160945"/>
                  <a:pt x="1210931" y="173552"/>
                </a:cubicBezTo>
                <a:cubicBezTo>
                  <a:pt x="1207867" y="169428"/>
                  <a:pt x="1204332" y="164833"/>
                  <a:pt x="1200327" y="159766"/>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5" y="16082"/>
                  <a:pt x="69103" y="23152"/>
                </a:cubicBezTo>
                <a:lnTo>
                  <a:pt x="62563" y="28630"/>
                </a:lnTo>
                <a:lnTo>
                  <a:pt x="104007" y="28630"/>
                </a:lnTo>
                <a:cubicBezTo>
                  <a:pt x="110488" y="20029"/>
                  <a:pt x="117056" y="10662"/>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0"/>
                </a:lnTo>
                <a:lnTo>
                  <a:pt x="173906" y="126010"/>
                </a:lnTo>
                <a:lnTo>
                  <a:pt x="173906" y="138735"/>
                </a:lnTo>
                <a:lnTo>
                  <a:pt x="93845" y="138735"/>
                </a:lnTo>
                <a:lnTo>
                  <a:pt x="93845" y="176026"/>
                </a:lnTo>
                <a:lnTo>
                  <a:pt x="80060" y="176026"/>
                </a:lnTo>
                <a:lnTo>
                  <a:pt x="80060" y="138735"/>
                </a:lnTo>
                <a:lnTo>
                  <a:pt x="0" y="138735"/>
                </a:lnTo>
                <a:lnTo>
                  <a:pt x="0" y="126010"/>
                </a:lnTo>
                <a:lnTo>
                  <a:pt x="80060" y="126010"/>
                </a:lnTo>
                <a:lnTo>
                  <a:pt x="80060" y="106040"/>
                </a:lnTo>
                <a:lnTo>
                  <a:pt x="31105" y="106040"/>
                </a:lnTo>
                <a:lnTo>
                  <a:pt x="31105" y="114346"/>
                </a:lnTo>
                <a:lnTo>
                  <a:pt x="17673" y="114346"/>
                </a:lnTo>
                <a:lnTo>
                  <a:pt x="17673" y="28630"/>
                </a:lnTo>
                <a:lnTo>
                  <a:pt x="54345" y="28630"/>
                </a:lnTo>
                <a:cubicBezTo>
                  <a:pt x="48690" y="22032"/>
                  <a:pt x="42593" y="15257"/>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智能基础设施</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86" name="PA-文本框 39"/>
          <p:cNvSpPr/>
          <p:nvPr>
            <p:custDataLst>
              <p:tags r:id="rId23"/>
            </p:custDataLst>
          </p:nvPr>
        </p:nvSpPr>
        <p:spPr>
          <a:xfrm>
            <a:off x="2669899" y="4341334"/>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5"/>
                  <a:pt x="913563" y="113816"/>
                </a:cubicBezTo>
                <a:close/>
                <a:moveTo>
                  <a:pt x="868496" y="106393"/>
                </a:moveTo>
                <a:lnTo>
                  <a:pt x="880867" y="111518"/>
                </a:lnTo>
                <a:cubicBezTo>
                  <a:pt x="874387" y="127778"/>
                  <a:pt x="867376" y="142093"/>
                  <a:pt x="859836" y="154465"/>
                </a:cubicBezTo>
                <a:cubicBezTo>
                  <a:pt x="855712" y="152344"/>
                  <a:pt x="851529" y="150459"/>
                  <a:pt x="847288" y="148809"/>
                </a:cubicBezTo>
                <a:cubicBezTo>
                  <a:pt x="855889" y="135967"/>
                  <a:pt x="862958" y="121828"/>
                  <a:pt x="868496" y="106393"/>
                </a:cubicBezTo>
                <a:close/>
                <a:moveTo>
                  <a:pt x="947142" y="104626"/>
                </a:moveTo>
                <a:cubicBezTo>
                  <a:pt x="955861" y="118411"/>
                  <a:pt x="963814" y="132491"/>
                  <a:pt x="971001" y="146865"/>
                </a:cubicBezTo>
                <a:lnTo>
                  <a:pt x="958806" y="152874"/>
                </a:lnTo>
                <a:cubicBezTo>
                  <a:pt x="953033" y="140738"/>
                  <a:pt x="945434" y="126423"/>
                  <a:pt x="936008" y="109928"/>
                </a:cubicBezTo>
                <a:close/>
                <a:moveTo>
                  <a:pt x="820248" y="100561"/>
                </a:moveTo>
                <a:cubicBezTo>
                  <a:pt x="824843" y="102328"/>
                  <a:pt x="829556" y="104037"/>
                  <a:pt x="834386" y="105686"/>
                </a:cubicBezTo>
                <a:cubicBezTo>
                  <a:pt x="828377" y="130665"/>
                  <a:pt x="823016" y="153404"/>
                  <a:pt x="818303" y="173905"/>
                </a:cubicBezTo>
                <a:lnTo>
                  <a:pt x="803104" y="169310"/>
                </a:lnTo>
                <a:cubicBezTo>
                  <a:pt x="809349" y="149163"/>
                  <a:pt x="815063" y="126246"/>
                  <a:pt x="820248"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6" y="168485"/>
                  <a:pt x="867023" y="163714"/>
                  <a:pt x="865845" y="158529"/>
                </a:cubicBezTo>
                <a:cubicBezTo>
                  <a:pt x="871854" y="159472"/>
                  <a:pt x="877804" y="159943"/>
                  <a:pt x="883695" y="159943"/>
                </a:cubicBezTo>
                <a:cubicBezTo>
                  <a:pt x="891235" y="159943"/>
                  <a:pt x="895006" y="156350"/>
                  <a:pt x="895006" y="149163"/>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6"/>
                </a:moveTo>
                <a:cubicBezTo>
                  <a:pt x="630827" y="55317"/>
                  <a:pt x="629413" y="59441"/>
                  <a:pt x="627999" y="63447"/>
                </a:cubicBezTo>
                <a:cubicBezTo>
                  <a:pt x="632829" y="85715"/>
                  <a:pt x="639604" y="103860"/>
                  <a:pt x="648323" y="117881"/>
                </a:cubicBezTo>
                <a:cubicBezTo>
                  <a:pt x="660223" y="98322"/>
                  <a:pt x="667234" y="76054"/>
                  <a:pt x="669354" y="51076"/>
                </a:cubicBezTo>
                <a:close/>
                <a:moveTo>
                  <a:pt x="807699" y="49485"/>
                </a:moveTo>
                <a:cubicBezTo>
                  <a:pt x="816183" y="55376"/>
                  <a:pt x="826610" y="63388"/>
                  <a:pt x="838981" y="73521"/>
                </a:cubicBezTo>
                <a:cubicBezTo>
                  <a:pt x="834622" y="78469"/>
                  <a:pt x="831146" y="82298"/>
                  <a:pt x="828554" y="85008"/>
                </a:cubicBezTo>
                <a:cubicBezTo>
                  <a:pt x="816183" y="73697"/>
                  <a:pt x="806286" y="65214"/>
                  <a:pt x="798863" y="59559"/>
                </a:cubicBezTo>
                <a:close/>
                <a:moveTo>
                  <a:pt x="1249547" y="44890"/>
                </a:moveTo>
                <a:cubicBezTo>
                  <a:pt x="1254849" y="73874"/>
                  <a:pt x="1267515" y="97822"/>
                  <a:pt x="1287545"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5" y="24919"/>
                </a:lnTo>
                <a:lnTo>
                  <a:pt x="1167315" y="170547"/>
                </a:lnTo>
                <a:lnTo>
                  <a:pt x="1153353" y="170547"/>
                </a:lnTo>
                <a:lnTo>
                  <a:pt x="1153353" y="152697"/>
                </a:lnTo>
                <a:lnTo>
                  <a:pt x="1114118" y="152697"/>
                </a:lnTo>
                <a:lnTo>
                  <a:pt x="1114118" y="170547"/>
                </a:lnTo>
                <a:lnTo>
                  <a:pt x="1100156" y="170547"/>
                </a:lnTo>
                <a:close/>
                <a:moveTo>
                  <a:pt x="855948" y="12194"/>
                </a:moveTo>
                <a:lnTo>
                  <a:pt x="961988" y="12194"/>
                </a:lnTo>
                <a:lnTo>
                  <a:pt x="961988" y="24566"/>
                </a:lnTo>
                <a:lnTo>
                  <a:pt x="909675" y="24566"/>
                </a:lnTo>
                <a:cubicBezTo>
                  <a:pt x="908320" y="34816"/>
                  <a:pt x="906376" y="43830"/>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6" y="63977"/>
                </a:lnTo>
                <a:cubicBezTo>
                  <a:pt x="889733" y="82063"/>
                  <a:pt x="872855" y="98558"/>
                  <a:pt x="848171" y="113462"/>
                </a:cubicBezTo>
                <a:cubicBezTo>
                  <a:pt x="845697" y="110163"/>
                  <a:pt x="842575" y="106393"/>
                  <a:pt x="838805" y="102152"/>
                </a:cubicBezTo>
                <a:cubicBezTo>
                  <a:pt x="859777" y="90016"/>
                  <a:pt x="874505" y="77291"/>
                  <a:pt x="882988" y="63977"/>
                </a:cubicBezTo>
                <a:lnTo>
                  <a:pt x="846758" y="63977"/>
                </a:lnTo>
                <a:lnTo>
                  <a:pt x="846758" y="51606"/>
                </a:lnTo>
                <a:lnTo>
                  <a:pt x="888997" y="51606"/>
                </a:lnTo>
                <a:cubicBezTo>
                  <a:pt x="892178" y="43358"/>
                  <a:pt x="894476" y="34345"/>
                  <a:pt x="895889" y="24566"/>
                </a:cubicBezTo>
                <a:lnTo>
                  <a:pt x="855948" y="24566"/>
                </a:lnTo>
                <a:close/>
                <a:moveTo>
                  <a:pt x="814592" y="3534"/>
                </a:moveTo>
                <a:cubicBezTo>
                  <a:pt x="825078" y="11782"/>
                  <a:pt x="835270" y="20383"/>
                  <a:pt x="845167" y="29337"/>
                </a:cubicBezTo>
                <a:cubicBezTo>
                  <a:pt x="841161" y="33343"/>
                  <a:pt x="837626" y="36937"/>
                  <a:pt x="834563" y="40118"/>
                </a:cubicBezTo>
                <a:cubicBezTo>
                  <a:pt x="823488" y="29161"/>
                  <a:pt x="813826" y="20206"/>
                  <a:pt x="805579" y="13255"/>
                </a:cubicBezTo>
                <a:close/>
                <a:moveTo>
                  <a:pt x="451656" y="3358"/>
                </a:moveTo>
                <a:lnTo>
                  <a:pt x="465795" y="3358"/>
                </a:lnTo>
                <a:lnTo>
                  <a:pt x="465795" y="55494"/>
                </a:lnTo>
                <a:lnTo>
                  <a:pt x="497607" y="55494"/>
                </a:lnTo>
                <a:lnTo>
                  <a:pt x="497607" y="68749"/>
                </a:lnTo>
                <a:lnTo>
                  <a:pt x="465795" y="68749"/>
                </a:lnTo>
                <a:lnTo>
                  <a:pt x="465795" y="138205"/>
                </a:lnTo>
                <a:cubicBezTo>
                  <a:pt x="476222" y="136084"/>
                  <a:pt x="486178" y="133964"/>
                  <a:pt x="495663" y="131843"/>
                </a:cubicBezTo>
                <a:cubicBezTo>
                  <a:pt x="496016" y="137852"/>
                  <a:pt x="496428" y="142623"/>
                  <a:pt x="496900" y="146158"/>
                </a:cubicBezTo>
                <a:cubicBezTo>
                  <a:pt x="464852" y="152521"/>
                  <a:pt x="433688" y="159119"/>
                  <a:pt x="403408" y="165952"/>
                </a:cubicBezTo>
                <a:lnTo>
                  <a:pt x="399343" y="151283"/>
                </a:lnTo>
                <a:cubicBezTo>
                  <a:pt x="404586" y="150282"/>
                  <a:pt x="409770" y="149310"/>
                  <a:pt x="414896" y="148367"/>
                </a:cubicBezTo>
                <a:lnTo>
                  <a:pt x="414896" y="35346"/>
                </a:lnTo>
                <a:lnTo>
                  <a:pt x="428681" y="35346"/>
                </a:lnTo>
                <a:lnTo>
                  <a:pt x="428681" y="145716"/>
                </a:lnTo>
                <a:cubicBezTo>
                  <a:pt x="436575" y="144126"/>
                  <a:pt x="444233" y="142594"/>
                  <a:pt x="451656" y="141121"/>
                </a:cubicBezTo>
                <a:close/>
                <a:moveTo>
                  <a:pt x="705408" y="3181"/>
                </a:moveTo>
                <a:lnTo>
                  <a:pt x="720077" y="3181"/>
                </a:lnTo>
                <a:lnTo>
                  <a:pt x="720077" y="62387"/>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20" y="2474"/>
                </a:moveTo>
                <a:lnTo>
                  <a:pt x="644788" y="4771"/>
                </a:lnTo>
                <a:cubicBezTo>
                  <a:pt x="642314" y="16200"/>
                  <a:pt x="639545" y="27158"/>
                  <a:pt x="636482" y="37644"/>
                </a:cubicBezTo>
                <a:lnTo>
                  <a:pt x="683670" y="37644"/>
                </a:lnTo>
                <a:lnTo>
                  <a:pt x="683670" y="50545"/>
                </a:lnTo>
                <a:cubicBezTo>
                  <a:pt x="680371" y="80944"/>
                  <a:pt x="671593" y="107395"/>
                  <a:pt x="657337" y="129899"/>
                </a:cubicBezTo>
                <a:cubicBezTo>
                  <a:pt x="668058" y="142034"/>
                  <a:pt x="681078" y="149457"/>
                  <a:pt x="696395" y="152167"/>
                </a:cubicBezTo>
                <a:cubicBezTo>
                  <a:pt x="714421" y="155348"/>
                  <a:pt x="740696" y="156173"/>
                  <a:pt x="775218" y="154641"/>
                </a:cubicBezTo>
                <a:cubicBezTo>
                  <a:pt x="773215" y="159236"/>
                  <a:pt x="771506" y="164126"/>
                  <a:pt x="770092" y="169310"/>
                </a:cubicBezTo>
                <a:cubicBezTo>
                  <a:pt x="737809" y="170488"/>
                  <a:pt x="712713" y="169310"/>
                  <a:pt x="694804" y="165776"/>
                </a:cubicBezTo>
                <a:cubicBezTo>
                  <a:pt x="676777" y="162712"/>
                  <a:pt x="661637" y="154641"/>
                  <a:pt x="649384" y="141563"/>
                </a:cubicBezTo>
                <a:cubicBezTo>
                  <a:pt x="639133" y="154995"/>
                  <a:pt x="626703" y="166895"/>
                  <a:pt x="612093" y="177263"/>
                </a:cubicBezTo>
                <a:cubicBezTo>
                  <a:pt x="608205" y="173611"/>
                  <a:pt x="604317" y="170135"/>
                  <a:pt x="600428" y="166836"/>
                </a:cubicBezTo>
                <a:cubicBezTo>
                  <a:pt x="616334" y="156114"/>
                  <a:pt x="629531" y="143861"/>
                  <a:pt x="640017" y="130075"/>
                </a:cubicBezTo>
                <a:cubicBezTo>
                  <a:pt x="631533" y="117468"/>
                  <a:pt x="624818" y="101739"/>
                  <a:pt x="619869" y="82888"/>
                </a:cubicBezTo>
                <a:cubicBezTo>
                  <a:pt x="616217" y="91017"/>
                  <a:pt x="612328" y="98794"/>
                  <a:pt x="608205" y="106216"/>
                </a:cubicBezTo>
                <a:cubicBezTo>
                  <a:pt x="605730" y="102917"/>
                  <a:pt x="602314" y="98852"/>
                  <a:pt x="597954" y="94022"/>
                </a:cubicBezTo>
                <a:cubicBezTo>
                  <a:pt x="612446" y="68219"/>
                  <a:pt x="623168" y="37703"/>
                  <a:pt x="630120" y="2474"/>
                </a:cubicBezTo>
                <a:close/>
                <a:moveTo>
                  <a:pt x="1027872" y="1944"/>
                </a:moveTo>
                <a:lnTo>
                  <a:pt x="1041834" y="1944"/>
                </a:lnTo>
                <a:cubicBezTo>
                  <a:pt x="1041834" y="13667"/>
                  <a:pt x="1041775" y="24212"/>
                  <a:pt x="1041657" y="33579"/>
                </a:cubicBezTo>
                <a:lnTo>
                  <a:pt x="1082836" y="33579"/>
                </a:lnTo>
                <a:cubicBezTo>
                  <a:pt x="1082247" y="78823"/>
                  <a:pt x="1081481" y="114346"/>
                  <a:pt x="1080539" y="140149"/>
                </a:cubicBezTo>
                <a:cubicBezTo>
                  <a:pt x="1080067" y="161357"/>
                  <a:pt x="1072055" y="171549"/>
                  <a:pt x="1056503" y="170724"/>
                </a:cubicBezTo>
                <a:cubicBezTo>
                  <a:pt x="1051908" y="170724"/>
                  <a:pt x="1045133" y="170547"/>
                  <a:pt x="1036179" y="170194"/>
                </a:cubicBezTo>
                <a:cubicBezTo>
                  <a:pt x="1035354" y="165245"/>
                  <a:pt x="1034411" y="160120"/>
                  <a:pt x="1033351" y="154818"/>
                </a:cubicBezTo>
                <a:cubicBezTo>
                  <a:pt x="1041598" y="155878"/>
                  <a:pt x="1048314" y="156409"/>
                  <a:pt x="1053498" y="156409"/>
                </a:cubicBezTo>
                <a:cubicBezTo>
                  <a:pt x="1061393" y="156644"/>
                  <a:pt x="1065693" y="151048"/>
                  <a:pt x="1066400" y="139619"/>
                </a:cubicBezTo>
                <a:cubicBezTo>
                  <a:pt x="1067696" y="111695"/>
                  <a:pt x="1068462" y="80826"/>
                  <a:pt x="1068697" y="47011"/>
                </a:cubicBezTo>
                <a:lnTo>
                  <a:pt x="1041481" y="47011"/>
                </a:lnTo>
                <a:cubicBezTo>
                  <a:pt x="1041363" y="56024"/>
                  <a:pt x="1041186" y="63683"/>
                  <a:pt x="1040950" y="69986"/>
                </a:cubicBezTo>
                <a:cubicBezTo>
                  <a:pt x="1040479" y="116055"/>
                  <a:pt x="1029404" y="151519"/>
                  <a:pt x="1007724" y="176380"/>
                </a:cubicBezTo>
                <a:cubicBezTo>
                  <a:pt x="1004779" y="172727"/>
                  <a:pt x="1001303" y="168780"/>
                  <a:pt x="997297" y="164538"/>
                </a:cubicBezTo>
                <a:cubicBezTo>
                  <a:pt x="1016856" y="143095"/>
                  <a:pt x="1026812" y="111106"/>
                  <a:pt x="1027165" y="68572"/>
                </a:cubicBezTo>
                <a:cubicBezTo>
                  <a:pt x="1027401" y="62387"/>
                  <a:pt x="1027577" y="55199"/>
                  <a:pt x="1027695" y="47011"/>
                </a:cubicBezTo>
                <a:lnTo>
                  <a:pt x="1003129" y="47011"/>
                </a:lnTo>
                <a:lnTo>
                  <a:pt x="1003129" y="33579"/>
                </a:lnTo>
                <a:lnTo>
                  <a:pt x="1027784" y="33579"/>
                </a:lnTo>
                <a:cubicBezTo>
                  <a:pt x="1027902" y="24094"/>
                  <a:pt x="1027931" y="13549"/>
                  <a:pt x="1027872" y="1944"/>
                </a:cubicBezTo>
                <a:close/>
                <a:moveTo>
                  <a:pt x="279201" y="1413"/>
                </a:moveTo>
                <a:lnTo>
                  <a:pt x="294754" y="1413"/>
                </a:lnTo>
                <a:lnTo>
                  <a:pt x="294754" y="33049"/>
                </a:lnTo>
                <a:lnTo>
                  <a:pt x="361382" y="33049"/>
                </a:lnTo>
                <a:lnTo>
                  <a:pt x="361382" y="46481"/>
                </a:lnTo>
                <a:lnTo>
                  <a:pt x="294754" y="46481"/>
                </a:lnTo>
                <a:lnTo>
                  <a:pt x="294754" y="78293"/>
                </a:lnTo>
                <a:lnTo>
                  <a:pt x="373400" y="78293"/>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3"/>
                </a:lnTo>
                <a:lnTo>
                  <a:pt x="279201" y="78293"/>
                </a:lnTo>
                <a:lnTo>
                  <a:pt x="279201" y="46481"/>
                </a:lnTo>
                <a:lnTo>
                  <a:pt x="213103" y="46481"/>
                </a:lnTo>
                <a:lnTo>
                  <a:pt x="213103" y="33049"/>
                </a:lnTo>
                <a:lnTo>
                  <a:pt x="279201" y="33049"/>
                </a:lnTo>
                <a:close/>
                <a:moveTo>
                  <a:pt x="503262" y="1237"/>
                </a:moveTo>
                <a:lnTo>
                  <a:pt x="517401" y="1237"/>
                </a:lnTo>
                <a:lnTo>
                  <a:pt x="517401" y="63535"/>
                </a:lnTo>
                <a:cubicBezTo>
                  <a:pt x="532482" y="53756"/>
                  <a:pt x="546974" y="42769"/>
                  <a:pt x="560877" y="30575"/>
                </a:cubicBezTo>
                <a:lnTo>
                  <a:pt x="571305" y="41709"/>
                </a:lnTo>
                <a:cubicBezTo>
                  <a:pt x="555281" y="54787"/>
                  <a:pt x="537313" y="67364"/>
                  <a:pt x="517401" y="79441"/>
                </a:cubicBezTo>
                <a:lnTo>
                  <a:pt x="517401" y="142093"/>
                </a:lnTo>
                <a:cubicBezTo>
                  <a:pt x="517401" y="149870"/>
                  <a:pt x="520994" y="153758"/>
                  <a:pt x="528182" y="153758"/>
                </a:cubicBezTo>
                <a:lnTo>
                  <a:pt x="544971" y="153758"/>
                </a:lnTo>
                <a:cubicBezTo>
                  <a:pt x="551687" y="153758"/>
                  <a:pt x="555575" y="150341"/>
                  <a:pt x="556636" y="143507"/>
                </a:cubicBezTo>
                <a:cubicBezTo>
                  <a:pt x="558050" y="134788"/>
                  <a:pt x="559110" y="124891"/>
                  <a:pt x="559817" y="113816"/>
                </a:cubicBezTo>
                <a:cubicBezTo>
                  <a:pt x="564530" y="115819"/>
                  <a:pt x="569419" y="117586"/>
                  <a:pt x="574486" y="119118"/>
                </a:cubicBezTo>
                <a:cubicBezTo>
                  <a:pt x="573425" y="130665"/>
                  <a:pt x="572188" y="140562"/>
                  <a:pt x="570774" y="148809"/>
                </a:cubicBezTo>
                <a:cubicBezTo>
                  <a:pt x="568771" y="161063"/>
                  <a:pt x="561054" y="167189"/>
                  <a:pt x="547622" y="167189"/>
                </a:cubicBezTo>
                <a:lnTo>
                  <a:pt x="524647" y="167189"/>
                </a:lnTo>
                <a:cubicBezTo>
                  <a:pt x="510390" y="167189"/>
                  <a:pt x="503262" y="159413"/>
                  <a:pt x="503262" y="143861"/>
                </a:cubicBezTo>
                <a:close/>
                <a:moveTo>
                  <a:pt x="1480235" y="707"/>
                </a:moveTo>
                <a:lnTo>
                  <a:pt x="1494020" y="707"/>
                </a:lnTo>
                <a:lnTo>
                  <a:pt x="1494020" y="32519"/>
                </a:lnTo>
                <a:lnTo>
                  <a:pt x="1570899" y="32519"/>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7" y="91253"/>
                  <a:pt x="1494020" y="56908"/>
                </a:cubicBezTo>
                <a:lnTo>
                  <a:pt x="1494020" y="126894"/>
                </a:lnTo>
                <a:lnTo>
                  <a:pt x="1534492" y="126894"/>
                </a:lnTo>
                <a:lnTo>
                  <a:pt x="1534492" y="139266"/>
                </a:lnTo>
                <a:lnTo>
                  <a:pt x="1494020" y="139266"/>
                </a:lnTo>
                <a:lnTo>
                  <a:pt x="1494020" y="175496"/>
                </a:lnTo>
                <a:lnTo>
                  <a:pt x="1480235" y="175496"/>
                </a:lnTo>
                <a:lnTo>
                  <a:pt x="1480235" y="139266"/>
                </a:lnTo>
                <a:lnTo>
                  <a:pt x="1438349" y="139266"/>
                </a:lnTo>
                <a:lnTo>
                  <a:pt x="1438349" y="126894"/>
                </a:lnTo>
                <a:lnTo>
                  <a:pt x="1480235" y="126894"/>
                </a:lnTo>
                <a:lnTo>
                  <a:pt x="1480235" y="56908"/>
                </a:lnTo>
                <a:cubicBezTo>
                  <a:pt x="1465213" y="86835"/>
                  <a:pt x="1442179" y="115701"/>
                  <a:pt x="1411132" y="143507"/>
                </a:cubicBezTo>
                <a:cubicBezTo>
                  <a:pt x="1406537" y="139148"/>
                  <a:pt x="1402649" y="135613"/>
                  <a:pt x="1399468" y="132903"/>
                </a:cubicBezTo>
                <a:cubicBezTo>
                  <a:pt x="1432988" y="105392"/>
                  <a:pt x="1458055" y="76290"/>
                  <a:pt x="1474668" y="45597"/>
                </a:cubicBezTo>
                <a:lnTo>
                  <a:pt x="1403356" y="45597"/>
                </a:lnTo>
                <a:lnTo>
                  <a:pt x="1403356" y="32519"/>
                </a:lnTo>
                <a:lnTo>
                  <a:pt x="1480235" y="32519"/>
                </a:lnTo>
                <a:close/>
                <a:moveTo>
                  <a:pt x="1286573" y="707"/>
                </a:moveTo>
                <a:cubicBezTo>
                  <a:pt x="1289871" y="5773"/>
                  <a:pt x="1294820" y="14020"/>
                  <a:pt x="1301418" y="25449"/>
                </a:cubicBezTo>
                <a:lnTo>
                  <a:pt x="1288693" y="31812"/>
                </a:lnTo>
                <a:lnTo>
                  <a:pt x="1371758" y="31812"/>
                </a:lnTo>
                <a:lnTo>
                  <a:pt x="1371758" y="44890"/>
                </a:lnTo>
                <a:lnTo>
                  <a:pt x="1339151" y="44890"/>
                </a:lnTo>
                <a:cubicBezTo>
                  <a:pt x="1332847" y="78528"/>
                  <a:pt x="1319298" y="105568"/>
                  <a:pt x="1298502" y="126011"/>
                </a:cubicBezTo>
                <a:cubicBezTo>
                  <a:pt x="1314172" y="137439"/>
                  <a:pt x="1339062" y="147690"/>
                  <a:pt x="1373172" y="156762"/>
                </a:cubicBezTo>
                <a:cubicBezTo>
                  <a:pt x="1367752" y="162889"/>
                  <a:pt x="1363628" y="168014"/>
                  <a:pt x="1360801" y="172138"/>
                </a:cubicBezTo>
                <a:cubicBezTo>
                  <a:pt x="1327575" y="160650"/>
                  <a:pt x="1303038" y="148632"/>
                  <a:pt x="1287191" y="136084"/>
                </a:cubicBezTo>
                <a:cubicBezTo>
                  <a:pt x="1271285" y="148456"/>
                  <a:pt x="1245865" y="160945"/>
                  <a:pt x="1210931" y="173552"/>
                </a:cubicBezTo>
                <a:cubicBezTo>
                  <a:pt x="1207867" y="169428"/>
                  <a:pt x="1204332" y="164833"/>
                  <a:pt x="1200327" y="159767"/>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5" y="16082"/>
                  <a:pt x="69103" y="23152"/>
                </a:cubicBezTo>
                <a:lnTo>
                  <a:pt x="62563" y="28630"/>
                </a:lnTo>
                <a:lnTo>
                  <a:pt x="104007" y="28630"/>
                </a:lnTo>
                <a:cubicBezTo>
                  <a:pt x="110488" y="20029"/>
                  <a:pt x="117056" y="10663"/>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1"/>
                </a:lnTo>
                <a:lnTo>
                  <a:pt x="173906" y="126011"/>
                </a:lnTo>
                <a:lnTo>
                  <a:pt x="173906" y="138735"/>
                </a:lnTo>
                <a:lnTo>
                  <a:pt x="93845" y="138735"/>
                </a:lnTo>
                <a:lnTo>
                  <a:pt x="93845" y="176026"/>
                </a:lnTo>
                <a:lnTo>
                  <a:pt x="80060" y="176026"/>
                </a:lnTo>
                <a:lnTo>
                  <a:pt x="80060" y="138735"/>
                </a:lnTo>
                <a:lnTo>
                  <a:pt x="0" y="138735"/>
                </a:lnTo>
                <a:lnTo>
                  <a:pt x="0" y="126011"/>
                </a:lnTo>
                <a:lnTo>
                  <a:pt x="80060" y="126011"/>
                </a:lnTo>
                <a:lnTo>
                  <a:pt x="80060" y="106040"/>
                </a:lnTo>
                <a:lnTo>
                  <a:pt x="31105" y="106040"/>
                </a:lnTo>
                <a:lnTo>
                  <a:pt x="31105" y="114346"/>
                </a:lnTo>
                <a:lnTo>
                  <a:pt x="17673" y="114346"/>
                </a:lnTo>
                <a:lnTo>
                  <a:pt x="17673" y="28630"/>
                </a:lnTo>
                <a:lnTo>
                  <a:pt x="54345" y="28630"/>
                </a:lnTo>
                <a:cubicBezTo>
                  <a:pt x="48690" y="22032"/>
                  <a:pt x="42593" y="15258"/>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医疗保健</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14" name="PA-文本框 40"/>
          <p:cNvSpPr/>
          <p:nvPr>
            <p:custDataLst>
              <p:tags r:id="rId24"/>
            </p:custDataLst>
          </p:nvPr>
        </p:nvSpPr>
        <p:spPr>
          <a:xfrm>
            <a:off x="2670839" y="5399177"/>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5"/>
                  <a:pt x="913563" y="113816"/>
                </a:cubicBezTo>
                <a:close/>
                <a:moveTo>
                  <a:pt x="868496" y="106393"/>
                </a:moveTo>
                <a:lnTo>
                  <a:pt x="880867" y="111518"/>
                </a:lnTo>
                <a:cubicBezTo>
                  <a:pt x="874387" y="127778"/>
                  <a:pt x="867376" y="142093"/>
                  <a:pt x="859836" y="154465"/>
                </a:cubicBezTo>
                <a:cubicBezTo>
                  <a:pt x="855712" y="152344"/>
                  <a:pt x="851529" y="150459"/>
                  <a:pt x="847288" y="148809"/>
                </a:cubicBezTo>
                <a:cubicBezTo>
                  <a:pt x="855889" y="135967"/>
                  <a:pt x="862958" y="121828"/>
                  <a:pt x="868496" y="106393"/>
                </a:cubicBezTo>
                <a:close/>
                <a:moveTo>
                  <a:pt x="947142" y="104626"/>
                </a:moveTo>
                <a:cubicBezTo>
                  <a:pt x="955861" y="118411"/>
                  <a:pt x="963814" y="132491"/>
                  <a:pt x="971001" y="146865"/>
                </a:cubicBezTo>
                <a:lnTo>
                  <a:pt x="958806" y="152874"/>
                </a:lnTo>
                <a:cubicBezTo>
                  <a:pt x="953033" y="140738"/>
                  <a:pt x="945434" y="126423"/>
                  <a:pt x="936008" y="109928"/>
                </a:cubicBezTo>
                <a:close/>
                <a:moveTo>
                  <a:pt x="820248" y="100561"/>
                </a:moveTo>
                <a:cubicBezTo>
                  <a:pt x="824843" y="102328"/>
                  <a:pt x="829556" y="104037"/>
                  <a:pt x="834386" y="105686"/>
                </a:cubicBezTo>
                <a:cubicBezTo>
                  <a:pt x="828377" y="130665"/>
                  <a:pt x="823016" y="153404"/>
                  <a:pt x="818303" y="173905"/>
                </a:cubicBezTo>
                <a:lnTo>
                  <a:pt x="803104" y="169310"/>
                </a:lnTo>
                <a:cubicBezTo>
                  <a:pt x="809349" y="149163"/>
                  <a:pt x="815063" y="126246"/>
                  <a:pt x="820248"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6" y="168485"/>
                  <a:pt x="867023" y="163714"/>
                  <a:pt x="865845" y="158529"/>
                </a:cubicBezTo>
                <a:cubicBezTo>
                  <a:pt x="871854" y="159472"/>
                  <a:pt x="877804" y="159943"/>
                  <a:pt x="883695" y="159943"/>
                </a:cubicBezTo>
                <a:cubicBezTo>
                  <a:pt x="891235" y="159943"/>
                  <a:pt x="895006" y="156350"/>
                  <a:pt x="895006" y="149163"/>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6"/>
                </a:moveTo>
                <a:cubicBezTo>
                  <a:pt x="630827" y="55317"/>
                  <a:pt x="629413" y="59441"/>
                  <a:pt x="627999" y="63447"/>
                </a:cubicBezTo>
                <a:cubicBezTo>
                  <a:pt x="632829" y="85715"/>
                  <a:pt x="639604" y="103860"/>
                  <a:pt x="648323" y="117881"/>
                </a:cubicBezTo>
                <a:cubicBezTo>
                  <a:pt x="660223" y="98322"/>
                  <a:pt x="667234" y="76054"/>
                  <a:pt x="669354" y="51076"/>
                </a:cubicBezTo>
                <a:close/>
                <a:moveTo>
                  <a:pt x="807699" y="49485"/>
                </a:moveTo>
                <a:cubicBezTo>
                  <a:pt x="816183" y="55376"/>
                  <a:pt x="826610" y="63388"/>
                  <a:pt x="838981" y="73521"/>
                </a:cubicBezTo>
                <a:cubicBezTo>
                  <a:pt x="834622" y="78469"/>
                  <a:pt x="831146" y="82298"/>
                  <a:pt x="828554" y="85008"/>
                </a:cubicBezTo>
                <a:cubicBezTo>
                  <a:pt x="816183" y="73697"/>
                  <a:pt x="806286" y="65214"/>
                  <a:pt x="798863" y="59559"/>
                </a:cubicBezTo>
                <a:close/>
                <a:moveTo>
                  <a:pt x="1249547" y="44890"/>
                </a:moveTo>
                <a:cubicBezTo>
                  <a:pt x="1254849" y="73874"/>
                  <a:pt x="1267515" y="97822"/>
                  <a:pt x="1287545"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5" y="24919"/>
                </a:lnTo>
                <a:lnTo>
                  <a:pt x="1167315" y="170547"/>
                </a:lnTo>
                <a:lnTo>
                  <a:pt x="1153353" y="170547"/>
                </a:lnTo>
                <a:lnTo>
                  <a:pt x="1153353" y="152697"/>
                </a:lnTo>
                <a:lnTo>
                  <a:pt x="1114118" y="152697"/>
                </a:lnTo>
                <a:lnTo>
                  <a:pt x="1114118" y="170547"/>
                </a:lnTo>
                <a:lnTo>
                  <a:pt x="1100156" y="170547"/>
                </a:lnTo>
                <a:close/>
                <a:moveTo>
                  <a:pt x="855948" y="12194"/>
                </a:moveTo>
                <a:lnTo>
                  <a:pt x="961988" y="12194"/>
                </a:lnTo>
                <a:lnTo>
                  <a:pt x="961988" y="24566"/>
                </a:lnTo>
                <a:lnTo>
                  <a:pt x="909675" y="24566"/>
                </a:lnTo>
                <a:cubicBezTo>
                  <a:pt x="908320" y="34816"/>
                  <a:pt x="906376" y="43830"/>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6" y="63977"/>
                </a:lnTo>
                <a:cubicBezTo>
                  <a:pt x="889733" y="82063"/>
                  <a:pt x="872855" y="98558"/>
                  <a:pt x="848171" y="113462"/>
                </a:cubicBezTo>
                <a:cubicBezTo>
                  <a:pt x="845697" y="110163"/>
                  <a:pt x="842575" y="106393"/>
                  <a:pt x="838805" y="102152"/>
                </a:cubicBezTo>
                <a:cubicBezTo>
                  <a:pt x="859777" y="90016"/>
                  <a:pt x="874505" y="77291"/>
                  <a:pt x="882988" y="63977"/>
                </a:cubicBezTo>
                <a:lnTo>
                  <a:pt x="846758" y="63977"/>
                </a:lnTo>
                <a:lnTo>
                  <a:pt x="846758" y="51606"/>
                </a:lnTo>
                <a:lnTo>
                  <a:pt x="888997" y="51606"/>
                </a:lnTo>
                <a:cubicBezTo>
                  <a:pt x="892178" y="43358"/>
                  <a:pt x="894476" y="34345"/>
                  <a:pt x="895889" y="24566"/>
                </a:cubicBezTo>
                <a:lnTo>
                  <a:pt x="855948" y="24566"/>
                </a:lnTo>
                <a:close/>
                <a:moveTo>
                  <a:pt x="814592" y="3534"/>
                </a:moveTo>
                <a:cubicBezTo>
                  <a:pt x="825078" y="11782"/>
                  <a:pt x="835270" y="20383"/>
                  <a:pt x="845167" y="29337"/>
                </a:cubicBezTo>
                <a:cubicBezTo>
                  <a:pt x="841161" y="33343"/>
                  <a:pt x="837626" y="36937"/>
                  <a:pt x="834563" y="40118"/>
                </a:cubicBezTo>
                <a:cubicBezTo>
                  <a:pt x="823488" y="29161"/>
                  <a:pt x="813826" y="20206"/>
                  <a:pt x="805579" y="13255"/>
                </a:cubicBezTo>
                <a:close/>
                <a:moveTo>
                  <a:pt x="451656" y="3358"/>
                </a:moveTo>
                <a:lnTo>
                  <a:pt x="465795" y="3358"/>
                </a:lnTo>
                <a:lnTo>
                  <a:pt x="465795" y="55494"/>
                </a:lnTo>
                <a:lnTo>
                  <a:pt x="497607" y="55494"/>
                </a:lnTo>
                <a:lnTo>
                  <a:pt x="497607" y="68749"/>
                </a:lnTo>
                <a:lnTo>
                  <a:pt x="465795" y="68749"/>
                </a:lnTo>
                <a:lnTo>
                  <a:pt x="465795" y="138205"/>
                </a:lnTo>
                <a:cubicBezTo>
                  <a:pt x="476222" y="136084"/>
                  <a:pt x="486178" y="133964"/>
                  <a:pt x="495663" y="131843"/>
                </a:cubicBezTo>
                <a:cubicBezTo>
                  <a:pt x="496016" y="137852"/>
                  <a:pt x="496428" y="142623"/>
                  <a:pt x="496900" y="146158"/>
                </a:cubicBezTo>
                <a:cubicBezTo>
                  <a:pt x="464852" y="152521"/>
                  <a:pt x="433688" y="159119"/>
                  <a:pt x="403408" y="165952"/>
                </a:cubicBezTo>
                <a:lnTo>
                  <a:pt x="399343" y="151283"/>
                </a:lnTo>
                <a:cubicBezTo>
                  <a:pt x="404586" y="150282"/>
                  <a:pt x="409770" y="149310"/>
                  <a:pt x="414896" y="148367"/>
                </a:cubicBezTo>
                <a:lnTo>
                  <a:pt x="414896" y="35346"/>
                </a:lnTo>
                <a:lnTo>
                  <a:pt x="428681" y="35346"/>
                </a:lnTo>
                <a:lnTo>
                  <a:pt x="428681" y="145716"/>
                </a:lnTo>
                <a:cubicBezTo>
                  <a:pt x="436575" y="144126"/>
                  <a:pt x="444233" y="142594"/>
                  <a:pt x="451656" y="141121"/>
                </a:cubicBezTo>
                <a:close/>
                <a:moveTo>
                  <a:pt x="705408" y="3181"/>
                </a:moveTo>
                <a:lnTo>
                  <a:pt x="720077" y="3181"/>
                </a:lnTo>
                <a:lnTo>
                  <a:pt x="720077" y="62387"/>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20" y="2474"/>
                </a:moveTo>
                <a:lnTo>
                  <a:pt x="644788" y="4771"/>
                </a:lnTo>
                <a:cubicBezTo>
                  <a:pt x="642314" y="16200"/>
                  <a:pt x="639545" y="27158"/>
                  <a:pt x="636482" y="37644"/>
                </a:cubicBezTo>
                <a:lnTo>
                  <a:pt x="683670" y="37644"/>
                </a:lnTo>
                <a:lnTo>
                  <a:pt x="683670" y="50545"/>
                </a:lnTo>
                <a:cubicBezTo>
                  <a:pt x="680371" y="80944"/>
                  <a:pt x="671593" y="107395"/>
                  <a:pt x="657337" y="129899"/>
                </a:cubicBezTo>
                <a:cubicBezTo>
                  <a:pt x="668058" y="142034"/>
                  <a:pt x="681078" y="149457"/>
                  <a:pt x="696395" y="152167"/>
                </a:cubicBezTo>
                <a:cubicBezTo>
                  <a:pt x="714421" y="155348"/>
                  <a:pt x="740696" y="156173"/>
                  <a:pt x="775218" y="154641"/>
                </a:cubicBezTo>
                <a:cubicBezTo>
                  <a:pt x="773215" y="159236"/>
                  <a:pt x="771506" y="164126"/>
                  <a:pt x="770092" y="169310"/>
                </a:cubicBezTo>
                <a:cubicBezTo>
                  <a:pt x="737809" y="170488"/>
                  <a:pt x="712713" y="169310"/>
                  <a:pt x="694804" y="165776"/>
                </a:cubicBezTo>
                <a:cubicBezTo>
                  <a:pt x="676777" y="162712"/>
                  <a:pt x="661637" y="154641"/>
                  <a:pt x="649384" y="141563"/>
                </a:cubicBezTo>
                <a:cubicBezTo>
                  <a:pt x="639133" y="154995"/>
                  <a:pt x="626703" y="166895"/>
                  <a:pt x="612093" y="177263"/>
                </a:cubicBezTo>
                <a:cubicBezTo>
                  <a:pt x="608205" y="173611"/>
                  <a:pt x="604317" y="170135"/>
                  <a:pt x="600428" y="166836"/>
                </a:cubicBezTo>
                <a:cubicBezTo>
                  <a:pt x="616334" y="156114"/>
                  <a:pt x="629531" y="143861"/>
                  <a:pt x="640017" y="130075"/>
                </a:cubicBezTo>
                <a:cubicBezTo>
                  <a:pt x="631533" y="117468"/>
                  <a:pt x="624818" y="101739"/>
                  <a:pt x="619869" y="82888"/>
                </a:cubicBezTo>
                <a:cubicBezTo>
                  <a:pt x="616217" y="91017"/>
                  <a:pt x="612328" y="98794"/>
                  <a:pt x="608205" y="106216"/>
                </a:cubicBezTo>
                <a:cubicBezTo>
                  <a:pt x="605730" y="102917"/>
                  <a:pt x="602314" y="98852"/>
                  <a:pt x="597954" y="94022"/>
                </a:cubicBezTo>
                <a:cubicBezTo>
                  <a:pt x="612446" y="68219"/>
                  <a:pt x="623168" y="37703"/>
                  <a:pt x="630120" y="2474"/>
                </a:cubicBezTo>
                <a:close/>
                <a:moveTo>
                  <a:pt x="1027872" y="1944"/>
                </a:moveTo>
                <a:lnTo>
                  <a:pt x="1041834" y="1944"/>
                </a:lnTo>
                <a:cubicBezTo>
                  <a:pt x="1041834" y="13667"/>
                  <a:pt x="1041775" y="24212"/>
                  <a:pt x="1041657" y="33579"/>
                </a:cubicBezTo>
                <a:lnTo>
                  <a:pt x="1082836" y="33579"/>
                </a:lnTo>
                <a:cubicBezTo>
                  <a:pt x="1082247" y="78823"/>
                  <a:pt x="1081481" y="114346"/>
                  <a:pt x="1080539" y="140149"/>
                </a:cubicBezTo>
                <a:cubicBezTo>
                  <a:pt x="1080067" y="161357"/>
                  <a:pt x="1072055" y="171549"/>
                  <a:pt x="1056503" y="170724"/>
                </a:cubicBezTo>
                <a:cubicBezTo>
                  <a:pt x="1051908" y="170724"/>
                  <a:pt x="1045133" y="170547"/>
                  <a:pt x="1036179" y="170194"/>
                </a:cubicBezTo>
                <a:cubicBezTo>
                  <a:pt x="1035354" y="165245"/>
                  <a:pt x="1034411" y="160120"/>
                  <a:pt x="1033351" y="154818"/>
                </a:cubicBezTo>
                <a:cubicBezTo>
                  <a:pt x="1041598" y="155878"/>
                  <a:pt x="1048314" y="156409"/>
                  <a:pt x="1053498" y="156409"/>
                </a:cubicBezTo>
                <a:cubicBezTo>
                  <a:pt x="1061393" y="156644"/>
                  <a:pt x="1065693" y="151048"/>
                  <a:pt x="1066400" y="139619"/>
                </a:cubicBezTo>
                <a:cubicBezTo>
                  <a:pt x="1067696" y="111695"/>
                  <a:pt x="1068462" y="80826"/>
                  <a:pt x="1068697" y="47011"/>
                </a:cubicBezTo>
                <a:lnTo>
                  <a:pt x="1041481" y="47011"/>
                </a:lnTo>
                <a:cubicBezTo>
                  <a:pt x="1041363" y="56024"/>
                  <a:pt x="1041186" y="63683"/>
                  <a:pt x="1040950" y="69986"/>
                </a:cubicBezTo>
                <a:cubicBezTo>
                  <a:pt x="1040479" y="116055"/>
                  <a:pt x="1029404" y="151519"/>
                  <a:pt x="1007724" y="176380"/>
                </a:cubicBezTo>
                <a:cubicBezTo>
                  <a:pt x="1004779" y="172727"/>
                  <a:pt x="1001303" y="168780"/>
                  <a:pt x="997297" y="164538"/>
                </a:cubicBezTo>
                <a:cubicBezTo>
                  <a:pt x="1016856" y="143095"/>
                  <a:pt x="1026812" y="111106"/>
                  <a:pt x="1027165" y="68572"/>
                </a:cubicBezTo>
                <a:cubicBezTo>
                  <a:pt x="1027401" y="62387"/>
                  <a:pt x="1027577" y="55199"/>
                  <a:pt x="1027695" y="47011"/>
                </a:cubicBezTo>
                <a:lnTo>
                  <a:pt x="1003129" y="47011"/>
                </a:lnTo>
                <a:lnTo>
                  <a:pt x="1003129" y="33579"/>
                </a:lnTo>
                <a:lnTo>
                  <a:pt x="1027784" y="33579"/>
                </a:lnTo>
                <a:cubicBezTo>
                  <a:pt x="1027902" y="24094"/>
                  <a:pt x="1027931" y="13549"/>
                  <a:pt x="1027872" y="1944"/>
                </a:cubicBezTo>
                <a:close/>
                <a:moveTo>
                  <a:pt x="279201" y="1413"/>
                </a:moveTo>
                <a:lnTo>
                  <a:pt x="294754" y="1413"/>
                </a:lnTo>
                <a:lnTo>
                  <a:pt x="294754" y="33049"/>
                </a:lnTo>
                <a:lnTo>
                  <a:pt x="361382" y="33049"/>
                </a:lnTo>
                <a:lnTo>
                  <a:pt x="361382" y="46481"/>
                </a:lnTo>
                <a:lnTo>
                  <a:pt x="294754" y="46481"/>
                </a:lnTo>
                <a:lnTo>
                  <a:pt x="294754" y="78293"/>
                </a:lnTo>
                <a:lnTo>
                  <a:pt x="373400" y="78293"/>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3"/>
                </a:lnTo>
                <a:lnTo>
                  <a:pt x="279201" y="78293"/>
                </a:lnTo>
                <a:lnTo>
                  <a:pt x="279201" y="46481"/>
                </a:lnTo>
                <a:lnTo>
                  <a:pt x="213103" y="46481"/>
                </a:lnTo>
                <a:lnTo>
                  <a:pt x="213103" y="33049"/>
                </a:lnTo>
                <a:lnTo>
                  <a:pt x="279201" y="33049"/>
                </a:lnTo>
                <a:close/>
                <a:moveTo>
                  <a:pt x="503262" y="1237"/>
                </a:moveTo>
                <a:lnTo>
                  <a:pt x="517401" y="1237"/>
                </a:lnTo>
                <a:lnTo>
                  <a:pt x="517401" y="63535"/>
                </a:lnTo>
                <a:cubicBezTo>
                  <a:pt x="532482" y="53756"/>
                  <a:pt x="546974" y="42769"/>
                  <a:pt x="560877" y="30575"/>
                </a:cubicBezTo>
                <a:lnTo>
                  <a:pt x="571305" y="41709"/>
                </a:lnTo>
                <a:cubicBezTo>
                  <a:pt x="555281" y="54787"/>
                  <a:pt x="537313" y="67364"/>
                  <a:pt x="517401" y="79441"/>
                </a:cubicBezTo>
                <a:lnTo>
                  <a:pt x="517401" y="142093"/>
                </a:lnTo>
                <a:cubicBezTo>
                  <a:pt x="517401" y="149870"/>
                  <a:pt x="520994" y="153758"/>
                  <a:pt x="528182" y="153758"/>
                </a:cubicBezTo>
                <a:lnTo>
                  <a:pt x="544971" y="153758"/>
                </a:lnTo>
                <a:cubicBezTo>
                  <a:pt x="551687" y="153758"/>
                  <a:pt x="555575" y="150341"/>
                  <a:pt x="556636" y="143507"/>
                </a:cubicBezTo>
                <a:cubicBezTo>
                  <a:pt x="558050" y="134788"/>
                  <a:pt x="559110" y="124891"/>
                  <a:pt x="559817" y="113816"/>
                </a:cubicBezTo>
                <a:cubicBezTo>
                  <a:pt x="564530" y="115819"/>
                  <a:pt x="569419" y="117586"/>
                  <a:pt x="574486" y="119118"/>
                </a:cubicBezTo>
                <a:cubicBezTo>
                  <a:pt x="573425" y="130665"/>
                  <a:pt x="572188" y="140562"/>
                  <a:pt x="570774" y="148809"/>
                </a:cubicBezTo>
                <a:cubicBezTo>
                  <a:pt x="568771" y="161063"/>
                  <a:pt x="561054" y="167189"/>
                  <a:pt x="547622" y="167189"/>
                </a:cubicBezTo>
                <a:lnTo>
                  <a:pt x="524647" y="167189"/>
                </a:lnTo>
                <a:cubicBezTo>
                  <a:pt x="510390" y="167189"/>
                  <a:pt x="503262" y="159413"/>
                  <a:pt x="503262" y="143861"/>
                </a:cubicBezTo>
                <a:close/>
                <a:moveTo>
                  <a:pt x="1480235" y="707"/>
                </a:moveTo>
                <a:lnTo>
                  <a:pt x="1494020" y="707"/>
                </a:lnTo>
                <a:lnTo>
                  <a:pt x="1494020" y="32519"/>
                </a:lnTo>
                <a:lnTo>
                  <a:pt x="1570899" y="32519"/>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7" y="91253"/>
                  <a:pt x="1494020" y="56908"/>
                </a:cubicBezTo>
                <a:lnTo>
                  <a:pt x="1494020" y="126894"/>
                </a:lnTo>
                <a:lnTo>
                  <a:pt x="1534492" y="126894"/>
                </a:lnTo>
                <a:lnTo>
                  <a:pt x="1534492" y="139266"/>
                </a:lnTo>
                <a:lnTo>
                  <a:pt x="1494020" y="139266"/>
                </a:lnTo>
                <a:lnTo>
                  <a:pt x="1494020" y="175496"/>
                </a:lnTo>
                <a:lnTo>
                  <a:pt x="1480235" y="175496"/>
                </a:lnTo>
                <a:lnTo>
                  <a:pt x="1480235" y="139266"/>
                </a:lnTo>
                <a:lnTo>
                  <a:pt x="1438349" y="139266"/>
                </a:lnTo>
                <a:lnTo>
                  <a:pt x="1438349" y="126894"/>
                </a:lnTo>
                <a:lnTo>
                  <a:pt x="1480235" y="126894"/>
                </a:lnTo>
                <a:lnTo>
                  <a:pt x="1480235" y="56908"/>
                </a:lnTo>
                <a:cubicBezTo>
                  <a:pt x="1465213" y="86835"/>
                  <a:pt x="1442179" y="115701"/>
                  <a:pt x="1411132" y="143507"/>
                </a:cubicBezTo>
                <a:cubicBezTo>
                  <a:pt x="1406537" y="139148"/>
                  <a:pt x="1402649" y="135613"/>
                  <a:pt x="1399468" y="132903"/>
                </a:cubicBezTo>
                <a:cubicBezTo>
                  <a:pt x="1432988" y="105392"/>
                  <a:pt x="1458055" y="76290"/>
                  <a:pt x="1474668" y="45597"/>
                </a:cubicBezTo>
                <a:lnTo>
                  <a:pt x="1403356" y="45597"/>
                </a:lnTo>
                <a:lnTo>
                  <a:pt x="1403356" y="32519"/>
                </a:lnTo>
                <a:lnTo>
                  <a:pt x="1480235" y="32519"/>
                </a:lnTo>
                <a:close/>
                <a:moveTo>
                  <a:pt x="1286573" y="707"/>
                </a:moveTo>
                <a:cubicBezTo>
                  <a:pt x="1289871" y="5773"/>
                  <a:pt x="1294820" y="14020"/>
                  <a:pt x="1301418" y="25449"/>
                </a:cubicBezTo>
                <a:lnTo>
                  <a:pt x="1288693" y="31812"/>
                </a:lnTo>
                <a:lnTo>
                  <a:pt x="1371758" y="31812"/>
                </a:lnTo>
                <a:lnTo>
                  <a:pt x="1371758" y="44890"/>
                </a:lnTo>
                <a:lnTo>
                  <a:pt x="1339151" y="44890"/>
                </a:lnTo>
                <a:cubicBezTo>
                  <a:pt x="1332847" y="78528"/>
                  <a:pt x="1319298" y="105568"/>
                  <a:pt x="1298502" y="126011"/>
                </a:cubicBezTo>
                <a:cubicBezTo>
                  <a:pt x="1314172" y="137439"/>
                  <a:pt x="1339062" y="147690"/>
                  <a:pt x="1373172" y="156762"/>
                </a:cubicBezTo>
                <a:cubicBezTo>
                  <a:pt x="1367752" y="162889"/>
                  <a:pt x="1363628" y="168014"/>
                  <a:pt x="1360801" y="172138"/>
                </a:cubicBezTo>
                <a:cubicBezTo>
                  <a:pt x="1327575" y="160650"/>
                  <a:pt x="1303038" y="148632"/>
                  <a:pt x="1287191" y="136084"/>
                </a:cubicBezTo>
                <a:cubicBezTo>
                  <a:pt x="1271285" y="148456"/>
                  <a:pt x="1245865" y="160945"/>
                  <a:pt x="1210931" y="173552"/>
                </a:cubicBezTo>
                <a:cubicBezTo>
                  <a:pt x="1207867" y="169428"/>
                  <a:pt x="1204332" y="164833"/>
                  <a:pt x="1200327" y="159767"/>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5" y="16082"/>
                  <a:pt x="69103" y="23152"/>
                </a:cubicBezTo>
                <a:lnTo>
                  <a:pt x="62563" y="28630"/>
                </a:lnTo>
                <a:lnTo>
                  <a:pt x="104007" y="28630"/>
                </a:lnTo>
                <a:cubicBezTo>
                  <a:pt x="110488" y="20029"/>
                  <a:pt x="117056" y="10663"/>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1"/>
                </a:lnTo>
                <a:lnTo>
                  <a:pt x="173906" y="126011"/>
                </a:lnTo>
                <a:lnTo>
                  <a:pt x="173906" y="138735"/>
                </a:lnTo>
                <a:lnTo>
                  <a:pt x="93845" y="138735"/>
                </a:lnTo>
                <a:lnTo>
                  <a:pt x="93845" y="176026"/>
                </a:lnTo>
                <a:lnTo>
                  <a:pt x="80060" y="176026"/>
                </a:lnTo>
                <a:lnTo>
                  <a:pt x="80060" y="138735"/>
                </a:lnTo>
                <a:lnTo>
                  <a:pt x="0" y="138735"/>
                </a:lnTo>
                <a:lnTo>
                  <a:pt x="0" y="126011"/>
                </a:lnTo>
                <a:lnTo>
                  <a:pt x="80060" y="126011"/>
                </a:lnTo>
                <a:lnTo>
                  <a:pt x="80060" y="106040"/>
                </a:lnTo>
                <a:lnTo>
                  <a:pt x="31105" y="106040"/>
                </a:lnTo>
                <a:lnTo>
                  <a:pt x="31105" y="114346"/>
                </a:lnTo>
                <a:lnTo>
                  <a:pt x="17673" y="114346"/>
                </a:lnTo>
                <a:lnTo>
                  <a:pt x="17673" y="28630"/>
                </a:lnTo>
                <a:lnTo>
                  <a:pt x="54345" y="28630"/>
                </a:lnTo>
                <a:cubicBezTo>
                  <a:pt x="48690" y="22032"/>
                  <a:pt x="42593" y="15258"/>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工业控制系统</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90" name="PA-文本框 43"/>
          <p:cNvSpPr/>
          <p:nvPr>
            <p:custDataLst>
              <p:tags r:id="rId25"/>
            </p:custDataLst>
          </p:nvPr>
        </p:nvSpPr>
        <p:spPr>
          <a:xfrm>
            <a:off x="8362940" y="2225643"/>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4"/>
                  <a:pt x="913562" y="113816"/>
                </a:cubicBezTo>
                <a:close/>
                <a:moveTo>
                  <a:pt x="868496" y="106393"/>
                </a:moveTo>
                <a:lnTo>
                  <a:pt x="880867" y="111518"/>
                </a:lnTo>
                <a:cubicBezTo>
                  <a:pt x="874387" y="127778"/>
                  <a:pt x="867376" y="142093"/>
                  <a:pt x="859836" y="154464"/>
                </a:cubicBezTo>
                <a:cubicBezTo>
                  <a:pt x="855712" y="152344"/>
                  <a:pt x="851529" y="150459"/>
                  <a:pt x="847288" y="148809"/>
                </a:cubicBezTo>
                <a:cubicBezTo>
                  <a:pt x="855889" y="135966"/>
                  <a:pt x="862958" y="121828"/>
                  <a:pt x="868496" y="106393"/>
                </a:cubicBezTo>
                <a:close/>
                <a:moveTo>
                  <a:pt x="947142" y="104626"/>
                </a:moveTo>
                <a:cubicBezTo>
                  <a:pt x="955861" y="118411"/>
                  <a:pt x="963814" y="132491"/>
                  <a:pt x="971001" y="146865"/>
                </a:cubicBezTo>
                <a:lnTo>
                  <a:pt x="958806" y="152874"/>
                </a:lnTo>
                <a:cubicBezTo>
                  <a:pt x="953033" y="140738"/>
                  <a:pt x="945433" y="126423"/>
                  <a:pt x="936008" y="109928"/>
                </a:cubicBezTo>
                <a:close/>
                <a:moveTo>
                  <a:pt x="820247" y="100561"/>
                </a:moveTo>
                <a:cubicBezTo>
                  <a:pt x="824842" y="102328"/>
                  <a:pt x="829555" y="104037"/>
                  <a:pt x="834386" y="105686"/>
                </a:cubicBezTo>
                <a:cubicBezTo>
                  <a:pt x="828377" y="130664"/>
                  <a:pt x="823016" y="153404"/>
                  <a:pt x="818303" y="173905"/>
                </a:cubicBezTo>
                <a:lnTo>
                  <a:pt x="803104" y="169310"/>
                </a:lnTo>
                <a:cubicBezTo>
                  <a:pt x="809349" y="149162"/>
                  <a:pt x="815063" y="126246"/>
                  <a:pt x="820247"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5" y="168485"/>
                  <a:pt x="867023" y="163714"/>
                  <a:pt x="865844" y="158529"/>
                </a:cubicBezTo>
                <a:cubicBezTo>
                  <a:pt x="871854" y="159472"/>
                  <a:pt x="877804" y="159943"/>
                  <a:pt x="883695" y="159943"/>
                </a:cubicBezTo>
                <a:cubicBezTo>
                  <a:pt x="891235" y="159943"/>
                  <a:pt x="895006" y="156350"/>
                  <a:pt x="895006" y="149162"/>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5"/>
                </a:moveTo>
                <a:cubicBezTo>
                  <a:pt x="630826" y="55317"/>
                  <a:pt x="629412" y="59441"/>
                  <a:pt x="627999" y="63447"/>
                </a:cubicBezTo>
                <a:cubicBezTo>
                  <a:pt x="632829" y="85715"/>
                  <a:pt x="639604" y="103860"/>
                  <a:pt x="648323" y="117881"/>
                </a:cubicBezTo>
                <a:cubicBezTo>
                  <a:pt x="660223" y="98322"/>
                  <a:pt x="667233" y="76054"/>
                  <a:pt x="669354" y="51075"/>
                </a:cubicBezTo>
                <a:close/>
                <a:moveTo>
                  <a:pt x="807699" y="49485"/>
                </a:moveTo>
                <a:cubicBezTo>
                  <a:pt x="816182" y="55376"/>
                  <a:pt x="826610" y="63388"/>
                  <a:pt x="838981" y="73521"/>
                </a:cubicBezTo>
                <a:cubicBezTo>
                  <a:pt x="834622" y="78469"/>
                  <a:pt x="831146" y="82298"/>
                  <a:pt x="828554" y="85008"/>
                </a:cubicBezTo>
                <a:cubicBezTo>
                  <a:pt x="816182" y="73697"/>
                  <a:pt x="806285" y="65214"/>
                  <a:pt x="798863" y="59559"/>
                </a:cubicBezTo>
                <a:close/>
                <a:moveTo>
                  <a:pt x="1249547" y="44890"/>
                </a:moveTo>
                <a:cubicBezTo>
                  <a:pt x="1254849" y="73874"/>
                  <a:pt x="1267514" y="97821"/>
                  <a:pt x="1287544"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4" y="24919"/>
                </a:lnTo>
                <a:lnTo>
                  <a:pt x="1167314" y="170547"/>
                </a:lnTo>
                <a:lnTo>
                  <a:pt x="1153353" y="170547"/>
                </a:lnTo>
                <a:lnTo>
                  <a:pt x="1153353" y="152697"/>
                </a:lnTo>
                <a:lnTo>
                  <a:pt x="1114118" y="152697"/>
                </a:lnTo>
                <a:lnTo>
                  <a:pt x="1114118" y="170547"/>
                </a:lnTo>
                <a:lnTo>
                  <a:pt x="1100156" y="170547"/>
                </a:lnTo>
                <a:close/>
                <a:moveTo>
                  <a:pt x="855948" y="12194"/>
                </a:moveTo>
                <a:lnTo>
                  <a:pt x="961988" y="12194"/>
                </a:lnTo>
                <a:lnTo>
                  <a:pt x="961988" y="24565"/>
                </a:lnTo>
                <a:lnTo>
                  <a:pt x="909674" y="24565"/>
                </a:lnTo>
                <a:cubicBezTo>
                  <a:pt x="908319" y="34816"/>
                  <a:pt x="906375" y="43829"/>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5" y="63977"/>
                </a:lnTo>
                <a:cubicBezTo>
                  <a:pt x="889733" y="82063"/>
                  <a:pt x="872855" y="98558"/>
                  <a:pt x="848171" y="113462"/>
                </a:cubicBezTo>
                <a:cubicBezTo>
                  <a:pt x="845697" y="110163"/>
                  <a:pt x="842575" y="106393"/>
                  <a:pt x="838804" y="102151"/>
                </a:cubicBezTo>
                <a:cubicBezTo>
                  <a:pt x="859777" y="90016"/>
                  <a:pt x="874504" y="77291"/>
                  <a:pt x="882988" y="63977"/>
                </a:cubicBezTo>
                <a:lnTo>
                  <a:pt x="846757" y="63977"/>
                </a:lnTo>
                <a:lnTo>
                  <a:pt x="846757" y="51606"/>
                </a:lnTo>
                <a:lnTo>
                  <a:pt x="888997" y="51606"/>
                </a:lnTo>
                <a:cubicBezTo>
                  <a:pt x="892178" y="43358"/>
                  <a:pt x="894475" y="34345"/>
                  <a:pt x="895889" y="24565"/>
                </a:cubicBezTo>
                <a:lnTo>
                  <a:pt x="855948" y="24565"/>
                </a:lnTo>
                <a:close/>
                <a:moveTo>
                  <a:pt x="814592" y="3534"/>
                </a:moveTo>
                <a:cubicBezTo>
                  <a:pt x="825078" y="11782"/>
                  <a:pt x="835270" y="20383"/>
                  <a:pt x="845167" y="29337"/>
                </a:cubicBezTo>
                <a:cubicBezTo>
                  <a:pt x="841161" y="33343"/>
                  <a:pt x="837626" y="36937"/>
                  <a:pt x="834563" y="40118"/>
                </a:cubicBezTo>
                <a:cubicBezTo>
                  <a:pt x="823487" y="29161"/>
                  <a:pt x="813826" y="20206"/>
                  <a:pt x="805578" y="13255"/>
                </a:cubicBezTo>
                <a:close/>
                <a:moveTo>
                  <a:pt x="451656" y="3357"/>
                </a:moveTo>
                <a:lnTo>
                  <a:pt x="465794" y="3357"/>
                </a:lnTo>
                <a:lnTo>
                  <a:pt x="465794" y="55494"/>
                </a:lnTo>
                <a:lnTo>
                  <a:pt x="497606" y="55494"/>
                </a:lnTo>
                <a:lnTo>
                  <a:pt x="497606" y="68749"/>
                </a:lnTo>
                <a:lnTo>
                  <a:pt x="465794" y="68749"/>
                </a:lnTo>
                <a:lnTo>
                  <a:pt x="465794" y="138205"/>
                </a:lnTo>
                <a:cubicBezTo>
                  <a:pt x="476222" y="136084"/>
                  <a:pt x="486178" y="133963"/>
                  <a:pt x="495662" y="131843"/>
                </a:cubicBezTo>
                <a:cubicBezTo>
                  <a:pt x="496016" y="137852"/>
                  <a:pt x="496428" y="142623"/>
                  <a:pt x="496900" y="146158"/>
                </a:cubicBezTo>
                <a:cubicBezTo>
                  <a:pt x="464852" y="152520"/>
                  <a:pt x="433688" y="159118"/>
                  <a:pt x="403408" y="165952"/>
                </a:cubicBezTo>
                <a:lnTo>
                  <a:pt x="399343" y="151283"/>
                </a:lnTo>
                <a:cubicBezTo>
                  <a:pt x="404586" y="150282"/>
                  <a:pt x="409770" y="149310"/>
                  <a:pt x="414895" y="148367"/>
                </a:cubicBezTo>
                <a:lnTo>
                  <a:pt x="414895" y="35346"/>
                </a:lnTo>
                <a:lnTo>
                  <a:pt x="428680" y="35346"/>
                </a:lnTo>
                <a:lnTo>
                  <a:pt x="428680" y="145716"/>
                </a:lnTo>
                <a:cubicBezTo>
                  <a:pt x="436575" y="144126"/>
                  <a:pt x="444233" y="142594"/>
                  <a:pt x="451656" y="141121"/>
                </a:cubicBezTo>
                <a:close/>
                <a:moveTo>
                  <a:pt x="705408" y="3181"/>
                </a:moveTo>
                <a:lnTo>
                  <a:pt x="720077" y="3181"/>
                </a:lnTo>
                <a:lnTo>
                  <a:pt x="720077" y="62386"/>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19" y="2474"/>
                </a:moveTo>
                <a:lnTo>
                  <a:pt x="644788" y="4771"/>
                </a:lnTo>
                <a:cubicBezTo>
                  <a:pt x="642314" y="16200"/>
                  <a:pt x="639545" y="27158"/>
                  <a:pt x="636482" y="37644"/>
                </a:cubicBezTo>
                <a:lnTo>
                  <a:pt x="683670" y="37644"/>
                </a:lnTo>
                <a:lnTo>
                  <a:pt x="683670" y="50545"/>
                </a:lnTo>
                <a:cubicBezTo>
                  <a:pt x="680370" y="80943"/>
                  <a:pt x="671593" y="107395"/>
                  <a:pt x="657336" y="129899"/>
                </a:cubicBezTo>
                <a:cubicBezTo>
                  <a:pt x="668058" y="142034"/>
                  <a:pt x="681078" y="149457"/>
                  <a:pt x="696394" y="152167"/>
                </a:cubicBezTo>
                <a:cubicBezTo>
                  <a:pt x="714421" y="155348"/>
                  <a:pt x="740696" y="156173"/>
                  <a:pt x="775218" y="154641"/>
                </a:cubicBezTo>
                <a:cubicBezTo>
                  <a:pt x="773215" y="159236"/>
                  <a:pt x="771506" y="164126"/>
                  <a:pt x="770092" y="169310"/>
                </a:cubicBezTo>
                <a:cubicBezTo>
                  <a:pt x="737809" y="170488"/>
                  <a:pt x="712713" y="169310"/>
                  <a:pt x="694804" y="165775"/>
                </a:cubicBezTo>
                <a:cubicBezTo>
                  <a:pt x="676777" y="162712"/>
                  <a:pt x="661637" y="154641"/>
                  <a:pt x="649383" y="141563"/>
                </a:cubicBezTo>
                <a:cubicBezTo>
                  <a:pt x="639133" y="154995"/>
                  <a:pt x="626703" y="166895"/>
                  <a:pt x="612093" y="177263"/>
                </a:cubicBezTo>
                <a:cubicBezTo>
                  <a:pt x="608204" y="173611"/>
                  <a:pt x="604316" y="170135"/>
                  <a:pt x="600428" y="166836"/>
                </a:cubicBezTo>
                <a:cubicBezTo>
                  <a:pt x="616334" y="156114"/>
                  <a:pt x="629530" y="143860"/>
                  <a:pt x="640016" y="130075"/>
                </a:cubicBezTo>
                <a:cubicBezTo>
                  <a:pt x="631533" y="117468"/>
                  <a:pt x="624817" y="101739"/>
                  <a:pt x="619869" y="82887"/>
                </a:cubicBezTo>
                <a:cubicBezTo>
                  <a:pt x="616216" y="91017"/>
                  <a:pt x="612328" y="98793"/>
                  <a:pt x="608204" y="106216"/>
                </a:cubicBezTo>
                <a:cubicBezTo>
                  <a:pt x="605730" y="102917"/>
                  <a:pt x="602313" y="98852"/>
                  <a:pt x="597954" y="94022"/>
                </a:cubicBezTo>
                <a:cubicBezTo>
                  <a:pt x="612446" y="68219"/>
                  <a:pt x="623168" y="37703"/>
                  <a:pt x="630119" y="2474"/>
                </a:cubicBezTo>
                <a:close/>
                <a:moveTo>
                  <a:pt x="1027872" y="1944"/>
                </a:moveTo>
                <a:lnTo>
                  <a:pt x="1041834" y="1944"/>
                </a:lnTo>
                <a:cubicBezTo>
                  <a:pt x="1041834" y="13667"/>
                  <a:pt x="1041775" y="24212"/>
                  <a:pt x="1041657" y="33579"/>
                </a:cubicBezTo>
                <a:lnTo>
                  <a:pt x="1082836" y="33579"/>
                </a:lnTo>
                <a:cubicBezTo>
                  <a:pt x="1082247" y="78823"/>
                  <a:pt x="1081481" y="114346"/>
                  <a:pt x="1080538" y="140149"/>
                </a:cubicBezTo>
                <a:cubicBezTo>
                  <a:pt x="1080067" y="161357"/>
                  <a:pt x="1072055" y="171549"/>
                  <a:pt x="1056503" y="170724"/>
                </a:cubicBezTo>
                <a:cubicBezTo>
                  <a:pt x="1051908" y="170724"/>
                  <a:pt x="1045133" y="170547"/>
                  <a:pt x="1036178" y="170194"/>
                </a:cubicBezTo>
                <a:cubicBezTo>
                  <a:pt x="1035354" y="165245"/>
                  <a:pt x="1034411" y="160120"/>
                  <a:pt x="1033351" y="154818"/>
                </a:cubicBezTo>
                <a:cubicBezTo>
                  <a:pt x="1041598" y="155878"/>
                  <a:pt x="1048314" y="156409"/>
                  <a:pt x="1053498" y="156409"/>
                </a:cubicBezTo>
                <a:cubicBezTo>
                  <a:pt x="1061392" y="156644"/>
                  <a:pt x="1065693" y="151048"/>
                  <a:pt x="1066400" y="139619"/>
                </a:cubicBezTo>
                <a:cubicBezTo>
                  <a:pt x="1067696" y="111695"/>
                  <a:pt x="1068462" y="80826"/>
                  <a:pt x="1068697" y="47011"/>
                </a:cubicBezTo>
                <a:lnTo>
                  <a:pt x="1041480" y="47011"/>
                </a:lnTo>
                <a:cubicBezTo>
                  <a:pt x="1041362" y="56024"/>
                  <a:pt x="1041186" y="63682"/>
                  <a:pt x="1040950" y="69986"/>
                </a:cubicBezTo>
                <a:cubicBezTo>
                  <a:pt x="1040479" y="116054"/>
                  <a:pt x="1029404" y="151519"/>
                  <a:pt x="1007724" y="176379"/>
                </a:cubicBezTo>
                <a:cubicBezTo>
                  <a:pt x="1004779" y="172727"/>
                  <a:pt x="1001303" y="168780"/>
                  <a:pt x="997297" y="164538"/>
                </a:cubicBezTo>
                <a:cubicBezTo>
                  <a:pt x="1016856" y="143095"/>
                  <a:pt x="1026812" y="111106"/>
                  <a:pt x="1027165" y="68572"/>
                </a:cubicBezTo>
                <a:cubicBezTo>
                  <a:pt x="1027400" y="62386"/>
                  <a:pt x="1027577" y="55199"/>
                  <a:pt x="1027695" y="47011"/>
                </a:cubicBezTo>
                <a:lnTo>
                  <a:pt x="1003129" y="47011"/>
                </a:lnTo>
                <a:lnTo>
                  <a:pt x="1003129" y="33579"/>
                </a:lnTo>
                <a:lnTo>
                  <a:pt x="1027784" y="33579"/>
                </a:lnTo>
                <a:cubicBezTo>
                  <a:pt x="1027901" y="24094"/>
                  <a:pt x="1027931" y="13549"/>
                  <a:pt x="1027872" y="1944"/>
                </a:cubicBezTo>
                <a:close/>
                <a:moveTo>
                  <a:pt x="279201" y="1413"/>
                </a:moveTo>
                <a:lnTo>
                  <a:pt x="294754" y="1413"/>
                </a:lnTo>
                <a:lnTo>
                  <a:pt x="294754" y="33049"/>
                </a:lnTo>
                <a:lnTo>
                  <a:pt x="361382" y="33049"/>
                </a:lnTo>
                <a:lnTo>
                  <a:pt x="361382" y="46480"/>
                </a:lnTo>
                <a:lnTo>
                  <a:pt x="294754" y="46480"/>
                </a:lnTo>
                <a:lnTo>
                  <a:pt x="294754" y="78292"/>
                </a:lnTo>
                <a:lnTo>
                  <a:pt x="373400" y="78292"/>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2"/>
                </a:lnTo>
                <a:lnTo>
                  <a:pt x="279201" y="78292"/>
                </a:lnTo>
                <a:lnTo>
                  <a:pt x="279201" y="46480"/>
                </a:lnTo>
                <a:lnTo>
                  <a:pt x="213103" y="46480"/>
                </a:lnTo>
                <a:lnTo>
                  <a:pt x="213103" y="33049"/>
                </a:lnTo>
                <a:lnTo>
                  <a:pt x="279201" y="33049"/>
                </a:lnTo>
                <a:close/>
                <a:moveTo>
                  <a:pt x="503262" y="1237"/>
                </a:moveTo>
                <a:lnTo>
                  <a:pt x="517401" y="1237"/>
                </a:lnTo>
                <a:lnTo>
                  <a:pt x="517401" y="63535"/>
                </a:lnTo>
                <a:cubicBezTo>
                  <a:pt x="532482" y="53756"/>
                  <a:pt x="546974" y="42769"/>
                  <a:pt x="560877" y="30574"/>
                </a:cubicBezTo>
                <a:lnTo>
                  <a:pt x="571304" y="41709"/>
                </a:lnTo>
                <a:cubicBezTo>
                  <a:pt x="555280" y="54787"/>
                  <a:pt x="537313" y="67364"/>
                  <a:pt x="517401" y="79441"/>
                </a:cubicBezTo>
                <a:lnTo>
                  <a:pt x="517401" y="142093"/>
                </a:lnTo>
                <a:cubicBezTo>
                  <a:pt x="517401" y="149869"/>
                  <a:pt x="520994" y="153758"/>
                  <a:pt x="528181" y="153758"/>
                </a:cubicBezTo>
                <a:lnTo>
                  <a:pt x="544971" y="153758"/>
                </a:lnTo>
                <a:cubicBezTo>
                  <a:pt x="551687" y="153758"/>
                  <a:pt x="555575" y="150341"/>
                  <a:pt x="556636" y="143507"/>
                </a:cubicBezTo>
                <a:cubicBezTo>
                  <a:pt x="558049" y="134788"/>
                  <a:pt x="559110" y="124891"/>
                  <a:pt x="559817" y="113816"/>
                </a:cubicBezTo>
                <a:cubicBezTo>
                  <a:pt x="564530" y="115819"/>
                  <a:pt x="569419" y="117586"/>
                  <a:pt x="574486" y="119118"/>
                </a:cubicBezTo>
                <a:cubicBezTo>
                  <a:pt x="573425" y="130664"/>
                  <a:pt x="572188" y="140561"/>
                  <a:pt x="570774" y="148809"/>
                </a:cubicBezTo>
                <a:cubicBezTo>
                  <a:pt x="568771" y="161063"/>
                  <a:pt x="561054" y="167189"/>
                  <a:pt x="547622" y="167189"/>
                </a:cubicBezTo>
                <a:lnTo>
                  <a:pt x="524647" y="167189"/>
                </a:lnTo>
                <a:cubicBezTo>
                  <a:pt x="510390" y="167189"/>
                  <a:pt x="503262" y="159413"/>
                  <a:pt x="503262" y="143860"/>
                </a:cubicBezTo>
                <a:close/>
                <a:moveTo>
                  <a:pt x="1480235" y="706"/>
                </a:moveTo>
                <a:lnTo>
                  <a:pt x="1494020" y="706"/>
                </a:lnTo>
                <a:lnTo>
                  <a:pt x="1494020" y="32518"/>
                </a:lnTo>
                <a:lnTo>
                  <a:pt x="1570899" y="32518"/>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6" y="91253"/>
                  <a:pt x="1494020" y="56908"/>
                </a:cubicBezTo>
                <a:lnTo>
                  <a:pt x="1494020" y="126894"/>
                </a:lnTo>
                <a:lnTo>
                  <a:pt x="1534492" y="126894"/>
                </a:lnTo>
                <a:lnTo>
                  <a:pt x="1534492" y="139265"/>
                </a:lnTo>
                <a:lnTo>
                  <a:pt x="1494020" y="139265"/>
                </a:lnTo>
                <a:lnTo>
                  <a:pt x="1494020" y="175496"/>
                </a:lnTo>
                <a:lnTo>
                  <a:pt x="1480235" y="175496"/>
                </a:lnTo>
                <a:lnTo>
                  <a:pt x="1480235" y="139265"/>
                </a:lnTo>
                <a:lnTo>
                  <a:pt x="1438349" y="139265"/>
                </a:lnTo>
                <a:lnTo>
                  <a:pt x="1438349" y="126894"/>
                </a:lnTo>
                <a:lnTo>
                  <a:pt x="1480235" y="126894"/>
                </a:lnTo>
                <a:lnTo>
                  <a:pt x="1480235" y="56908"/>
                </a:lnTo>
                <a:cubicBezTo>
                  <a:pt x="1465212" y="86835"/>
                  <a:pt x="1442178" y="115701"/>
                  <a:pt x="1411132" y="143507"/>
                </a:cubicBezTo>
                <a:cubicBezTo>
                  <a:pt x="1406537" y="139148"/>
                  <a:pt x="1402649" y="135613"/>
                  <a:pt x="1399468" y="132903"/>
                </a:cubicBezTo>
                <a:cubicBezTo>
                  <a:pt x="1432988" y="105392"/>
                  <a:pt x="1458055" y="76289"/>
                  <a:pt x="1474668" y="45597"/>
                </a:cubicBezTo>
                <a:lnTo>
                  <a:pt x="1403356" y="45597"/>
                </a:lnTo>
                <a:lnTo>
                  <a:pt x="1403356" y="32518"/>
                </a:lnTo>
                <a:lnTo>
                  <a:pt x="1480235" y="32518"/>
                </a:lnTo>
                <a:close/>
                <a:moveTo>
                  <a:pt x="1286572" y="706"/>
                </a:moveTo>
                <a:cubicBezTo>
                  <a:pt x="1289871" y="5773"/>
                  <a:pt x="1294820" y="14020"/>
                  <a:pt x="1301418" y="25449"/>
                </a:cubicBezTo>
                <a:lnTo>
                  <a:pt x="1288693" y="31812"/>
                </a:lnTo>
                <a:lnTo>
                  <a:pt x="1371758" y="31812"/>
                </a:lnTo>
                <a:lnTo>
                  <a:pt x="1371758" y="44890"/>
                </a:lnTo>
                <a:lnTo>
                  <a:pt x="1339150" y="44890"/>
                </a:lnTo>
                <a:cubicBezTo>
                  <a:pt x="1332847" y="78528"/>
                  <a:pt x="1319297" y="105568"/>
                  <a:pt x="1298502" y="126010"/>
                </a:cubicBezTo>
                <a:cubicBezTo>
                  <a:pt x="1314172" y="137439"/>
                  <a:pt x="1339062" y="147690"/>
                  <a:pt x="1373172" y="156762"/>
                </a:cubicBezTo>
                <a:cubicBezTo>
                  <a:pt x="1367752" y="162889"/>
                  <a:pt x="1363628" y="168014"/>
                  <a:pt x="1360800" y="172138"/>
                </a:cubicBezTo>
                <a:cubicBezTo>
                  <a:pt x="1327574" y="160650"/>
                  <a:pt x="1303038" y="148632"/>
                  <a:pt x="1287191" y="136084"/>
                </a:cubicBezTo>
                <a:cubicBezTo>
                  <a:pt x="1271285" y="148456"/>
                  <a:pt x="1245865" y="160945"/>
                  <a:pt x="1210930" y="173552"/>
                </a:cubicBezTo>
                <a:cubicBezTo>
                  <a:pt x="1207867" y="169428"/>
                  <a:pt x="1204332" y="164833"/>
                  <a:pt x="1200326" y="159766"/>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4" y="16082"/>
                  <a:pt x="69102" y="23152"/>
                </a:cubicBezTo>
                <a:lnTo>
                  <a:pt x="62563" y="28630"/>
                </a:lnTo>
                <a:lnTo>
                  <a:pt x="104007" y="28630"/>
                </a:lnTo>
                <a:cubicBezTo>
                  <a:pt x="110488" y="20029"/>
                  <a:pt x="117056" y="10662"/>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0"/>
                </a:lnTo>
                <a:lnTo>
                  <a:pt x="173905" y="126010"/>
                </a:lnTo>
                <a:lnTo>
                  <a:pt x="173905" y="138735"/>
                </a:lnTo>
                <a:lnTo>
                  <a:pt x="93845" y="138735"/>
                </a:lnTo>
                <a:lnTo>
                  <a:pt x="93845" y="176026"/>
                </a:lnTo>
                <a:lnTo>
                  <a:pt x="80060" y="176026"/>
                </a:lnTo>
                <a:lnTo>
                  <a:pt x="80060" y="138735"/>
                </a:lnTo>
                <a:lnTo>
                  <a:pt x="0" y="138735"/>
                </a:lnTo>
                <a:lnTo>
                  <a:pt x="0" y="126010"/>
                </a:lnTo>
                <a:lnTo>
                  <a:pt x="80060" y="126010"/>
                </a:lnTo>
                <a:lnTo>
                  <a:pt x="80060" y="106040"/>
                </a:lnTo>
                <a:lnTo>
                  <a:pt x="31105" y="106040"/>
                </a:lnTo>
                <a:lnTo>
                  <a:pt x="31105" y="114346"/>
                </a:lnTo>
                <a:lnTo>
                  <a:pt x="17673" y="114346"/>
                </a:lnTo>
                <a:lnTo>
                  <a:pt x="17673" y="28630"/>
                </a:lnTo>
                <a:lnTo>
                  <a:pt x="54345" y="28630"/>
                </a:lnTo>
                <a:cubicBezTo>
                  <a:pt x="48690" y="22032"/>
                  <a:pt x="42592" y="15257"/>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运输</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92" name="PA-文本框 44"/>
          <p:cNvSpPr/>
          <p:nvPr>
            <p:custDataLst>
              <p:tags r:id="rId26"/>
            </p:custDataLst>
          </p:nvPr>
        </p:nvSpPr>
        <p:spPr>
          <a:xfrm>
            <a:off x="8362940" y="3283488"/>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4"/>
                  <a:pt x="913562" y="113816"/>
                </a:cubicBezTo>
                <a:close/>
                <a:moveTo>
                  <a:pt x="868496" y="106393"/>
                </a:moveTo>
                <a:lnTo>
                  <a:pt x="880867" y="111518"/>
                </a:lnTo>
                <a:cubicBezTo>
                  <a:pt x="874387" y="127778"/>
                  <a:pt x="867376" y="142093"/>
                  <a:pt x="859836" y="154464"/>
                </a:cubicBezTo>
                <a:cubicBezTo>
                  <a:pt x="855712" y="152344"/>
                  <a:pt x="851529" y="150459"/>
                  <a:pt x="847288" y="148809"/>
                </a:cubicBezTo>
                <a:cubicBezTo>
                  <a:pt x="855889" y="135966"/>
                  <a:pt x="862958" y="121828"/>
                  <a:pt x="868496" y="106393"/>
                </a:cubicBezTo>
                <a:close/>
                <a:moveTo>
                  <a:pt x="947142" y="104626"/>
                </a:moveTo>
                <a:cubicBezTo>
                  <a:pt x="955861" y="118411"/>
                  <a:pt x="963814" y="132491"/>
                  <a:pt x="971001" y="146865"/>
                </a:cubicBezTo>
                <a:lnTo>
                  <a:pt x="958806" y="152874"/>
                </a:lnTo>
                <a:cubicBezTo>
                  <a:pt x="953033" y="140738"/>
                  <a:pt x="945433" y="126423"/>
                  <a:pt x="936008" y="109928"/>
                </a:cubicBezTo>
                <a:close/>
                <a:moveTo>
                  <a:pt x="820247" y="100561"/>
                </a:moveTo>
                <a:cubicBezTo>
                  <a:pt x="824842" y="102328"/>
                  <a:pt x="829555" y="104037"/>
                  <a:pt x="834386" y="105686"/>
                </a:cubicBezTo>
                <a:cubicBezTo>
                  <a:pt x="828377" y="130664"/>
                  <a:pt x="823016" y="153404"/>
                  <a:pt x="818303" y="173905"/>
                </a:cubicBezTo>
                <a:lnTo>
                  <a:pt x="803104" y="169310"/>
                </a:lnTo>
                <a:cubicBezTo>
                  <a:pt x="809349" y="149162"/>
                  <a:pt x="815063" y="126246"/>
                  <a:pt x="820247"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5" y="168485"/>
                  <a:pt x="867023" y="163714"/>
                  <a:pt x="865844" y="158529"/>
                </a:cubicBezTo>
                <a:cubicBezTo>
                  <a:pt x="871854" y="159472"/>
                  <a:pt x="877804" y="159943"/>
                  <a:pt x="883695" y="159943"/>
                </a:cubicBezTo>
                <a:cubicBezTo>
                  <a:pt x="891235" y="159943"/>
                  <a:pt x="895006" y="156350"/>
                  <a:pt x="895006" y="149162"/>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5"/>
                </a:moveTo>
                <a:cubicBezTo>
                  <a:pt x="630826" y="55317"/>
                  <a:pt x="629412" y="59441"/>
                  <a:pt x="627999" y="63447"/>
                </a:cubicBezTo>
                <a:cubicBezTo>
                  <a:pt x="632829" y="85715"/>
                  <a:pt x="639604" y="103860"/>
                  <a:pt x="648323" y="117881"/>
                </a:cubicBezTo>
                <a:cubicBezTo>
                  <a:pt x="660223" y="98322"/>
                  <a:pt x="667233" y="76054"/>
                  <a:pt x="669354" y="51075"/>
                </a:cubicBezTo>
                <a:close/>
                <a:moveTo>
                  <a:pt x="807699" y="49485"/>
                </a:moveTo>
                <a:cubicBezTo>
                  <a:pt x="816182" y="55376"/>
                  <a:pt x="826610" y="63388"/>
                  <a:pt x="838981" y="73521"/>
                </a:cubicBezTo>
                <a:cubicBezTo>
                  <a:pt x="834622" y="78469"/>
                  <a:pt x="831146" y="82298"/>
                  <a:pt x="828554" y="85008"/>
                </a:cubicBezTo>
                <a:cubicBezTo>
                  <a:pt x="816182" y="73697"/>
                  <a:pt x="806285" y="65214"/>
                  <a:pt x="798863" y="59559"/>
                </a:cubicBezTo>
                <a:close/>
                <a:moveTo>
                  <a:pt x="1249547" y="44890"/>
                </a:moveTo>
                <a:cubicBezTo>
                  <a:pt x="1254849" y="73874"/>
                  <a:pt x="1267514" y="97821"/>
                  <a:pt x="1287544"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4" y="24919"/>
                </a:lnTo>
                <a:lnTo>
                  <a:pt x="1167314" y="170547"/>
                </a:lnTo>
                <a:lnTo>
                  <a:pt x="1153353" y="170547"/>
                </a:lnTo>
                <a:lnTo>
                  <a:pt x="1153353" y="152697"/>
                </a:lnTo>
                <a:lnTo>
                  <a:pt x="1114118" y="152697"/>
                </a:lnTo>
                <a:lnTo>
                  <a:pt x="1114118" y="170547"/>
                </a:lnTo>
                <a:lnTo>
                  <a:pt x="1100156" y="170547"/>
                </a:lnTo>
                <a:close/>
                <a:moveTo>
                  <a:pt x="855948" y="12194"/>
                </a:moveTo>
                <a:lnTo>
                  <a:pt x="961988" y="12194"/>
                </a:lnTo>
                <a:lnTo>
                  <a:pt x="961988" y="24565"/>
                </a:lnTo>
                <a:lnTo>
                  <a:pt x="909674" y="24565"/>
                </a:lnTo>
                <a:cubicBezTo>
                  <a:pt x="908319" y="34816"/>
                  <a:pt x="906375" y="43829"/>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5" y="63977"/>
                </a:lnTo>
                <a:cubicBezTo>
                  <a:pt x="889733" y="82063"/>
                  <a:pt x="872855" y="98558"/>
                  <a:pt x="848171" y="113462"/>
                </a:cubicBezTo>
                <a:cubicBezTo>
                  <a:pt x="845697" y="110163"/>
                  <a:pt x="842575" y="106393"/>
                  <a:pt x="838804" y="102151"/>
                </a:cubicBezTo>
                <a:cubicBezTo>
                  <a:pt x="859777" y="90016"/>
                  <a:pt x="874504" y="77291"/>
                  <a:pt x="882988" y="63977"/>
                </a:cubicBezTo>
                <a:lnTo>
                  <a:pt x="846757" y="63977"/>
                </a:lnTo>
                <a:lnTo>
                  <a:pt x="846757" y="51606"/>
                </a:lnTo>
                <a:lnTo>
                  <a:pt x="888997" y="51606"/>
                </a:lnTo>
                <a:cubicBezTo>
                  <a:pt x="892178" y="43358"/>
                  <a:pt x="894475" y="34345"/>
                  <a:pt x="895889" y="24565"/>
                </a:cubicBezTo>
                <a:lnTo>
                  <a:pt x="855948" y="24565"/>
                </a:lnTo>
                <a:close/>
                <a:moveTo>
                  <a:pt x="814592" y="3534"/>
                </a:moveTo>
                <a:cubicBezTo>
                  <a:pt x="825078" y="11782"/>
                  <a:pt x="835270" y="20383"/>
                  <a:pt x="845167" y="29337"/>
                </a:cubicBezTo>
                <a:cubicBezTo>
                  <a:pt x="841161" y="33343"/>
                  <a:pt x="837626" y="36937"/>
                  <a:pt x="834563" y="40118"/>
                </a:cubicBezTo>
                <a:cubicBezTo>
                  <a:pt x="823487" y="29161"/>
                  <a:pt x="813826" y="20206"/>
                  <a:pt x="805578" y="13255"/>
                </a:cubicBezTo>
                <a:close/>
                <a:moveTo>
                  <a:pt x="451656" y="3357"/>
                </a:moveTo>
                <a:lnTo>
                  <a:pt x="465794" y="3357"/>
                </a:lnTo>
                <a:lnTo>
                  <a:pt x="465794" y="55494"/>
                </a:lnTo>
                <a:lnTo>
                  <a:pt x="497606" y="55494"/>
                </a:lnTo>
                <a:lnTo>
                  <a:pt x="497606" y="68749"/>
                </a:lnTo>
                <a:lnTo>
                  <a:pt x="465794" y="68749"/>
                </a:lnTo>
                <a:lnTo>
                  <a:pt x="465794" y="138205"/>
                </a:lnTo>
                <a:cubicBezTo>
                  <a:pt x="476222" y="136084"/>
                  <a:pt x="486178" y="133963"/>
                  <a:pt x="495662" y="131843"/>
                </a:cubicBezTo>
                <a:cubicBezTo>
                  <a:pt x="496016" y="137852"/>
                  <a:pt x="496428" y="142623"/>
                  <a:pt x="496900" y="146158"/>
                </a:cubicBezTo>
                <a:cubicBezTo>
                  <a:pt x="464852" y="152520"/>
                  <a:pt x="433688" y="159118"/>
                  <a:pt x="403408" y="165952"/>
                </a:cubicBezTo>
                <a:lnTo>
                  <a:pt x="399343" y="151283"/>
                </a:lnTo>
                <a:cubicBezTo>
                  <a:pt x="404586" y="150282"/>
                  <a:pt x="409770" y="149310"/>
                  <a:pt x="414895" y="148367"/>
                </a:cubicBezTo>
                <a:lnTo>
                  <a:pt x="414895" y="35346"/>
                </a:lnTo>
                <a:lnTo>
                  <a:pt x="428680" y="35346"/>
                </a:lnTo>
                <a:lnTo>
                  <a:pt x="428680" y="145716"/>
                </a:lnTo>
                <a:cubicBezTo>
                  <a:pt x="436575" y="144126"/>
                  <a:pt x="444233" y="142594"/>
                  <a:pt x="451656" y="141121"/>
                </a:cubicBezTo>
                <a:close/>
                <a:moveTo>
                  <a:pt x="705408" y="3181"/>
                </a:moveTo>
                <a:lnTo>
                  <a:pt x="720077" y="3181"/>
                </a:lnTo>
                <a:lnTo>
                  <a:pt x="720077" y="62386"/>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19" y="2474"/>
                </a:moveTo>
                <a:lnTo>
                  <a:pt x="644788" y="4771"/>
                </a:lnTo>
                <a:cubicBezTo>
                  <a:pt x="642314" y="16200"/>
                  <a:pt x="639545" y="27158"/>
                  <a:pt x="636482" y="37644"/>
                </a:cubicBezTo>
                <a:lnTo>
                  <a:pt x="683670" y="37644"/>
                </a:lnTo>
                <a:lnTo>
                  <a:pt x="683670" y="50545"/>
                </a:lnTo>
                <a:cubicBezTo>
                  <a:pt x="680370" y="80943"/>
                  <a:pt x="671593" y="107395"/>
                  <a:pt x="657336" y="129899"/>
                </a:cubicBezTo>
                <a:cubicBezTo>
                  <a:pt x="668058" y="142034"/>
                  <a:pt x="681078" y="149457"/>
                  <a:pt x="696394" y="152167"/>
                </a:cubicBezTo>
                <a:cubicBezTo>
                  <a:pt x="714421" y="155348"/>
                  <a:pt x="740696" y="156173"/>
                  <a:pt x="775218" y="154641"/>
                </a:cubicBezTo>
                <a:cubicBezTo>
                  <a:pt x="773215" y="159236"/>
                  <a:pt x="771506" y="164126"/>
                  <a:pt x="770092" y="169310"/>
                </a:cubicBezTo>
                <a:cubicBezTo>
                  <a:pt x="737809" y="170488"/>
                  <a:pt x="712713" y="169310"/>
                  <a:pt x="694804" y="165775"/>
                </a:cubicBezTo>
                <a:cubicBezTo>
                  <a:pt x="676777" y="162712"/>
                  <a:pt x="661637" y="154641"/>
                  <a:pt x="649383" y="141563"/>
                </a:cubicBezTo>
                <a:cubicBezTo>
                  <a:pt x="639133" y="154995"/>
                  <a:pt x="626703" y="166895"/>
                  <a:pt x="612093" y="177263"/>
                </a:cubicBezTo>
                <a:cubicBezTo>
                  <a:pt x="608204" y="173611"/>
                  <a:pt x="604316" y="170135"/>
                  <a:pt x="600428" y="166836"/>
                </a:cubicBezTo>
                <a:cubicBezTo>
                  <a:pt x="616334" y="156114"/>
                  <a:pt x="629530" y="143860"/>
                  <a:pt x="640016" y="130075"/>
                </a:cubicBezTo>
                <a:cubicBezTo>
                  <a:pt x="631533" y="117468"/>
                  <a:pt x="624817" y="101739"/>
                  <a:pt x="619869" y="82887"/>
                </a:cubicBezTo>
                <a:cubicBezTo>
                  <a:pt x="616216" y="91017"/>
                  <a:pt x="612328" y="98793"/>
                  <a:pt x="608204" y="106216"/>
                </a:cubicBezTo>
                <a:cubicBezTo>
                  <a:pt x="605730" y="102917"/>
                  <a:pt x="602313" y="98852"/>
                  <a:pt x="597954" y="94022"/>
                </a:cubicBezTo>
                <a:cubicBezTo>
                  <a:pt x="612446" y="68219"/>
                  <a:pt x="623168" y="37703"/>
                  <a:pt x="630119" y="2474"/>
                </a:cubicBezTo>
                <a:close/>
                <a:moveTo>
                  <a:pt x="1027872" y="1944"/>
                </a:moveTo>
                <a:lnTo>
                  <a:pt x="1041834" y="1944"/>
                </a:lnTo>
                <a:cubicBezTo>
                  <a:pt x="1041834" y="13667"/>
                  <a:pt x="1041775" y="24212"/>
                  <a:pt x="1041657" y="33579"/>
                </a:cubicBezTo>
                <a:lnTo>
                  <a:pt x="1082836" y="33579"/>
                </a:lnTo>
                <a:cubicBezTo>
                  <a:pt x="1082247" y="78823"/>
                  <a:pt x="1081481" y="114346"/>
                  <a:pt x="1080538" y="140149"/>
                </a:cubicBezTo>
                <a:cubicBezTo>
                  <a:pt x="1080067" y="161357"/>
                  <a:pt x="1072055" y="171549"/>
                  <a:pt x="1056503" y="170724"/>
                </a:cubicBezTo>
                <a:cubicBezTo>
                  <a:pt x="1051908" y="170724"/>
                  <a:pt x="1045133" y="170547"/>
                  <a:pt x="1036178" y="170194"/>
                </a:cubicBezTo>
                <a:cubicBezTo>
                  <a:pt x="1035354" y="165245"/>
                  <a:pt x="1034411" y="160120"/>
                  <a:pt x="1033351" y="154818"/>
                </a:cubicBezTo>
                <a:cubicBezTo>
                  <a:pt x="1041598" y="155878"/>
                  <a:pt x="1048314" y="156409"/>
                  <a:pt x="1053498" y="156409"/>
                </a:cubicBezTo>
                <a:cubicBezTo>
                  <a:pt x="1061392" y="156644"/>
                  <a:pt x="1065693" y="151048"/>
                  <a:pt x="1066400" y="139619"/>
                </a:cubicBezTo>
                <a:cubicBezTo>
                  <a:pt x="1067696" y="111695"/>
                  <a:pt x="1068462" y="80826"/>
                  <a:pt x="1068697" y="47011"/>
                </a:cubicBezTo>
                <a:lnTo>
                  <a:pt x="1041480" y="47011"/>
                </a:lnTo>
                <a:cubicBezTo>
                  <a:pt x="1041362" y="56024"/>
                  <a:pt x="1041186" y="63682"/>
                  <a:pt x="1040950" y="69986"/>
                </a:cubicBezTo>
                <a:cubicBezTo>
                  <a:pt x="1040479" y="116054"/>
                  <a:pt x="1029404" y="151519"/>
                  <a:pt x="1007724" y="176379"/>
                </a:cubicBezTo>
                <a:cubicBezTo>
                  <a:pt x="1004779" y="172727"/>
                  <a:pt x="1001303" y="168780"/>
                  <a:pt x="997297" y="164538"/>
                </a:cubicBezTo>
                <a:cubicBezTo>
                  <a:pt x="1016856" y="143095"/>
                  <a:pt x="1026812" y="111106"/>
                  <a:pt x="1027165" y="68572"/>
                </a:cubicBezTo>
                <a:cubicBezTo>
                  <a:pt x="1027400" y="62386"/>
                  <a:pt x="1027577" y="55199"/>
                  <a:pt x="1027695" y="47011"/>
                </a:cubicBezTo>
                <a:lnTo>
                  <a:pt x="1003129" y="47011"/>
                </a:lnTo>
                <a:lnTo>
                  <a:pt x="1003129" y="33579"/>
                </a:lnTo>
                <a:lnTo>
                  <a:pt x="1027784" y="33579"/>
                </a:lnTo>
                <a:cubicBezTo>
                  <a:pt x="1027901" y="24094"/>
                  <a:pt x="1027931" y="13549"/>
                  <a:pt x="1027872" y="1944"/>
                </a:cubicBezTo>
                <a:close/>
                <a:moveTo>
                  <a:pt x="279201" y="1413"/>
                </a:moveTo>
                <a:lnTo>
                  <a:pt x="294754" y="1413"/>
                </a:lnTo>
                <a:lnTo>
                  <a:pt x="294754" y="33049"/>
                </a:lnTo>
                <a:lnTo>
                  <a:pt x="361382" y="33049"/>
                </a:lnTo>
                <a:lnTo>
                  <a:pt x="361382" y="46480"/>
                </a:lnTo>
                <a:lnTo>
                  <a:pt x="294754" y="46480"/>
                </a:lnTo>
                <a:lnTo>
                  <a:pt x="294754" y="78292"/>
                </a:lnTo>
                <a:lnTo>
                  <a:pt x="373400" y="78292"/>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2"/>
                </a:lnTo>
                <a:lnTo>
                  <a:pt x="279201" y="78292"/>
                </a:lnTo>
                <a:lnTo>
                  <a:pt x="279201" y="46480"/>
                </a:lnTo>
                <a:lnTo>
                  <a:pt x="213103" y="46480"/>
                </a:lnTo>
                <a:lnTo>
                  <a:pt x="213103" y="33049"/>
                </a:lnTo>
                <a:lnTo>
                  <a:pt x="279201" y="33049"/>
                </a:lnTo>
                <a:close/>
                <a:moveTo>
                  <a:pt x="503262" y="1237"/>
                </a:moveTo>
                <a:lnTo>
                  <a:pt x="517401" y="1237"/>
                </a:lnTo>
                <a:lnTo>
                  <a:pt x="517401" y="63535"/>
                </a:lnTo>
                <a:cubicBezTo>
                  <a:pt x="532482" y="53756"/>
                  <a:pt x="546974" y="42769"/>
                  <a:pt x="560877" y="30574"/>
                </a:cubicBezTo>
                <a:lnTo>
                  <a:pt x="571304" y="41709"/>
                </a:lnTo>
                <a:cubicBezTo>
                  <a:pt x="555280" y="54787"/>
                  <a:pt x="537313" y="67364"/>
                  <a:pt x="517401" y="79441"/>
                </a:cubicBezTo>
                <a:lnTo>
                  <a:pt x="517401" y="142093"/>
                </a:lnTo>
                <a:cubicBezTo>
                  <a:pt x="517401" y="149869"/>
                  <a:pt x="520994" y="153758"/>
                  <a:pt x="528181" y="153758"/>
                </a:cubicBezTo>
                <a:lnTo>
                  <a:pt x="544971" y="153758"/>
                </a:lnTo>
                <a:cubicBezTo>
                  <a:pt x="551687" y="153758"/>
                  <a:pt x="555575" y="150341"/>
                  <a:pt x="556636" y="143507"/>
                </a:cubicBezTo>
                <a:cubicBezTo>
                  <a:pt x="558049" y="134788"/>
                  <a:pt x="559110" y="124891"/>
                  <a:pt x="559817" y="113816"/>
                </a:cubicBezTo>
                <a:cubicBezTo>
                  <a:pt x="564530" y="115819"/>
                  <a:pt x="569419" y="117586"/>
                  <a:pt x="574486" y="119118"/>
                </a:cubicBezTo>
                <a:cubicBezTo>
                  <a:pt x="573425" y="130664"/>
                  <a:pt x="572188" y="140561"/>
                  <a:pt x="570774" y="148809"/>
                </a:cubicBezTo>
                <a:cubicBezTo>
                  <a:pt x="568771" y="161063"/>
                  <a:pt x="561054" y="167189"/>
                  <a:pt x="547622" y="167189"/>
                </a:cubicBezTo>
                <a:lnTo>
                  <a:pt x="524647" y="167189"/>
                </a:lnTo>
                <a:cubicBezTo>
                  <a:pt x="510390" y="167189"/>
                  <a:pt x="503262" y="159413"/>
                  <a:pt x="503262" y="143860"/>
                </a:cubicBezTo>
                <a:close/>
                <a:moveTo>
                  <a:pt x="1480235" y="706"/>
                </a:moveTo>
                <a:lnTo>
                  <a:pt x="1494020" y="706"/>
                </a:lnTo>
                <a:lnTo>
                  <a:pt x="1494020" y="32518"/>
                </a:lnTo>
                <a:lnTo>
                  <a:pt x="1570899" y="32518"/>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6" y="91253"/>
                  <a:pt x="1494020" y="56908"/>
                </a:cubicBezTo>
                <a:lnTo>
                  <a:pt x="1494020" y="126894"/>
                </a:lnTo>
                <a:lnTo>
                  <a:pt x="1534492" y="126894"/>
                </a:lnTo>
                <a:lnTo>
                  <a:pt x="1534492" y="139265"/>
                </a:lnTo>
                <a:lnTo>
                  <a:pt x="1494020" y="139265"/>
                </a:lnTo>
                <a:lnTo>
                  <a:pt x="1494020" y="175496"/>
                </a:lnTo>
                <a:lnTo>
                  <a:pt x="1480235" y="175496"/>
                </a:lnTo>
                <a:lnTo>
                  <a:pt x="1480235" y="139265"/>
                </a:lnTo>
                <a:lnTo>
                  <a:pt x="1438349" y="139265"/>
                </a:lnTo>
                <a:lnTo>
                  <a:pt x="1438349" y="126894"/>
                </a:lnTo>
                <a:lnTo>
                  <a:pt x="1480235" y="126894"/>
                </a:lnTo>
                <a:lnTo>
                  <a:pt x="1480235" y="56908"/>
                </a:lnTo>
                <a:cubicBezTo>
                  <a:pt x="1465212" y="86835"/>
                  <a:pt x="1442178" y="115701"/>
                  <a:pt x="1411132" y="143507"/>
                </a:cubicBezTo>
                <a:cubicBezTo>
                  <a:pt x="1406537" y="139148"/>
                  <a:pt x="1402649" y="135613"/>
                  <a:pt x="1399468" y="132903"/>
                </a:cubicBezTo>
                <a:cubicBezTo>
                  <a:pt x="1432988" y="105392"/>
                  <a:pt x="1458055" y="76289"/>
                  <a:pt x="1474668" y="45597"/>
                </a:cubicBezTo>
                <a:lnTo>
                  <a:pt x="1403356" y="45597"/>
                </a:lnTo>
                <a:lnTo>
                  <a:pt x="1403356" y="32518"/>
                </a:lnTo>
                <a:lnTo>
                  <a:pt x="1480235" y="32518"/>
                </a:lnTo>
                <a:close/>
                <a:moveTo>
                  <a:pt x="1286572" y="706"/>
                </a:moveTo>
                <a:cubicBezTo>
                  <a:pt x="1289871" y="5773"/>
                  <a:pt x="1294820" y="14020"/>
                  <a:pt x="1301418" y="25449"/>
                </a:cubicBezTo>
                <a:lnTo>
                  <a:pt x="1288693" y="31812"/>
                </a:lnTo>
                <a:lnTo>
                  <a:pt x="1371758" y="31812"/>
                </a:lnTo>
                <a:lnTo>
                  <a:pt x="1371758" y="44890"/>
                </a:lnTo>
                <a:lnTo>
                  <a:pt x="1339150" y="44890"/>
                </a:lnTo>
                <a:cubicBezTo>
                  <a:pt x="1332847" y="78528"/>
                  <a:pt x="1319297" y="105568"/>
                  <a:pt x="1298502" y="126010"/>
                </a:cubicBezTo>
                <a:cubicBezTo>
                  <a:pt x="1314172" y="137439"/>
                  <a:pt x="1339062" y="147690"/>
                  <a:pt x="1373172" y="156762"/>
                </a:cubicBezTo>
                <a:cubicBezTo>
                  <a:pt x="1367752" y="162889"/>
                  <a:pt x="1363628" y="168014"/>
                  <a:pt x="1360800" y="172138"/>
                </a:cubicBezTo>
                <a:cubicBezTo>
                  <a:pt x="1327574" y="160650"/>
                  <a:pt x="1303038" y="148632"/>
                  <a:pt x="1287191" y="136084"/>
                </a:cubicBezTo>
                <a:cubicBezTo>
                  <a:pt x="1271285" y="148456"/>
                  <a:pt x="1245865" y="160945"/>
                  <a:pt x="1210930" y="173552"/>
                </a:cubicBezTo>
                <a:cubicBezTo>
                  <a:pt x="1207867" y="169428"/>
                  <a:pt x="1204332" y="164833"/>
                  <a:pt x="1200326" y="159766"/>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4" y="16082"/>
                  <a:pt x="69102" y="23152"/>
                </a:cubicBezTo>
                <a:lnTo>
                  <a:pt x="62563" y="28630"/>
                </a:lnTo>
                <a:lnTo>
                  <a:pt x="104007" y="28630"/>
                </a:lnTo>
                <a:cubicBezTo>
                  <a:pt x="110488" y="20029"/>
                  <a:pt x="117056" y="10662"/>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0"/>
                </a:lnTo>
                <a:lnTo>
                  <a:pt x="173905" y="126010"/>
                </a:lnTo>
                <a:lnTo>
                  <a:pt x="173905" y="138735"/>
                </a:lnTo>
                <a:lnTo>
                  <a:pt x="93845" y="138735"/>
                </a:lnTo>
                <a:lnTo>
                  <a:pt x="93845" y="176026"/>
                </a:lnTo>
                <a:lnTo>
                  <a:pt x="80060" y="176026"/>
                </a:lnTo>
                <a:lnTo>
                  <a:pt x="80060" y="138735"/>
                </a:lnTo>
                <a:lnTo>
                  <a:pt x="0" y="138735"/>
                </a:lnTo>
                <a:lnTo>
                  <a:pt x="0" y="126010"/>
                </a:lnTo>
                <a:lnTo>
                  <a:pt x="80060" y="126010"/>
                </a:lnTo>
                <a:lnTo>
                  <a:pt x="80060" y="106040"/>
                </a:lnTo>
                <a:lnTo>
                  <a:pt x="31105" y="106040"/>
                </a:lnTo>
                <a:lnTo>
                  <a:pt x="31105" y="114346"/>
                </a:lnTo>
                <a:lnTo>
                  <a:pt x="17673" y="114346"/>
                </a:lnTo>
                <a:lnTo>
                  <a:pt x="17673" y="28630"/>
                </a:lnTo>
                <a:lnTo>
                  <a:pt x="54345" y="28630"/>
                </a:lnTo>
                <a:cubicBezTo>
                  <a:pt x="48690" y="22032"/>
                  <a:pt x="42592" y="15257"/>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实用工具</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94" name="PA-文本框 45"/>
          <p:cNvSpPr/>
          <p:nvPr>
            <p:custDataLst>
              <p:tags r:id="rId27"/>
            </p:custDataLst>
          </p:nvPr>
        </p:nvSpPr>
        <p:spPr>
          <a:xfrm>
            <a:off x="8362940" y="4322284"/>
            <a:ext cx="2133922" cy="440767"/>
          </a:xfrm>
          <a:custGeom>
            <a:avLst/>
            <a:gdLst/>
            <a:ahLst/>
            <a:cxnLst/>
            <a:rect l="l" t="t" r="r" b="b"/>
            <a:pathLst>
              <a:path w="1574257" h="177263">
                <a:moveTo>
                  <a:pt x="925227" y="109574"/>
                </a:moveTo>
                <a:cubicBezTo>
                  <a:pt x="930411" y="122770"/>
                  <a:pt x="935360" y="137204"/>
                  <a:pt x="940073" y="152874"/>
                </a:cubicBezTo>
                <a:lnTo>
                  <a:pt x="926818" y="157292"/>
                </a:lnTo>
                <a:cubicBezTo>
                  <a:pt x="923047" y="142447"/>
                  <a:pt x="918629" y="127955"/>
                  <a:pt x="913562" y="113816"/>
                </a:cubicBezTo>
                <a:close/>
                <a:moveTo>
                  <a:pt x="868496" y="106393"/>
                </a:moveTo>
                <a:lnTo>
                  <a:pt x="880867" y="111518"/>
                </a:lnTo>
                <a:cubicBezTo>
                  <a:pt x="874387" y="127778"/>
                  <a:pt x="867376" y="142093"/>
                  <a:pt x="859836" y="154465"/>
                </a:cubicBezTo>
                <a:cubicBezTo>
                  <a:pt x="855712" y="152344"/>
                  <a:pt x="851529" y="150459"/>
                  <a:pt x="847288" y="148809"/>
                </a:cubicBezTo>
                <a:cubicBezTo>
                  <a:pt x="855889" y="135967"/>
                  <a:pt x="862958" y="121828"/>
                  <a:pt x="868496" y="106393"/>
                </a:cubicBezTo>
                <a:close/>
                <a:moveTo>
                  <a:pt x="947142" y="104626"/>
                </a:moveTo>
                <a:cubicBezTo>
                  <a:pt x="955861" y="118411"/>
                  <a:pt x="963814" y="132491"/>
                  <a:pt x="971001" y="146865"/>
                </a:cubicBezTo>
                <a:lnTo>
                  <a:pt x="958806" y="152874"/>
                </a:lnTo>
                <a:cubicBezTo>
                  <a:pt x="953033" y="140738"/>
                  <a:pt x="945433" y="126423"/>
                  <a:pt x="936008" y="109928"/>
                </a:cubicBezTo>
                <a:close/>
                <a:moveTo>
                  <a:pt x="820247" y="100561"/>
                </a:moveTo>
                <a:cubicBezTo>
                  <a:pt x="824842" y="102328"/>
                  <a:pt x="829555" y="104037"/>
                  <a:pt x="834386" y="105686"/>
                </a:cubicBezTo>
                <a:cubicBezTo>
                  <a:pt x="828377" y="130665"/>
                  <a:pt x="823016" y="153404"/>
                  <a:pt x="818303" y="173905"/>
                </a:cubicBezTo>
                <a:lnTo>
                  <a:pt x="803104" y="169310"/>
                </a:lnTo>
                <a:cubicBezTo>
                  <a:pt x="809349" y="149163"/>
                  <a:pt x="815063" y="126246"/>
                  <a:pt x="820247" y="100561"/>
                </a:cubicBezTo>
                <a:close/>
                <a:moveTo>
                  <a:pt x="895006" y="87306"/>
                </a:moveTo>
                <a:lnTo>
                  <a:pt x="908437" y="87306"/>
                </a:lnTo>
                <a:lnTo>
                  <a:pt x="908437" y="153404"/>
                </a:lnTo>
                <a:cubicBezTo>
                  <a:pt x="908437" y="166482"/>
                  <a:pt x="901545" y="173022"/>
                  <a:pt x="887760" y="173022"/>
                </a:cubicBezTo>
                <a:cubicBezTo>
                  <a:pt x="880690" y="173022"/>
                  <a:pt x="874328" y="172963"/>
                  <a:pt x="868672" y="172845"/>
                </a:cubicBezTo>
                <a:cubicBezTo>
                  <a:pt x="867965" y="168485"/>
                  <a:pt x="867023" y="163714"/>
                  <a:pt x="865844" y="158529"/>
                </a:cubicBezTo>
                <a:cubicBezTo>
                  <a:pt x="871854" y="159472"/>
                  <a:pt x="877804" y="159943"/>
                  <a:pt x="883695" y="159943"/>
                </a:cubicBezTo>
                <a:cubicBezTo>
                  <a:pt x="891235" y="159943"/>
                  <a:pt x="895006" y="156350"/>
                  <a:pt x="895006" y="149163"/>
                </a:cubicBezTo>
                <a:close/>
                <a:moveTo>
                  <a:pt x="93845" y="73167"/>
                </a:moveTo>
                <a:lnTo>
                  <a:pt x="93845" y="93668"/>
                </a:lnTo>
                <a:lnTo>
                  <a:pt x="142977" y="93668"/>
                </a:lnTo>
                <a:lnTo>
                  <a:pt x="142977" y="73167"/>
                </a:lnTo>
                <a:close/>
                <a:moveTo>
                  <a:pt x="31105" y="73167"/>
                </a:moveTo>
                <a:lnTo>
                  <a:pt x="31105" y="93668"/>
                </a:lnTo>
                <a:lnTo>
                  <a:pt x="80060" y="93668"/>
                </a:lnTo>
                <a:lnTo>
                  <a:pt x="80060" y="73167"/>
                </a:lnTo>
                <a:close/>
                <a:moveTo>
                  <a:pt x="632240" y="51076"/>
                </a:moveTo>
                <a:cubicBezTo>
                  <a:pt x="630826" y="55317"/>
                  <a:pt x="629412" y="59441"/>
                  <a:pt x="627999" y="63447"/>
                </a:cubicBezTo>
                <a:cubicBezTo>
                  <a:pt x="632829" y="85715"/>
                  <a:pt x="639604" y="103860"/>
                  <a:pt x="648323" y="117881"/>
                </a:cubicBezTo>
                <a:cubicBezTo>
                  <a:pt x="660223" y="98322"/>
                  <a:pt x="667233" y="76054"/>
                  <a:pt x="669354" y="51076"/>
                </a:cubicBezTo>
                <a:close/>
                <a:moveTo>
                  <a:pt x="807699" y="49485"/>
                </a:moveTo>
                <a:cubicBezTo>
                  <a:pt x="816182" y="55376"/>
                  <a:pt x="826610" y="63388"/>
                  <a:pt x="838981" y="73521"/>
                </a:cubicBezTo>
                <a:cubicBezTo>
                  <a:pt x="834622" y="78469"/>
                  <a:pt x="831146" y="82298"/>
                  <a:pt x="828554" y="85008"/>
                </a:cubicBezTo>
                <a:cubicBezTo>
                  <a:pt x="816182" y="73697"/>
                  <a:pt x="806285" y="65214"/>
                  <a:pt x="798863" y="59559"/>
                </a:cubicBezTo>
                <a:close/>
                <a:moveTo>
                  <a:pt x="1249547" y="44890"/>
                </a:moveTo>
                <a:cubicBezTo>
                  <a:pt x="1254849" y="73874"/>
                  <a:pt x="1267514" y="97822"/>
                  <a:pt x="1287544" y="116732"/>
                </a:cubicBezTo>
                <a:cubicBezTo>
                  <a:pt x="1306691" y="98941"/>
                  <a:pt x="1318856" y="74993"/>
                  <a:pt x="1324040" y="44890"/>
                </a:cubicBezTo>
                <a:close/>
                <a:moveTo>
                  <a:pt x="93845" y="41002"/>
                </a:moveTo>
                <a:lnTo>
                  <a:pt x="93845" y="61149"/>
                </a:lnTo>
                <a:lnTo>
                  <a:pt x="142977" y="61149"/>
                </a:lnTo>
                <a:lnTo>
                  <a:pt x="142977" y="41002"/>
                </a:lnTo>
                <a:close/>
                <a:moveTo>
                  <a:pt x="31105" y="41002"/>
                </a:moveTo>
                <a:lnTo>
                  <a:pt x="31105" y="61149"/>
                </a:lnTo>
                <a:lnTo>
                  <a:pt x="80060" y="61149"/>
                </a:lnTo>
                <a:lnTo>
                  <a:pt x="80060" y="41002"/>
                </a:lnTo>
                <a:close/>
                <a:moveTo>
                  <a:pt x="1114118" y="37997"/>
                </a:moveTo>
                <a:lnTo>
                  <a:pt x="1114118" y="139972"/>
                </a:lnTo>
                <a:lnTo>
                  <a:pt x="1153353" y="139972"/>
                </a:lnTo>
                <a:lnTo>
                  <a:pt x="1153353" y="37997"/>
                </a:lnTo>
                <a:close/>
                <a:moveTo>
                  <a:pt x="1100156" y="24919"/>
                </a:moveTo>
                <a:lnTo>
                  <a:pt x="1167314" y="24919"/>
                </a:lnTo>
                <a:lnTo>
                  <a:pt x="1167314" y="170547"/>
                </a:lnTo>
                <a:lnTo>
                  <a:pt x="1153353" y="170547"/>
                </a:lnTo>
                <a:lnTo>
                  <a:pt x="1153353" y="152697"/>
                </a:lnTo>
                <a:lnTo>
                  <a:pt x="1114118" y="152697"/>
                </a:lnTo>
                <a:lnTo>
                  <a:pt x="1114118" y="170547"/>
                </a:lnTo>
                <a:lnTo>
                  <a:pt x="1100156" y="170547"/>
                </a:lnTo>
                <a:close/>
                <a:moveTo>
                  <a:pt x="855948" y="12194"/>
                </a:moveTo>
                <a:lnTo>
                  <a:pt x="961988" y="12194"/>
                </a:lnTo>
                <a:lnTo>
                  <a:pt x="961988" y="24566"/>
                </a:lnTo>
                <a:lnTo>
                  <a:pt x="909674" y="24566"/>
                </a:lnTo>
                <a:cubicBezTo>
                  <a:pt x="908319" y="34816"/>
                  <a:pt x="906375" y="43830"/>
                  <a:pt x="903842" y="51606"/>
                </a:cubicBezTo>
                <a:lnTo>
                  <a:pt x="970471" y="51606"/>
                </a:lnTo>
                <a:lnTo>
                  <a:pt x="970471" y="63977"/>
                </a:lnTo>
                <a:lnTo>
                  <a:pt x="928408" y="63977"/>
                </a:lnTo>
                <a:cubicBezTo>
                  <a:pt x="940014" y="80295"/>
                  <a:pt x="955802" y="91489"/>
                  <a:pt x="975773" y="97556"/>
                </a:cubicBezTo>
                <a:cubicBezTo>
                  <a:pt x="971767" y="102034"/>
                  <a:pt x="968232" y="106570"/>
                  <a:pt x="965169" y="111165"/>
                </a:cubicBezTo>
                <a:cubicBezTo>
                  <a:pt x="941958" y="99854"/>
                  <a:pt x="924697" y="84125"/>
                  <a:pt x="913386" y="63977"/>
                </a:cubicBezTo>
                <a:lnTo>
                  <a:pt x="898805" y="63977"/>
                </a:lnTo>
                <a:cubicBezTo>
                  <a:pt x="889733" y="82063"/>
                  <a:pt x="872855" y="98558"/>
                  <a:pt x="848171" y="113462"/>
                </a:cubicBezTo>
                <a:cubicBezTo>
                  <a:pt x="845697" y="110163"/>
                  <a:pt x="842575" y="106393"/>
                  <a:pt x="838804" y="102152"/>
                </a:cubicBezTo>
                <a:cubicBezTo>
                  <a:pt x="859777" y="90016"/>
                  <a:pt x="874504" y="77291"/>
                  <a:pt x="882988" y="63977"/>
                </a:cubicBezTo>
                <a:lnTo>
                  <a:pt x="846757" y="63977"/>
                </a:lnTo>
                <a:lnTo>
                  <a:pt x="846757" y="51606"/>
                </a:lnTo>
                <a:lnTo>
                  <a:pt x="888997" y="51606"/>
                </a:lnTo>
                <a:cubicBezTo>
                  <a:pt x="892178" y="43358"/>
                  <a:pt x="894475" y="34345"/>
                  <a:pt x="895889" y="24566"/>
                </a:cubicBezTo>
                <a:lnTo>
                  <a:pt x="855948" y="24566"/>
                </a:lnTo>
                <a:close/>
                <a:moveTo>
                  <a:pt x="814592" y="3534"/>
                </a:moveTo>
                <a:cubicBezTo>
                  <a:pt x="825078" y="11782"/>
                  <a:pt x="835270" y="20383"/>
                  <a:pt x="845167" y="29337"/>
                </a:cubicBezTo>
                <a:cubicBezTo>
                  <a:pt x="841161" y="33343"/>
                  <a:pt x="837626" y="36937"/>
                  <a:pt x="834563" y="40118"/>
                </a:cubicBezTo>
                <a:cubicBezTo>
                  <a:pt x="823487" y="29161"/>
                  <a:pt x="813826" y="20206"/>
                  <a:pt x="805578" y="13255"/>
                </a:cubicBezTo>
                <a:close/>
                <a:moveTo>
                  <a:pt x="451656" y="3358"/>
                </a:moveTo>
                <a:lnTo>
                  <a:pt x="465794" y="3358"/>
                </a:lnTo>
                <a:lnTo>
                  <a:pt x="465794" y="55494"/>
                </a:lnTo>
                <a:lnTo>
                  <a:pt x="497606" y="55494"/>
                </a:lnTo>
                <a:lnTo>
                  <a:pt x="497606" y="68749"/>
                </a:lnTo>
                <a:lnTo>
                  <a:pt x="465794" y="68749"/>
                </a:lnTo>
                <a:lnTo>
                  <a:pt x="465794" y="138205"/>
                </a:lnTo>
                <a:cubicBezTo>
                  <a:pt x="476222" y="136084"/>
                  <a:pt x="486178" y="133964"/>
                  <a:pt x="495662" y="131843"/>
                </a:cubicBezTo>
                <a:cubicBezTo>
                  <a:pt x="496016" y="137852"/>
                  <a:pt x="496428" y="142623"/>
                  <a:pt x="496900" y="146158"/>
                </a:cubicBezTo>
                <a:cubicBezTo>
                  <a:pt x="464852" y="152521"/>
                  <a:pt x="433688" y="159119"/>
                  <a:pt x="403408" y="165952"/>
                </a:cubicBezTo>
                <a:lnTo>
                  <a:pt x="399343" y="151283"/>
                </a:lnTo>
                <a:cubicBezTo>
                  <a:pt x="404586" y="150282"/>
                  <a:pt x="409770" y="149310"/>
                  <a:pt x="414895" y="148367"/>
                </a:cubicBezTo>
                <a:lnTo>
                  <a:pt x="414895" y="35346"/>
                </a:lnTo>
                <a:lnTo>
                  <a:pt x="428680" y="35346"/>
                </a:lnTo>
                <a:lnTo>
                  <a:pt x="428680" y="145716"/>
                </a:lnTo>
                <a:cubicBezTo>
                  <a:pt x="436575" y="144126"/>
                  <a:pt x="444233" y="142594"/>
                  <a:pt x="451656" y="141121"/>
                </a:cubicBezTo>
                <a:close/>
                <a:moveTo>
                  <a:pt x="705408" y="3181"/>
                </a:moveTo>
                <a:lnTo>
                  <a:pt x="720077" y="3181"/>
                </a:lnTo>
                <a:lnTo>
                  <a:pt x="720077" y="62387"/>
                </a:lnTo>
                <a:lnTo>
                  <a:pt x="727853" y="53373"/>
                </a:lnTo>
                <a:cubicBezTo>
                  <a:pt x="744584" y="64684"/>
                  <a:pt x="759665" y="75818"/>
                  <a:pt x="773097" y="86776"/>
                </a:cubicBezTo>
                <a:lnTo>
                  <a:pt x="763553" y="98970"/>
                </a:lnTo>
                <a:cubicBezTo>
                  <a:pt x="751064" y="88013"/>
                  <a:pt x="736572" y="76584"/>
                  <a:pt x="720077" y="64684"/>
                </a:cubicBezTo>
                <a:lnTo>
                  <a:pt x="720077" y="147572"/>
                </a:lnTo>
                <a:lnTo>
                  <a:pt x="705408" y="147572"/>
                </a:lnTo>
                <a:close/>
                <a:moveTo>
                  <a:pt x="630119" y="2474"/>
                </a:moveTo>
                <a:lnTo>
                  <a:pt x="644788" y="4771"/>
                </a:lnTo>
                <a:cubicBezTo>
                  <a:pt x="642314" y="16200"/>
                  <a:pt x="639545" y="27158"/>
                  <a:pt x="636482" y="37644"/>
                </a:cubicBezTo>
                <a:lnTo>
                  <a:pt x="683670" y="37644"/>
                </a:lnTo>
                <a:lnTo>
                  <a:pt x="683670" y="50545"/>
                </a:lnTo>
                <a:cubicBezTo>
                  <a:pt x="680370" y="80944"/>
                  <a:pt x="671593" y="107395"/>
                  <a:pt x="657336" y="129899"/>
                </a:cubicBezTo>
                <a:cubicBezTo>
                  <a:pt x="668058" y="142034"/>
                  <a:pt x="681078" y="149457"/>
                  <a:pt x="696394" y="152167"/>
                </a:cubicBezTo>
                <a:cubicBezTo>
                  <a:pt x="714421" y="155348"/>
                  <a:pt x="740696" y="156173"/>
                  <a:pt x="775218" y="154641"/>
                </a:cubicBezTo>
                <a:cubicBezTo>
                  <a:pt x="773215" y="159236"/>
                  <a:pt x="771506" y="164126"/>
                  <a:pt x="770092" y="169310"/>
                </a:cubicBezTo>
                <a:cubicBezTo>
                  <a:pt x="737809" y="170488"/>
                  <a:pt x="712713" y="169310"/>
                  <a:pt x="694804" y="165776"/>
                </a:cubicBezTo>
                <a:cubicBezTo>
                  <a:pt x="676777" y="162712"/>
                  <a:pt x="661637" y="154641"/>
                  <a:pt x="649383" y="141563"/>
                </a:cubicBezTo>
                <a:cubicBezTo>
                  <a:pt x="639133" y="154995"/>
                  <a:pt x="626703" y="166895"/>
                  <a:pt x="612093" y="177263"/>
                </a:cubicBezTo>
                <a:cubicBezTo>
                  <a:pt x="608204" y="173611"/>
                  <a:pt x="604316" y="170135"/>
                  <a:pt x="600428" y="166836"/>
                </a:cubicBezTo>
                <a:cubicBezTo>
                  <a:pt x="616334" y="156114"/>
                  <a:pt x="629530" y="143861"/>
                  <a:pt x="640016" y="130075"/>
                </a:cubicBezTo>
                <a:cubicBezTo>
                  <a:pt x="631533" y="117468"/>
                  <a:pt x="624817" y="101739"/>
                  <a:pt x="619869" y="82888"/>
                </a:cubicBezTo>
                <a:cubicBezTo>
                  <a:pt x="616216" y="91017"/>
                  <a:pt x="612328" y="98794"/>
                  <a:pt x="608204" y="106216"/>
                </a:cubicBezTo>
                <a:cubicBezTo>
                  <a:pt x="605730" y="102917"/>
                  <a:pt x="602313" y="98852"/>
                  <a:pt x="597954" y="94022"/>
                </a:cubicBezTo>
                <a:cubicBezTo>
                  <a:pt x="612446" y="68219"/>
                  <a:pt x="623168" y="37703"/>
                  <a:pt x="630119" y="2474"/>
                </a:cubicBezTo>
                <a:close/>
                <a:moveTo>
                  <a:pt x="1027872" y="1944"/>
                </a:moveTo>
                <a:lnTo>
                  <a:pt x="1041834" y="1944"/>
                </a:lnTo>
                <a:cubicBezTo>
                  <a:pt x="1041834" y="13667"/>
                  <a:pt x="1041775" y="24212"/>
                  <a:pt x="1041657" y="33579"/>
                </a:cubicBezTo>
                <a:lnTo>
                  <a:pt x="1082836" y="33579"/>
                </a:lnTo>
                <a:cubicBezTo>
                  <a:pt x="1082247" y="78823"/>
                  <a:pt x="1081481" y="114346"/>
                  <a:pt x="1080538" y="140149"/>
                </a:cubicBezTo>
                <a:cubicBezTo>
                  <a:pt x="1080067" y="161357"/>
                  <a:pt x="1072055" y="171549"/>
                  <a:pt x="1056503" y="170724"/>
                </a:cubicBezTo>
                <a:cubicBezTo>
                  <a:pt x="1051908" y="170724"/>
                  <a:pt x="1045133" y="170547"/>
                  <a:pt x="1036178" y="170194"/>
                </a:cubicBezTo>
                <a:cubicBezTo>
                  <a:pt x="1035354" y="165245"/>
                  <a:pt x="1034411" y="160120"/>
                  <a:pt x="1033351" y="154818"/>
                </a:cubicBezTo>
                <a:cubicBezTo>
                  <a:pt x="1041598" y="155878"/>
                  <a:pt x="1048314" y="156409"/>
                  <a:pt x="1053498" y="156409"/>
                </a:cubicBezTo>
                <a:cubicBezTo>
                  <a:pt x="1061392" y="156644"/>
                  <a:pt x="1065693" y="151048"/>
                  <a:pt x="1066400" y="139619"/>
                </a:cubicBezTo>
                <a:cubicBezTo>
                  <a:pt x="1067696" y="111695"/>
                  <a:pt x="1068462" y="80826"/>
                  <a:pt x="1068697" y="47011"/>
                </a:cubicBezTo>
                <a:lnTo>
                  <a:pt x="1041480" y="47011"/>
                </a:lnTo>
                <a:cubicBezTo>
                  <a:pt x="1041362" y="56024"/>
                  <a:pt x="1041186" y="63683"/>
                  <a:pt x="1040950" y="69986"/>
                </a:cubicBezTo>
                <a:cubicBezTo>
                  <a:pt x="1040479" y="116055"/>
                  <a:pt x="1029404" y="151519"/>
                  <a:pt x="1007724" y="176380"/>
                </a:cubicBezTo>
                <a:cubicBezTo>
                  <a:pt x="1004779" y="172727"/>
                  <a:pt x="1001303" y="168780"/>
                  <a:pt x="997297" y="164538"/>
                </a:cubicBezTo>
                <a:cubicBezTo>
                  <a:pt x="1016856" y="143095"/>
                  <a:pt x="1026812" y="111106"/>
                  <a:pt x="1027165" y="68572"/>
                </a:cubicBezTo>
                <a:cubicBezTo>
                  <a:pt x="1027400" y="62387"/>
                  <a:pt x="1027577" y="55199"/>
                  <a:pt x="1027695" y="47011"/>
                </a:cubicBezTo>
                <a:lnTo>
                  <a:pt x="1003129" y="47011"/>
                </a:lnTo>
                <a:lnTo>
                  <a:pt x="1003129" y="33579"/>
                </a:lnTo>
                <a:lnTo>
                  <a:pt x="1027784" y="33579"/>
                </a:lnTo>
                <a:cubicBezTo>
                  <a:pt x="1027901" y="24094"/>
                  <a:pt x="1027931" y="13549"/>
                  <a:pt x="1027872" y="1944"/>
                </a:cubicBezTo>
                <a:close/>
                <a:moveTo>
                  <a:pt x="279201" y="1413"/>
                </a:moveTo>
                <a:lnTo>
                  <a:pt x="294754" y="1413"/>
                </a:lnTo>
                <a:lnTo>
                  <a:pt x="294754" y="33049"/>
                </a:lnTo>
                <a:lnTo>
                  <a:pt x="361382" y="33049"/>
                </a:lnTo>
                <a:lnTo>
                  <a:pt x="361382" y="46481"/>
                </a:lnTo>
                <a:lnTo>
                  <a:pt x="294754" y="46481"/>
                </a:lnTo>
                <a:lnTo>
                  <a:pt x="294754" y="78293"/>
                </a:lnTo>
                <a:lnTo>
                  <a:pt x="373400" y="78293"/>
                </a:lnTo>
                <a:lnTo>
                  <a:pt x="373400" y="91724"/>
                </a:lnTo>
                <a:lnTo>
                  <a:pt x="294754" y="91724"/>
                </a:lnTo>
                <a:lnTo>
                  <a:pt x="294754" y="153758"/>
                </a:lnTo>
                <a:lnTo>
                  <a:pt x="342118" y="153758"/>
                </a:lnTo>
                <a:lnTo>
                  <a:pt x="342118" y="106923"/>
                </a:lnTo>
                <a:lnTo>
                  <a:pt x="357318" y="106923"/>
                </a:lnTo>
                <a:lnTo>
                  <a:pt x="357318" y="174789"/>
                </a:lnTo>
                <a:lnTo>
                  <a:pt x="342118" y="174789"/>
                </a:lnTo>
                <a:lnTo>
                  <a:pt x="342118" y="167189"/>
                </a:lnTo>
                <a:lnTo>
                  <a:pt x="217345" y="167189"/>
                </a:lnTo>
                <a:lnTo>
                  <a:pt x="217345" y="106923"/>
                </a:lnTo>
                <a:lnTo>
                  <a:pt x="232544" y="106923"/>
                </a:lnTo>
                <a:lnTo>
                  <a:pt x="232544" y="153758"/>
                </a:lnTo>
                <a:lnTo>
                  <a:pt x="279201" y="153758"/>
                </a:lnTo>
                <a:lnTo>
                  <a:pt x="279201" y="91724"/>
                </a:lnTo>
                <a:lnTo>
                  <a:pt x="200378" y="91724"/>
                </a:lnTo>
                <a:lnTo>
                  <a:pt x="200378" y="78293"/>
                </a:lnTo>
                <a:lnTo>
                  <a:pt x="279201" y="78293"/>
                </a:lnTo>
                <a:lnTo>
                  <a:pt x="279201" y="46481"/>
                </a:lnTo>
                <a:lnTo>
                  <a:pt x="213103" y="46481"/>
                </a:lnTo>
                <a:lnTo>
                  <a:pt x="213103" y="33049"/>
                </a:lnTo>
                <a:lnTo>
                  <a:pt x="279201" y="33049"/>
                </a:lnTo>
                <a:close/>
                <a:moveTo>
                  <a:pt x="503262" y="1237"/>
                </a:moveTo>
                <a:lnTo>
                  <a:pt x="517401" y="1237"/>
                </a:lnTo>
                <a:lnTo>
                  <a:pt x="517401" y="63535"/>
                </a:lnTo>
                <a:cubicBezTo>
                  <a:pt x="532482" y="53756"/>
                  <a:pt x="546974" y="42769"/>
                  <a:pt x="560877" y="30575"/>
                </a:cubicBezTo>
                <a:lnTo>
                  <a:pt x="571304" y="41709"/>
                </a:lnTo>
                <a:cubicBezTo>
                  <a:pt x="555280" y="54787"/>
                  <a:pt x="537313" y="67364"/>
                  <a:pt x="517401" y="79441"/>
                </a:cubicBezTo>
                <a:lnTo>
                  <a:pt x="517401" y="142093"/>
                </a:lnTo>
                <a:cubicBezTo>
                  <a:pt x="517401" y="149870"/>
                  <a:pt x="520994" y="153758"/>
                  <a:pt x="528181" y="153758"/>
                </a:cubicBezTo>
                <a:lnTo>
                  <a:pt x="544971" y="153758"/>
                </a:lnTo>
                <a:cubicBezTo>
                  <a:pt x="551687" y="153758"/>
                  <a:pt x="555575" y="150341"/>
                  <a:pt x="556636" y="143507"/>
                </a:cubicBezTo>
                <a:cubicBezTo>
                  <a:pt x="558049" y="134788"/>
                  <a:pt x="559110" y="124891"/>
                  <a:pt x="559817" y="113816"/>
                </a:cubicBezTo>
                <a:cubicBezTo>
                  <a:pt x="564530" y="115819"/>
                  <a:pt x="569419" y="117586"/>
                  <a:pt x="574486" y="119118"/>
                </a:cubicBezTo>
                <a:cubicBezTo>
                  <a:pt x="573425" y="130665"/>
                  <a:pt x="572188" y="140562"/>
                  <a:pt x="570774" y="148809"/>
                </a:cubicBezTo>
                <a:cubicBezTo>
                  <a:pt x="568771" y="161063"/>
                  <a:pt x="561054" y="167189"/>
                  <a:pt x="547622" y="167189"/>
                </a:cubicBezTo>
                <a:lnTo>
                  <a:pt x="524647" y="167189"/>
                </a:lnTo>
                <a:cubicBezTo>
                  <a:pt x="510390" y="167189"/>
                  <a:pt x="503262" y="159413"/>
                  <a:pt x="503262" y="143861"/>
                </a:cubicBezTo>
                <a:close/>
                <a:moveTo>
                  <a:pt x="1480235" y="707"/>
                </a:moveTo>
                <a:lnTo>
                  <a:pt x="1494020" y="707"/>
                </a:lnTo>
                <a:lnTo>
                  <a:pt x="1494020" y="32519"/>
                </a:lnTo>
                <a:lnTo>
                  <a:pt x="1570899" y="32519"/>
                </a:lnTo>
                <a:lnTo>
                  <a:pt x="1570899" y="45597"/>
                </a:lnTo>
                <a:lnTo>
                  <a:pt x="1499057" y="45597"/>
                </a:lnTo>
                <a:cubicBezTo>
                  <a:pt x="1517791" y="80826"/>
                  <a:pt x="1542858" y="108632"/>
                  <a:pt x="1574257" y="129015"/>
                </a:cubicBezTo>
                <a:cubicBezTo>
                  <a:pt x="1571194" y="132078"/>
                  <a:pt x="1567188" y="136202"/>
                  <a:pt x="1562239" y="141386"/>
                </a:cubicBezTo>
                <a:cubicBezTo>
                  <a:pt x="1533726" y="119412"/>
                  <a:pt x="1510986" y="91253"/>
                  <a:pt x="1494020" y="56908"/>
                </a:cubicBezTo>
                <a:lnTo>
                  <a:pt x="1494020" y="126894"/>
                </a:lnTo>
                <a:lnTo>
                  <a:pt x="1534492" y="126894"/>
                </a:lnTo>
                <a:lnTo>
                  <a:pt x="1534492" y="139266"/>
                </a:lnTo>
                <a:lnTo>
                  <a:pt x="1494020" y="139266"/>
                </a:lnTo>
                <a:lnTo>
                  <a:pt x="1494020" y="175496"/>
                </a:lnTo>
                <a:lnTo>
                  <a:pt x="1480235" y="175496"/>
                </a:lnTo>
                <a:lnTo>
                  <a:pt x="1480235" y="139266"/>
                </a:lnTo>
                <a:lnTo>
                  <a:pt x="1438349" y="139266"/>
                </a:lnTo>
                <a:lnTo>
                  <a:pt x="1438349" y="126894"/>
                </a:lnTo>
                <a:lnTo>
                  <a:pt x="1480235" y="126894"/>
                </a:lnTo>
                <a:lnTo>
                  <a:pt x="1480235" y="56908"/>
                </a:lnTo>
                <a:cubicBezTo>
                  <a:pt x="1465212" y="86835"/>
                  <a:pt x="1442178" y="115701"/>
                  <a:pt x="1411132" y="143507"/>
                </a:cubicBezTo>
                <a:cubicBezTo>
                  <a:pt x="1406537" y="139148"/>
                  <a:pt x="1402649" y="135613"/>
                  <a:pt x="1399468" y="132903"/>
                </a:cubicBezTo>
                <a:cubicBezTo>
                  <a:pt x="1432988" y="105392"/>
                  <a:pt x="1458055" y="76290"/>
                  <a:pt x="1474668" y="45597"/>
                </a:cubicBezTo>
                <a:lnTo>
                  <a:pt x="1403356" y="45597"/>
                </a:lnTo>
                <a:lnTo>
                  <a:pt x="1403356" y="32519"/>
                </a:lnTo>
                <a:lnTo>
                  <a:pt x="1480235" y="32519"/>
                </a:lnTo>
                <a:close/>
                <a:moveTo>
                  <a:pt x="1286572" y="707"/>
                </a:moveTo>
                <a:cubicBezTo>
                  <a:pt x="1289871" y="5773"/>
                  <a:pt x="1294820" y="14020"/>
                  <a:pt x="1301418" y="25449"/>
                </a:cubicBezTo>
                <a:lnTo>
                  <a:pt x="1288693" y="31812"/>
                </a:lnTo>
                <a:lnTo>
                  <a:pt x="1371758" y="31812"/>
                </a:lnTo>
                <a:lnTo>
                  <a:pt x="1371758" y="44890"/>
                </a:lnTo>
                <a:lnTo>
                  <a:pt x="1339150" y="44890"/>
                </a:lnTo>
                <a:cubicBezTo>
                  <a:pt x="1332847" y="78528"/>
                  <a:pt x="1319297" y="105568"/>
                  <a:pt x="1298502" y="126011"/>
                </a:cubicBezTo>
                <a:cubicBezTo>
                  <a:pt x="1314172" y="137439"/>
                  <a:pt x="1339062" y="147690"/>
                  <a:pt x="1373172" y="156762"/>
                </a:cubicBezTo>
                <a:cubicBezTo>
                  <a:pt x="1367752" y="162889"/>
                  <a:pt x="1363628" y="168014"/>
                  <a:pt x="1360800" y="172138"/>
                </a:cubicBezTo>
                <a:cubicBezTo>
                  <a:pt x="1327574" y="160650"/>
                  <a:pt x="1303038" y="148632"/>
                  <a:pt x="1287191" y="136084"/>
                </a:cubicBezTo>
                <a:cubicBezTo>
                  <a:pt x="1271285" y="148456"/>
                  <a:pt x="1245865" y="160945"/>
                  <a:pt x="1210930" y="173552"/>
                </a:cubicBezTo>
                <a:cubicBezTo>
                  <a:pt x="1207867" y="169428"/>
                  <a:pt x="1204332" y="164833"/>
                  <a:pt x="1200326" y="159767"/>
                </a:cubicBezTo>
                <a:cubicBezTo>
                  <a:pt x="1234024" y="149634"/>
                  <a:pt x="1259385" y="138352"/>
                  <a:pt x="1276410" y="125922"/>
                </a:cubicBezTo>
                <a:cubicBezTo>
                  <a:pt x="1254908" y="102947"/>
                  <a:pt x="1241240" y="75936"/>
                  <a:pt x="1235408" y="44890"/>
                </a:cubicBezTo>
                <a:lnTo>
                  <a:pt x="1202094" y="44890"/>
                </a:lnTo>
                <a:lnTo>
                  <a:pt x="1202094" y="31812"/>
                </a:lnTo>
                <a:lnTo>
                  <a:pt x="1286926" y="31812"/>
                </a:lnTo>
                <a:cubicBezTo>
                  <a:pt x="1280976" y="20501"/>
                  <a:pt x="1276322" y="12253"/>
                  <a:pt x="1272964" y="7069"/>
                </a:cubicBezTo>
                <a:close/>
                <a:moveTo>
                  <a:pt x="46127" y="0"/>
                </a:moveTo>
                <a:cubicBezTo>
                  <a:pt x="54846" y="8365"/>
                  <a:pt x="62504" y="16082"/>
                  <a:pt x="69102" y="23152"/>
                </a:cubicBezTo>
                <a:lnTo>
                  <a:pt x="62563" y="28630"/>
                </a:lnTo>
                <a:lnTo>
                  <a:pt x="104007" y="28630"/>
                </a:lnTo>
                <a:cubicBezTo>
                  <a:pt x="110488" y="20029"/>
                  <a:pt x="117056" y="10663"/>
                  <a:pt x="123713" y="530"/>
                </a:cubicBezTo>
                <a:lnTo>
                  <a:pt x="137852" y="8129"/>
                </a:lnTo>
                <a:cubicBezTo>
                  <a:pt x="131784" y="15493"/>
                  <a:pt x="125922" y="22327"/>
                  <a:pt x="120267" y="28630"/>
                </a:cubicBezTo>
                <a:lnTo>
                  <a:pt x="156409" y="28630"/>
                </a:lnTo>
                <a:lnTo>
                  <a:pt x="156409" y="114346"/>
                </a:lnTo>
                <a:lnTo>
                  <a:pt x="142977" y="114346"/>
                </a:lnTo>
                <a:lnTo>
                  <a:pt x="142977" y="106040"/>
                </a:lnTo>
                <a:lnTo>
                  <a:pt x="93845" y="106040"/>
                </a:lnTo>
                <a:lnTo>
                  <a:pt x="93845" y="126011"/>
                </a:lnTo>
                <a:lnTo>
                  <a:pt x="173905" y="126011"/>
                </a:lnTo>
                <a:lnTo>
                  <a:pt x="173905" y="138735"/>
                </a:lnTo>
                <a:lnTo>
                  <a:pt x="93845" y="138735"/>
                </a:lnTo>
                <a:lnTo>
                  <a:pt x="93845" y="176026"/>
                </a:lnTo>
                <a:lnTo>
                  <a:pt x="80060" y="176026"/>
                </a:lnTo>
                <a:lnTo>
                  <a:pt x="80060" y="138735"/>
                </a:lnTo>
                <a:lnTo>
                  <a:pt x="0" y="138735"/>
                </a:lnTo>
                <a:lnTo>
                  <a:pt x="0" y="126011"/>
                </a:lnTo>
                <a:lnTo>
                  <a:pt x="80060" y="126011"/>
                </a:lnTo>
                <a:lnTo>
                  <a:pt x="80060" y="106040"/>
                </a:lnTo>
                <a:lnTo>
                  <a:pt x="31105" y="106040"/>
                </a:lnTo>
                <a:lnTo>
                  <a:pt x="31105" y="114346"/>
                </a:lnTo>
                <a:lnTo>
                  <a:pt x="17673" y="114346"/>
                </a:lnTo>
                <a:lnTo>
                  <a:pt x="17673" y="28630"/>
                </a:lnTo>
                <a:lnTo>
                  <a:pt x="54345" y="28630"/>
                </a:lnTo>
                <a:cubicBezTo>
                  <a:pt x="48690" y="22032"/>
                  <a:pt x="42592" y="15258"/>
                  <a:pt x="36053" y="8306"/>
                </a:cubicBezTo>
                <a:close/>
              </a:path>
            </a:pathLst>
          </a:custGeom>
          <a:noFill/>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r>
              <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rPr>
              <a:t>还有更多</a:t>
            </a:r>
            <a:endParaRPr lang="zh-CN" altLang="en-US" sz="2400" spc="150">
              <a:solidFill>
                <a:sysClr val="windowText" lastClr="000000">
                  <a:lumMod val="85000"/>
                  <a:lumOff val="15000"/>
                </a:sysClr>
              </a:solidFill>
              <a:latin typeface="宋体" panose="02010600030101010101" pitchFamily="2" charset="-122"/>
              <a:ea typeface="宋体" panose="02010600030101010101" pitchFamily="2" charset="-122"/>
              <a:sym typeface="Arial" panose="020B0604020202020204" pitchFamily="34" charset="0"/>
            </a:endParaRPr>
          </a:p>
        </p:txBody>
      </p:sp>
      <p:sp>
        <p:nvSpPr>
          <p:cNvPr id="98" name="PA-spray_142275"/>
          <p:cNvSpPr/>
          <p:nvPr>
            <p:custDataLst>
              <p:tags r:id="rId28"/>
            </p:custDataLst>
          </p:nvPr>
        </p:nvSpPr>
        <p:spPr>
          <a:xfrm>
            <a:off x="1158408" y="2248296"/>
            <a:ext cx="361136" cy="418114"/>
          </a:xfrm>
          <a:custGeom>
            <a:avLst/>
            <a:gdLst>
              <a:gd name="connsiteX0" fmla="*/ 25916 w 361136"/>
              <a:gd name="connsiteY0" fmla="*/ 184053 h 418114"/>
              <a:gd name="connsiteX1" fmla="*/ 25916 w 361136"/>
              <a:gd name="connsiteY1" fmla="*/ 392237 h 418114"/>
              <a:gd name="connsiteX2" fmla="*/ 172793 w 361136"/>
              <a:gd name="connsiteY2" fmla="*/ 392237 h 418114"/>
              <a:gd name="connsiteX3" fmla="*/ 172793 w 361136"/>
              <a:gd name="connsiteY3" fmla="*/ 184053 h 418114"/>
              <a:gd name="connsiteX4" fmla="*/ 71592 w 361136"/>
              <a:gd name="connsiteY4" fmla="*/ 103251 h 418114"/>
              <a:gd name="connsiteX5" fmla="*/ 27082 w 361136"/>
              <a:gd name="connsiteY5" fmla="*/ 158176 h 418114"/>
              <a:gd name="connsiteX6" fmla="*/ 171627 w 361136"/>
              <a:gd name="connsiteY6" fmla="*/ 158176 h 418114"/>
              <a:gd name="connsiteX7" fmla="*/ 127182 w 361136"/>
              <a:gd name="connsiteY7" fmla="*/ 103251 h 418114"/>
              <a:gd name="connsiteX8" fmla="*/ 82088 w 361136"/>
              <a:gd name="connsiteY8" fmla="*/ 42892 h 418114"/>
              <a:gd name="connsiteX9" fmla="*/ 82088 w 361136"/>
              <a:gd name="connsiteY9" fmla="*/ 77374 h 418114"/>
              <a:gd name="connsiteX10" fmla="*/ 116621 w 361136"/>
              <a:gd name="connsiteY10" fmla="*/ 77374 h 418114"/>
              <a:gd name="connsiteX11" fmla="*/ 116621 w 361136"/>
              <a:gd name="connsiteY11" fmla="*/ 70839 h 418114"/>
              <a:gd name="connsiteX12" fmla="*/ 116621 w 361136"/>
              <a:gd name="connsiteY12" fmla="*/ 49426 h 418114"/>
              <a:gd name="connsiteX13" fmla="*/ 116621 w 361136"/>
              <a:gd name="connsiteY13" fmla="*/ 42892 h 418114"/>
              <a:gd name="connsiteX14" fmla="*/ 355888 w 361136"/>
              <a:gd name="connsiteY14" fmla="*/ 0 h 418114"/>
              <a:gd name="connsiteX15" fmla="*/ 361136 w 361136"/>
              <a:gd name="connsiteY15" fmla="*/ 25360 h 418114"/>
              <a:gd name="connsiteX16" fmla="*/ 192748 w 361136"/>
              <a:gd name="connsiteY16" fmla="*/ 60100 h 418114"/>
              <a:gd name="connsiteX17" fmla="*/ 361136 w 361136"/>
              <a:gd name="connsiteY17" fmla="*/ 94905 h 418114"/>
              <a:gd name="connsiteX18" fmla="*/ 355888 w 361136"/>
              <a:gd name="connsiteY18" fmla="*/ 120201 h 418114"/>
              <a:gd name="connsiteX19" fmla="*/ 142537 w 361136"/>
              <a:gd name="connsiteY19" fmla="*/ 76209 h 418114"/>
              <a:gd name="connsiteX20" fmla="*/ 142537 w 361136"/>
              <a:gd name="connsiteY20" fmla="*/ 81773 h 418114"/>
              <a:gd name="connsiteX21" fmla="*/ 180568 w 361136"/>
              <a:gd name="connsiteY21" fmla="*/ 113925 h 418114"/>
              <a:gd name="connsiteX22" fmla="*/ 198709 w 361136"/>
              <a:gd name="connsiteY22" fmla="*/ 171114 h 418114"/>
              <a:gd name="connsiteX23" fmla="*/ 198709 w 361136"/>
              <a:gd name="connsiteY23" fmla="*/ 418114 h 418114"/>
              <a:gd name="connsiteX24" fmla="*/ 0 w 361136"/>
              <a:gd name="connsiteY24" fmla="*/ 418114 h 418114"/>
              <a:gd name="connsiteX25" fmla="*/ 0 w 361136"/>
              <a:gd name="connsiteY25" fmla="*/ 171114 h 418114"/>
              <a:gd name="connsiteX26" fmla="*/ 18141 w 361136"/>
              <a:gd name="connsiteY26" fmla="*/ 113925 h 418114"/>
              <a:gd name="connsiteX27" fmla="*/ 56172 w 361136"/>
              <a:gd name="connsiteY27" fmla="*/ 81773 h 418114"/>
              <a:gd name="connsiteX28" fmla="*/ 56172 w 361136"/>
              <a:gd name="connsiteY28" fmla="*/ 17015 h 418114"/>
              <a:gd name="connsiteX29" fmla="*/ 142537 w 361136"/>
              <a:gd name="connsiteY29" fmla="*/ 17015 h 418114"/>
              <a:gd name="connsiteX30" fmla="*/ 142537 w 361136"/>
              <a:gd name="connsiteY30" fmla="*/ 44056 h 4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1136" h="418114">
                <a:moveTo>
                  <a:pt x="25916" y="184053"/>
                </a:moveTo>
                <a:lnTo>
                  <a:pt x="25916" y="392237"/>
                </a:lnTo>
                <a:lnTo>
                  <a:pt x="172793" y="392237"/>
                </a:lnTo>
                <a:lnTo>
                  <a:pt x="172793" y="184053"/>
                </a:lnTo>
                <a:close/>
                <a:moveTo>
                  <a:pt x="71592" y="103251"/>
                </a:moveTo>
                <a:cubicBezTo>
                  <a:pt x="48203" y="112761"/>
                  <a:pt x="31552" y="133786"/>
                  <a:pt x="27082" y="158176"/>
                </a:cubicBezTo>
                <a:lnTo>
                  <a:pt x="171627" y="158176"/>
                </a:lnTo>
                <a:cubicBezTo>
                  <a:pt x="167221" y="133786"/>
                  <a:pt x="150506" y="112761"/>
                  <a:pt x="127182" y="103251"/>
                </a:cubicBezTo>
                <a:close/>
                <a:moveTo>
                  <a:pt x="82088" y="42892"/>
                </a:moveTo>
                <a:lnTo>
                  <a:pt x="82088" y="77374"/>
                </a:lnTo>
                <a:lnTo>
                  <a:pt x="116621" y="77374"/>
                </a:lnTo>
                <a:lnTo>
                  <a:pt x="116621" y="70839"/>
                </a:lnTo>
                <a:lnTo>
                  <a:pt x="116621" y="49426"/>
                </a:lnTo>
                <a:lnTo>
                  <a:pt x="116621" y="42892"/>
                </a:lnTo>
                <a:close/>
                <a:moveTo>
                  <a:pt x="355888" y="0"/>
                </a:moveTo>
                <a:lnTo>
                  <a:pt x="361136" y="25360"/>
                </a:lnTo>
                <a:lnTo>
                  <a:pt x="192748" y="60100"/>
                </a:lnTo>
                <a:lnTo>
                  <a:pt x="361136" y="94905"/>
                </a:lnTo>
                <a:lnTo>
                  <a:pt x="355888" y="120201"/>
                </a:lnTo>
                <a:lnTo>
                  <a:pt x="142537" y="76209"/>
                </a:lnTo>
                <a:lnTo>
                  <a:pt x="142537" y="81773"/>
                </a:lnTo>
                <a:cubicBezTo>
                  <a:pt x="157697" y="89083"/>
                  <a:pt x="170720" y="100081"/>
                  <a:pt x="180568" y="113925"/>
                </a:cubicBezTo>
                <a:cubicBezTo>
                  <a:pt x="192425" y="130746"/>
                  <a:pt x="198709" y="150542"/>
                  <a:pt x="198709" y="171114"/>
                </a:cubicBezTo>
                <a:lnTo>
                  <a:pt x="198709" y="418114"/>
                </a:lnTo>
                <a:lnTo>
                  <a:pt x="0" y="418114"/>
                </a:lnTo>
                <a:lnTo>
                  <a:pt x="0" y="171114"/>
                </a:lnTo>
                <a:cubicBezTo>
                  <a:pt x="0" y="150542"/>
                  <a:pt x="6285" y="130746"/>
                  <a:pt x="18141" y="113925"/>
                </a:cubicBezTo>
                <a:cubicBezTo>
                  <a:pt x="27989" y="100081"/>
                  <a:pt x="41012" y="89083"/>
                  <a:pt x="56172" y="81773"/>
                </a:cubicBezTo>
                <a:lnTo>
                  <a:pt x="56172" y="17015"/>
                </a:lnTo>
                <a:lnTo>
                  <a:pt x="142537" y="17015"/>
                </a:lnTo>
                <a:lnTo>
                  <a:pt x="142537" y="44056"/>
                </a:ln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
        <p:nvSpPr>
          <p:cNvPr id="100" name="PA-palette_152686"/>
          <p:cNvSpPr/>
          <p:nvPr>
            <p:custDataLst>
              <p:tags r:id="rId29"/>
            </p:custDataLst>
          </p:nvPr>
        </p:nvSpPr>
        <p:spPr>
          <a:xfrm>
            <a:off x="1072379" y="4364402"/>
            <a:ext cx="418115" cy="417698"/>
          </a:xfrm>
          <a:custGeom>
            <a:avLst/>
            <a:gdLst>
              <a:gd name="connsiteX0" fmla="*/ 363915 w 418115"/>
              <a:gd name="connsiteY0" fmla="*/ 101467 h 417698"/>
              <a:gd name="connsiteX1" fmla="*/ 373590 w 418115"/>
              <a:gd name="connsiteY1" fmla="*/ 105623 h 417698"/>
              <a:gd name="connsiteX2" fmla="*/ 373590 w 418115"/>
              <a:gd name="connsiteY2" fmla="*/ 125163 h 417698"/>
              <a:gd name="connsiteX3" fmla="*/ 256756 w 418115"/>
              <a:gd name="connsiteY3" fmla="*/ 242111 h 417698"/>
              <a:gd name="connsiteX4" fmla="*/ 246825 w 418115"/>
              <a:gd name="connsiteY4" fmla="*/ 246194 h 417698"/>
              <a:gd name="connsiteX5" fmla="*/ 236895 w 418115"/>
              <a:gd name="connsiteY5" fmla="*/ 242111 h 417698"/>
              <a:gd name="connsiteX6" fmla="*/ 236895 w 418115"/>
              <a:gd name="connsiteY6" fmla="*/ 222571 h 417698"/>
              <a:gd name="connsiteX7" fmla="*/ 354021 w 418115"/>
              <a:gd name="connsiteY7" fmla="*/ 105623 h 417698"/>
              <a:gd name="connsiteX8" fmla="*/ 363915 w 418115"/>
              <a:gd name="connsiteY8" fmla="*/ 101467 h 417698"/>
              <a:gd name="connsiteX9" fmla="*/ 333268 w 418115"/>
              <a:gd name="connsiteY9" fmla="*/ 70830 h 417698"/>
              <a:gd name="connsiteX10" fmla="*/ 343199 w 418115"/>
              <a:gd name="connsiteY10" fmla="*/ 74987 h 417698"/>
              <a:gd name="connsiteX11" fmla="*/ 343199 w 418115"/>
              <a:gd name="connsiteY11" fmla="*/ 94825 h 417698"/>
              <a:gd name="connsiteX12" fmla="*/ 226073 w 418115"/>
              <a:gd name="connsiteY12" fmla="*/ 211813 h 417698"/>
              <a:gd name="connsiteX13" fmla="*/ 216142 w 418115"/>
              <a:gd name="connsiteY13" fmla="*/ 215606 h 417698"/>
              <a:gd name="connsiteX14" fmla="*/ 206212 w 418115"/>
              <a:gd name="connsiteY14" fmla="*/ 211813 h 417698"/>
              <a:gd name="connsiteX15" fmla="*/ 206212 w 418115"/>
              <a:gd name="connsiteY15" fmla="*/ 191975 h 417698"/>
              <a:gd name="connsiteX16" fmla="*/ 323338 w 418115"/>
              <a:gd name="connsiteY16" fmla="*/ 74987 h 417698"/>
              <a:gd name="connsiteX17" fmla="*/ 333268 w 418115"/>
              <a:gd name="connsiteY17" fmla="*/ 70830 h 417698"/>
              <a:gd name="connsiteX18" fmla="*/ 302581 w 418115"/>
              <a:gd name="connsiteY18" fmla="*/ 40241 h 417698"/>
              <a:gd name="connsiteX19" fmla="*/ 312512 w 418115"/>
              <a:gd name="connsiteY19" fmla="*/ 44397 h 417698"/>
              <a:gd name="connsiteX20" fmla="*/ 312512 w 418115"/>
              <a:gd name="connsiteY20" fmla="*/ 64229 h 417698"/>
              <a:gd name="connsiteX21" fmla="*/ 195386 w 418115"/>
              <a:gd name="connsiteY21" fmla="*/ 181182 h 417698"/>
              <a:gd name="connsiteX22" fmla="*/ 185455 w 418115"/>
              <a:gd name="connsiteY22" fmla="*/ 185265 h 417698"/>
              <a:gd name="connsiteX23" fmla="*/ 175816 w 418115"/>
              <a:gd name="connsiteY23" fmla="*/ 181182 h 417698"/>
              <a:gd name="connsiteX24" fmla="*/ 175816 w 418115"/>
              <a:gd name="connsiteY24" fmla="*/ 161349 h 417698"/>
              <a:gd name="connsiteX25" fmla="*/ 292650 w 418115"/>
              <a:gd name="connsiteY25" fmla="*/ 44397 h 417698"/>
              <a:gd name="connsiteX26" fmla="*/ 302581 w 418115"/>
              <a:gd name="connsiteY26" fmla="*/ 40241 h 417698"/>
              <a:gd name="connsiteX27" fmla="*/ 262326 w 418115"/>
              <a:gd name="connsiteY27" fmla="*/ 0 h 417698"/>
              <a:gd name="connsiteX28" fmla="*/ 272220 w 418115"/>
              <a:gd name="connsiteY28" fmla="*/ 4156 h 417698"/>
              <a:gd name="connsiteX29" fmla="*/ 272220 w 418115"/>
              <a:gd name="connsiteY29" fmla="*/ 23987 h 417698"/>
              <a:gd name="connsiteX30" fmla="*/ 150714 w 418115"/>
              <a:gd name="connsiteY30" fmla="*/ 145309 h 417698"/>
              <a:gd name="connsiteX31" fmla="*/ 75357 w 418115"/>
              <a:gd name="connsiteY31" fmla="*/ 315917 h 417698"/>
              <a:gd name="connsiteX32" fmla="*/ 101644 w 418115"/>
              <a:gd name="connsiteY32" fmla="*/ 342455 h 417698"/>
              <a:gd name="connsiteX33" fmla="*/ 272804 w 418115"/>
              <a:gd name="connsiteY33" fmla="*/ 267213 h 417698"/>
              <a:gd name="connsiteX34" fmla="*/ 394310 w 418115"/>
              <a:gd name="connsiteY34" fmla="*/ 145892 h 417698"/>
              <a:gd name="connsiteX35" fmla="*/ 414172 w 418115"/>
              <a:gd name="connsiteY35" fmla="*/ 145892 h 417698"/>
              <a:gd name="connsiteX36" fmla="*/ 414172 w 418115"/>
              <a:gd name="connsiteY36" fmla="*/ 165432 h 417698"/>
              <a:gd name="connsiteX37" fmla="*/ 288869 w 418115"/>
              <a:gd name="connsiteY37" fmla="*/ 290544 h 417698"/>
              <a:gd name="connsiteX38" fmla="*/ 0 w 418115"/>
              <a:gd name="connsiteY38" fmla="*/ 417698 h 417698"/>
              <a:gd name="connsiteX39" fmla="*/ 127055 w 418115"/>
              <a:gd name="connsiteY39" fmla="*/ 129269 h 417698"/>
              <a:gd name="connsiteX40" fmla="*/ 252651 w 418115"/>
              <a:gd name="connsiteY40" fmla="*/ 4156 h 417698"/>
              <a:gd name="connsiteX41" fmla="*/ 262326 w 418115"/>
              <a:gd name="connsiteY41" fmla="*/ 0 h 41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8115" h="417698">
                <a:moveTo>
                  <a:pt x="363915" y="101467"/>
                </a:moveTo>
                <a:cubicBezTo>
                  <a:pt x="367457" y="101467"/>
                  <a:pt x="370962" y="102852"/>
                  <a:pt x="373590" y="105623"/>
                </a:cubicBezTo>
                <a:cubicBezTo>
                  <a:pt x="379140" y="110872"/>
                  <a:pt x="379140" y="119913"/>
                  <a:pt x="373590" y="125163"/>
                </a:cubicBezTo>
                <a:lnTo>
                  <a:pt x="256756" y="242111"/>
                </a:lnTo>
                <a:cubicBezTo>
                  <a:pt x="253835" y="244736"/>
                  <a:pt x="250330" y="246194"/>
                  <a:pt x="246825" y="246194"/>
                </a:cubicBezTo>
                <a:cubicBezTo>
                  <a:pt x="243028" y="246194"/>
                  <a:pt x="239523" y="244736"/>
                  <a:pt x="236895" y="242111"/>
                </a:cubicBezTo>
                <a:cubicBezTo>
                  <a:pt x="231345" y="236570"/>
                  <a:pt x="231345" y="227820"/>
                  <a:pt x="236895" y="222571"/>
                </a:cubicBezTo>
                <a:lnTo>
                  <a:pt x="354021" y="105623"/>
                </a:lnTo>
                <a:cubicBezTo>
                  <a:pt x="356795" y="102852"/>
                  <a:pt x="360373" y="101467"/>
                  <a:pt x="363915" y="101467"/>
                </a:cubicBezTo>
                <a:close/>
                <a:moveTo>
                  <a:pt x="333268" y="70830"/>
                </a:moveTo>
                <a:cubicBezTo>
                  <a:pt x="336846" y="70830"/>
                  <a:pt x="340424" y="72216"/>
                  <a:pt x="343199" y="74987"/>
                </a:cubicBezTo>
                <a:cubicBezTo>
                  <a:pt x="348749" y="80530"/>
                  <a:pt x="348749" y="89282"/>
                  <a:pt x="343199" y="94825"/>
                </a:cubicBezTo>
                <a:lnTo>
                  <a:pt x="226073" y="211813"/>
                </a:lnTo>
                <a:cubicBezTo>
                  <a:pt x="223444" y="214439"/>
                  <a:pt x="219647" y="215606"/>
                  <a:pt x="216142" y="215606"/>
                </a:cubicBezTo>
                <a:cubicBezTo>
                  <a:pt x="212637" y="215606"/>
                  <a:pt x="209132" y="214439"/>
                  <a:pt x="206212" y="211813"/>
                </a:cubicBezTo>
                <a:cubicBezTo>
                  <a:pt x="200954" y="206270"/>
                  <a:pt x="200954" y="197226"/>
                  <a:pt x="206212" y="191975"/>
                </a:cubicBezTo>
                <a:lnTo>
                  <a:pt x="323338" y="74987"/>
                </a:lnTo>
                <a:cubicBezTo>
                  <a:pt x="326112" y="72216"/>
                  <a:pt x="329690" y="70830"/>
                  <a:pt x="333268" y="70830"/>
                </a:cubicBezTo>
                <a:close/>
                <a:moveTo>
                  <a:pt x="302581" y="40241"/>
                </a:moveTo>
                <a:cubicBezTo>
                  <a:pt x="306159" y="40241"/>
                  <a:pt x="309737" y="41626"/>
                  <a:pt x="312512" y="44397"/>
                </a:cubicBezTo>
                <a:cubicBezTo>
                  <a:pt x="318062" y="49939"/>
                  <a:pt x="318062" y="58688"/>
                  <a:pt x="312512" y="64229"/>
                </a:cubicBezTo>
                <a:lnTo>
                  <a:pt x="195386" y="181182"/>
                </a:lnTo>
                <a:cubicBezTo>
                  <a:pt x="192757" y="183807"/>
                  <a:pt x="189252" y="185265"/>
                  <a:pt x="185455" y="185265"/>
                </a:cubicBezTo>
                <a:cubicBezTo>
                  <a:pt x="181950" y="185265"/>
                  <a:pt x="178445" y="183807"/>
                  <a:pt x="175816" y="181182"/>
                </a:cubicBezTo>
                <a:cubicBezTo>
                  <a:pt x="170267" y="175641"/>
                  <a:pt x="170267" y="166891"/>
                  <a:pt x="175816" y="161349"/>
                </a:cubicBezTo>
                <a:lnTo>
                  <a:pt x="292650" y="44397"/>
                </a:lnTo>
                <a:cubicBezTo>
                  <a:pt x="295425" y="41626"/>
                  <a:pt x="299003" y="40241"/>
                  <a:pt x="302581" y="40241"/>
                </a:cubicBezTo>
                <a:close/>
                <a:moveTo>
                  <a:pt x="262326" y="0"/>
                </a:moveTo>
                <a:cubicBezTo>
                  <a:pt x="265867" y="0"/>
                  <a:pt x="269445" y="1386"/>
                  <a:pt x="272220" y="4156"/>
                </a:cubicBezTo>
                <a:cubicBezTo>
                  <a:pt x="277770" y="9697"/>
                  <a:pt x="277770" y="18446"/>
                  <a:pt x="272220" y="23987"/>
                </a:cubicBezTo>
                <a:lnTo>
                  <a:pt x="150714" y="145309"/>
                </a:lnTo>
                <a:lnTo>
                  <a:pt x="75357" y="315917"/>
                </a:lnTo>
                <a:lnTo>
                  <a:pt x="101644" y="342455"/>
                </a:lnTo>
                <a:lnTo>
                  <a:pt x="272804" y="267213"/>
                </a:lnTo>
                <a:lnTo>
                  <a:pt x="394310" y="145892"/>
                </a:lnTo>
                <a:cubicBezTo>
                  <a:pt x="399860" y="140351"/>
                  <a:pt x="408623" y="140351"/>
                  <a:pt x="414172" y="145892"/>
                </a:cubicBezTo>
                <a:cubicBezTo>
                  <a:pt x="419430" y="151142"/>
                  <a:pt x="419430" y="160182"/>
                  <a:pt x="414172" y="165432"/>
                </a:cubicBezTo>
                <a:lnTo>
                  <a:pt x="288869" y="290544"/>
                </a:lnTo>
                <a:lnTo>
                  <a:pt x="0" y="417698"/>
                </a:lnTo>
                <a:lnTo>
                  <a:pt x="127055" y="129269"/>
                </a:lnTo>
                <a:lnTo>
                  <a:pt x="252651" y="4156"/>
                </a:lnTo>
                <a:cubicBezTo>
                  <a:pt x="255279" y="1386"/>
                  <a:pt x="258784" y="0"/>
                  <a:pt x="262326" y="0"/>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rgbClr val="000000"/>
              </a:solidFill>
              <a:latin typeface="宋体" panose="02010600030101010101" pitchFamily="2" charset="-122"/>
              <a:ea typeface="宋体" panose="02010600030101010101" pitchFamily="2" charset="-122"/>
              <a:sym typeface="Arial" panose="020B0604020202020204" pitchFamily="34" charset="0"/>
            </a:endParaRPr>
          </a:p>
        </p:txBody>
      </p:sp>
      <p:sp>
        <p:nvSpPr>
          <p:cNvPr id="16" name="PA-palette_152686"/>
          <p:cNvSpPr/>
          <p:nvPr>
            <p:custDataLst>
              <p:tags r:id="rId30"/>
            </p:custDataLst>
          </p:nvPr>
        </p:nvSpPr>
        <p:spPr>
          <a:xfrm>
            <a:off x="1072378" y="5439834"/>
            <a:ext cx="418115" cy="417382"/>
          </a:xfrm>
          <a:custGeom>
            <a:avLst/>
            <a:gdLst>
              <a:gd name="connsiteX0" fmla="*/ 286883 w 418115"/>
              <a:gd name="connsiteY0" fmla="*/ 102563 h 417382"/>
              <a:gd name="connsiteX1" fmla="*/ 315406 w 418115"/>
              <a:gd name="connsiteY1" fmla="*/ 131012 h 417382"/>
              <a:gd name="connsiteX2" fmla="*/ 286883 w 418115"/>
              <a:gd name="connsiteY2" fmla="*/ 159462 h 417382"/>
              <a:gd name="connsiteX3" fmla="*/ 258361 w 418115"/>
              <a:gd name="connsiteY3" fmla="*/ 131012 h 417382"/>
              <a:gd name="connsiteX4" fmla="*/ 286883 w 418115"/>
              <a:gd name="connsiteY4" fmla="*/ 102563 h 417382"/>
              <a:gd name="connsiteX5" fmla="*/ 131232 w 418115"/>
              <a:gd name="connsiteY5" fmla="*/ 102563 h 417382"/>
              <a:gd name="connsiteX6" fmla="*/ 159754 w 418115"/>
              <a:gd name="connsiteY6" fmla="*/ 131012 h 417382"/>
              <a:gd name="connsiteX7" fmla="*/ 131232 w 418115"/>
              <a:gd name="connsiteY7" fmla="*/ 159462 h 417382"/>
              <a:gd name="connsiteX8" fmla="*/ 102710 w 418115"/>
              <a:gd name="connsiteY8" fmla="*/ 131012 h 417382"/>
              <a:gd name="connsiteX9" fmla="*/ 131232 w 418115"/>
              <a:gd name="connsiteY9" fmla="*/ 102563 h 417382"/>
              <a:gd name="connsiteX10" fmla="*/ 209058 w 418115"/>
              <a:gd name="connsiteY10" fmla="*/ 70378 h 417382"/>
              <a:gd name="connsiteX11" fmla="*/ 237556 w 418115"/>
              <a:gd name="connsiteY11" fmla="*/ 98852 h 417382"/>
              <a:gd name="connsiteX12" fmla="*/ 209058 w 418115"/>
              <a:gd name="connsiteY12" fmla="*/ 127325 h 417382"/>
              <a:gd name="connsiteX13" fmla="*/ 180560 w 418115"/>
              <a:gd name="connsiteY13" fmla="*/ 98852 h 417382"/>
              <a:gd name="connsiteX14" fmla="*/ 209058 w 418115"/>
              <a:gd name="connsiteY14" fmla="*/ 70378 h 417382"/>
              <a:gd name="connsiteX15" fmla="*/ 209058 w 418115"/>
              <a:gd name="connsiteY15" fmla="*/ 37944 h 417382"/>
              <a:gd name="connsiteX16" fmla="*/ 38010 w 418115"/>
              <a:gd name="connsiteY16" fmla="*/ 208691 h 417382"/>
              <a:gd name="connsiteX17" fmla="*/ 209058 w 418115"/>
              <a:gd name="connsiteY17" fmla="*/ 379438 h 417382"/>
              <a:gd name="connsiteX18" fmla="*/ 228063 w 418115"/>
              <a:gd name="connsiteY18" fmla="*/ 360467 h 417382"/>
              <a:gd name="connsiteX19" fmla="*/ 209058 w 418115"/>
              <a:gd name="connsiteY19" fmla="*/ 341494 h 417382"/>
              <a:gd name="connsiteX20" fmla="*/ 152042 w 418115"/>
              <a:gd name="connsiteY20" fmla="*/ 284579 h 417382"/>
              <a:gd name="connsiteX21" fmla="*/ 209058 w 418115"/>
              <a:gd name="connsiteY21" fmla="*/ 227663 h 417382"/>
              <a:gd name="connsiteX22" fmla="*/ 379060 w 418115"/>
              <a:gd name="connsiteY22" fmla="*/ 227663 h 417382"/>
              <a:gd name="connsiteX23" fmla="*/ 380105 w 418115"/>
              <a:gd name="connsiteY23" fmla="*/ 208691 h 417382"/>
              <a:gd name="connsiteX24" fmla="*/ 209058 w 418115"/>
              <a:gd name="connsiteY24" fmla="*/ 37944 h 417382"/>
              <a:gd name="connsiteX25" fmla="*/ 209058 w 418115"/>
              <a:gd name="connsiteY25" fmla="*/ 0 h 417382"/>
              <a:gd name="connsiteX26" fmla="*/ 418115 w 418115"/>
              <a:gd name="connsiteY26" fmla="*/ 208691 h 417382"/>
              <a:gd name="connsiteX27" fmla="*/ 413934 w 418115"/>
              <a:gd name="connsiteY27" fmla="*/ 250429 h 417382"/>
              <a:gd name="connsiteX28" fmla="*/ 395309 w 418115"/>
              <a:gd name="connsiteY28" fmla="*/ 265607 h 417382"/>
              <a:gd name="connsiteX29" fmla="*/ 209058 w 418115"/>
              <a:gd name="connsiteY29" fmla="*/ 265607 h 417382"/>
              <a:gd name="connsiteX30" fmla="*/ 190053 w 418115"/>
              <a:gd name="connsiteY30" fmla="*/ 284579 h 417382"/>
              <a:gd name="connsiteX31" fmla="*/ 209058 w 418115"/>
              <a:gd name="connsiteY31" fmla="*/ 303551 h 417382"/>
              <a:gd name="connsiteX32" fmla="*/ 266074 w 418115"/>
              <a:gd name="connsiteY32" fmla="*/ 360467 h 417382"/>
              <a:gd name="connsiteX33" fmla="*/ 209058 w 418115"/>
              <a:gd name="connsiteY33" fmla="*/ 417382 h 417382"/>
              <a:gd name="connsiteX34" fmla="*/ 0 w 418115"/>
              <a:gd name="connsiteY34" fmla="*/ 208691 h 417382"/>
              <a:gd name="connsiteX35" fmla="*/ 209058 w 418115"/>
              <a:gd name="connsiteY35" fmla="*/ 0 h 4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8115" h="417382">
                <a:moveTo>
                  <a:pt x="286883" y="102563"/>
                </a:moveTo>
                <a:cubicBezTo>
                  <a:pt x="302636" y="102563"/>
                  <a:pt x="315406" y="115300"/>
                  <a:pt x="315406" y="131012"/>
                </a:cubicBezTo>
                <a:cubicBezTo>
                  <a:pt x="315406" y="146725"/>
                  <a:pt x="302636" y="159462"/>
                  <a:pt x="286883" y="159462"/>
                </a:cubicBezTo>
                <a:cubicBezTo>
                  <a:pt x="271131" y="159462"/>
                  <a:pt x="258361" y="146725"/>
                  <a:pt x="258361" y="131012"/>
                </a:cubicBezTo>
                <a:cubicBezTo>
                  <a:pt x="258361" y="115300"/>
                  <a:pt x="271131" y="102563"/>
                  <a:pt x="286883" y="102563"/>
                </a:cubicBezTo>
                <a:close/>
                <a:moveTo>
                  <a:pt x="131232" y="102563"/>
                </a:moveTo>
                <a:cubicBezTo>
                  <a:pt x="146984" y="102563"/>
                  <a:pt x="159754" y="115300"/>
                  <a:pt x="159754" y="131012"/>
                </a:cubicBezTo>
                <a:cubicBezTo>
                  <a:pt x="159754" y="146725"/>
                  <a:pt x="146984" y="159462"/>
                  <a:pt x="131232" y="159462"/>
                </a:cubicBezTo>
                <a:cubicBezTo>
                  <a:pt x="115479" y="159462"/>
                  <a:pt x="102710" y="146725"/>
                  <a:pt x="102710" y="131012"/>
                </a:cubicBezTo>
                <a:cubicBezTo>
                  <a:pt x="102710" y="115300"/>
                  <a:pt x="115479" y="102563"/>
                  <a:pt x="131232" y="102563"/>
                </a:cubicBezTo>
                <a:close/>
                <a:moveTo>
                  <a:pt x="209058" y="70378"/>
                </a:moveTo>
                <a:cubicBezTo>
                  <a:pt x="224796" y="70378"/>
                  <a:pt x="237556" y="83126"/>
                  <a:pt x="237556" y="98852"/>
                </a:cubicBezTo>
                <a:cubicBezTo>
                  <a:pt x="237556" y="114577"/>
                  <a:pt x="224796" y="127325"/>
                  <a:pt x="209058" y="127325"/>
                </a:cubicBezTo>
                <a:cubicBezTo>
                  <a:pt x="193319" y="127325"/>
                  <a:pt x="180560" y="114577"/>
                  <a:pt x="180560" y="98852"/>
                </a:cubicBezTo>
                <a:cubicBezTo>
                  <a:pt x="180560" y="83126"/>
                  <a:pt x="193319" y="70378"/>
                  <a:pt x="209058" y="70378"/>
                </a:cubicBezTo>
                <a:close/>
                <a:moveTo>
                  <a:pt x="209058" y="37944"/>
                </a:moveTo>
                <a:cubicBezTo>
                  <a:pt x="114696" y="37944"/>
                  <a:pt x="38010" y="114496"/>
                  <a:pt x="38010" y="208691"/>
                </a:cubicBezTo>
                <a:cubicBezTo>
                  <a:pt x="38010" y="302887"/>
                  <a:pt x="114696" y="379438"/>
                  <a:pt x="209058" y="379438"/>
                </a:cubicBezTo>
                <a:cubicBezTo>
                  <a:pt x="219511" y="379438"/>
                  <a:pt x="228063" y="370901"/>
                  <a:pt x="228063" y="360467"/>
                </a:cubicBezTo>
                <a:cubicBezTo>
                  <a:pt x="228063" y="350032"/>
                  <a:pt x="219511" y="341494"/>
                  <a:pt x="209058" y="341494"/>
                </a:cubicBezTo>
                <a:cubicBezTo>
                  <a:pt x="177604" y="341494"/>
                  <a:pt x="152042" y="315978"/>
                  <a:pt x="152042" y="284579"/>
                </a:cubicBezTo>
                <a:cubicBezTo>
                  <a:pt x="152042" y="253180"/>
                  <a:pt x="177604" y="227663"/>
                  <a:pt x="209058" y="227663"/>
                </a:cubicBezTo>
                <a:lnTo>
                  <a:pt x="379060" y="227663"/>
                </a:lnTo>
                <a:cubicBezTo>
                  <a:pt x="379725" y="221403"/>
                  <a:pt x="380105" y="215047"/>
                  <a:pt x="380105" y="208691"/>
                </a:cubicBezTo>
                <a:cubicBezTo>
                  <a:pt x="380105" y="114496"/>
                  <a:pt x="303419" y="37944"/>
                  <a:pt x="209058" y="37944"/>
                </a:cubicBezTo>
                <a:close/>
                <a:moveTo>
                  <a:pt x="209058" y="0"/>
                </a:moveTo>
                <a:cubicBezTo>
                  <a:pt x="324324" y="0"/>
                  <a:pt x="418115" y="93627"/>
                  <a:pt x="418115" y="208691"/>
                </a:cubicBezTo>
                <a:cubicBezTo>
                  <a:pt x="418115" y="222730"/>
                  <a:pt x="416690" y="236770"/>
                  <a:pt x="413934" y="250429"/>
                </a:cubicBezTo>
                <a:cubicBezTo>
                  <a:pt x="412128" y="259252"/>
                  <a:pt x="404336" y="265607"/>
                  <a:pt x="395309" y="265607"/>
                </a:cubicBezTo>
                <a:lnTo>
                  <a:pt x="209058" y="265607"/>
                </a:lnTo>
                <a:cubicBezTo>
                  <a:pt x="198605" y="265607"/>
                  <a:pt x="190053" y="274145"/>
                  <a:pt x="190053" y="284579"/>
                </a:cubicBezTo>
                <a:cubicBezTo>
                  <a:pt x="190053" y="295013"/>
                  <a:pt x="198605" y="303551"/>
                  <a:pt x="209058" y="303551"/>
                </a:cubicBezTo>
                <a:cubicBezTo>
                  <a:pt x="240512" y="303551"/>
                  <a:pt x="266074" y="329068"/>
                  <a:pt x="266074" y="360467"/>
                </a:cubicBezTo>
                <a:cubicBezTo>
                  <a:pt x="266074" y="391865"/>
                  <a:pt x="240512" y="417382"/>
                  <a:pt x="209058" y="417382"/>
                </a:cubicBezTo>
                <a:cubicBezTo>
                  <a:pt x="93791" y="417382"/>
                  <a:pt x="0" y="323756"/>
                  <a:pt x="0" y="208691"/>
                </a:cubicBezTo>
                <a:cubicBezTo>
                  <a:pt x="0" y="93627"/>
                  <a:pt x="93791" y="0"/>
                  <a:pt x="209058" y="0"/>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
        <p:nvSpPr>
          <p:cNvPr id="104" name="PA-spray-gun_272337"/>
          <p:cNvSpPr/>
          <p:nvPr>
            <p:custDataLst>
              <p:tags r:id="rId31"/>
            </p:custDataLst>
          </p:nvPr>
        </p:nvSpPr>
        <p:spPr>
          <a:xfrm>
            <a:off x="6777359" y="2225643"/>
            <a:ext cx="409825" cy="418115"/>
          </a:xfrm>
          <a:custGeom>
            <a:avLst/>
            <a:gdLst>
              <a:gd name="connsiteX0" fmla="*/ 262191 w 409825"/>
              <a:gd name="connsiteY0" fmla="*/ 222378 h 418115"/>
              <a:gd name="connsiteX1" fmla="*/ 262191 w 409825"/>
              <a:gd name="connsiteY1" fmla="*/ 235423 h 418115"/>
              <a:gd name="connsiteX2" fmla="*/ 276727 w 409825"/>
              <a:gd name="connsiteY2" fmla="*/ 235423 h 418115"/>
              <a:gd name="connsiteX3" fmla="*/ 276727 w 409825"/>
              <a:gd name="connsiteY3" fmla="*/ 222378 h 418115"/>
              <a:gd name="connsiteX4" fmla="*/ 304265 w 409825"/>
              <a:gd name="connsiteY4" fmla="*/ 200698 h 418115"/>
              <a:gd name="connsiteX5" fmla="*/ 304081 w 409825"/>
              <a:gd name="connsiteY5" fmla="*/ 272905 h 418115"/>
              <a:gd name="connsiteX6" fmla="*/ 285558 w 409825"/>
              <a:gd name="connsiteY6" fmla="*/ 390616 h 418115"/>
              <a:gd name="connsiteX7" fmla="*/ 381971 w 409825"/>
              <a:gd name="connsiteY7" fmla="*/ 390616 h 418115"/>
              <a:gd name="connsiteX8" fmla="*/ 364308 w 409825"/>
              <a:gd name="connsiteY8" fmla="*/ 277927 h 418115"/>
              <a:gd name="connsiteX9" fmla="*/ 364185 w 409825"/>
              <a:gd name="connsiteY9" fmla="*/ 200698 h 418115"/>
              <a:gd name="connsiteX10" fmla="*/ 101319 w 409825"/>
              <a:gd name="connsiteY10" fmla="*/ 200698 h 418115"/>
              <a:gd name="connsiteX11" fmla="*/ 101319 w 409825"/>
              <a:gd name="connsiteY11" fmla="*/ 257043 h 418115"/>
              <a:gd name="connsiteX12" fmla="*/ 234654 w 409825"/>
              <a:gd name="connsiteY12" fmla="*/ 257043 h 418115"/>
              <a:gd name="connsiteX13" fmla="*/ 234654 w 409825"/>
              <a:gd name="connsiteY13" fmla="*/ 249142 h 418115"/>
              <a:gd name="connsiteX14" fmla="*/ 234654 w 409825"/>
              <a:gd name="connsiteY14" fmla="*/ 208660 h 418115"/>
              <a:gd name="connsiteX15" fmla="*/ 234654 w 409825"/>
              <a:gd name="connsiteY15" fmla="*/ 200698 h 418115"/>
              <a:gd name="connsiteX16" fmla="*/ 159461 w 409825"/>
              <a:gd name="connsiteY16" fmla="*/ 158378 h 418115"/>
              <a:gd name="connsiteX17" fmla="*/ 159461 w 409825"/>
              <a:gd name="connsiteY17" fmla="*/ 173260 h 418115"/>
              <a:gd name="connsiteX18" fmla="*/ 166883 w 409825"/>
              <a:gd name="connsiteY18" fmla="*/ 173260 h 418115"/>
              <a:gd name="connsiteX19" fmla="*/ 166883 w 409825"/>
              <a:gd name="connsiteY19" fmla="*/ 158378 h 418115"/>
              <a:gd name="connsiteX20" fmla="*/ 159461 w 409825"/>
              <a:gd name="connsiteY20" fmla="*/ 158378 h 418115"/>
              <a:gd name="connsiteX21" fmla="*/ 102853 w 409825"/>
              <a:gd name="connsiteY21" fmla="*/ 27438 h 418115"/>
              <a:gd name="connsiteX22" fmla="*/ 101074 w 409825"/>
              <a:gd name="connsiteY22" fmla="*/ 28234 h 418115"/>
              <a:gd name="connsiteX23" fmla="*/ 100399 w 409825"/>
              <a:gd name="connsiteY23" fmla="*/ 30071 h 418115"/>
              <a:gd name="connsiteX24" fmla="*/ 156824 w 409825"/>
              <a:gd name="connsiteY24" fmla="*/ 130389 h 418115"/>
              <a:gd name="connsiteX25" fmla="*/ 157008 w 409825"/>
              <a:gd name="connsiteY25" fmla="*/ 130389 h 418115"/>
              <a:gd name="connsiteX26" fmla="*/ 169336 w 409825"/>
              <a:gd name="connsiteY26" fmla="*/ 130389 h 418115"/>
              <a:gd name="connsiteX27" fmla="*/ 225945 w 409825"/>
              <a:gd name="connsiteY27" fmla="*/ 30071 h 418115"/>
              <a:gd name="connsiteX28" fmla="*/ 225270 w 409825"/>
              <a:gd name="connsiteY28" fmla="*/ 28234 h 418115"/>
              <a:gd name="connsiteX29" fmla="*/ 223491 w 409825"/>
              <a:gd name="connsiteY29" fmla="*/ 27438 h 418115"/>
              <a:gd name="connsiteX30" fmla="*/ 102853 w 409825"/>
              <a:gd name="connsiteY30" fmla="*/ 0 h 418115"/>
              <a:gd name="connsiteX31" fmla="*/ 223491 w 409825"/>
              <a:gd name="connsiteY31" fmla="*/ 0 h 418115"/>
              <a:gd name="connsiteX32" fmla="*/ 245509 w 409825"/>
              <a:gd name="connsiteY32" fmla="*/ 9615 h 418115"/>
              <a:gd name="connsiteX33" fmla="*/ 253360 w 409825"/>
              <a:gd name="connsiteY33" fmla="*/ 32215 h 418115"/>
              <a:gd name="connsiteX34" fmla="*/ 225638 w 409825"/>
              <a:gd name="connsiteY34" fmla="*/ 119610 h 418115"/>
              <a:gd name="connsiteX35" fmla="*/ 194359 w 409825"/>
              <a:gd name="connsiteY35" fmla="*/ 149987 h 418115"/>
              <a:gd name="connsiteX36" fmla="*/ 194359 w 409825"/>
              <a:gd name="connsiteY36" fmla="*/ 173260 h 418115"/>
              <a:gd name="connsiteX37" fmla="*/ 236310 w 409825"/>
              <a:gd name="connsiteY37" fmla="*/ 173260 h 418115"/>
              <a:gd name="connsiteX38" fmla="*/ 261823 w 409825"/>
              <a:gd name="connsiteY38" fmla="*/ 194880 h 418115"/>
              <a:gd name="connsiteX39" fmla="*/ 277033 w 409825"/>
              <a:gd name="connsiteY39" fmla="*/ 194880 h 418115"/>
              <a:gd name="connsiteX40" fmla="*/ 302057 w 409825"/>
              <a:gd name="connsiteY40" fmla="*/ 173260 h 418115"/>
              <a:gd name="connsiteX41" fmla="*/ 366393 w 409825"/>
              <a:gd name="connsiteY41" fmla="*/ 173260 h 418115"/>
              <a:gd name="connsiteX42" fmla="*/ 391662 w 409825"/>
              <a:gd name="connsiteY42" fmla="*/ 198493 h 418115"/>
              <a:gd name="connsiteX43" fmla="*/ 391662 w 409825"/>
              <a:gd name="connsiteY43" fmla="*/ 274742 h 418115"/>
              <a:gd name="connsiteX44" fmla="*/ 409509 w 409825"/>
              <a:gd name="connsiteY44" fmla="*/ 388902 h 418115"/>
              <a:gd name="connsiteX45" fmla="*/ 403744 w 409825"/>
              <a:gd name="connsiteY45" fmla="*/ 409235 h 418115"/>
              <a:gd name="connsiteX46" fmla="*/ 384547 w 409825"/>
              <a:gd name="connsiteY46" fmla="*/ 418115 h 418115"/>
              <a:gd name="connsiteX47" fmla="*/ 283044 w 409825"/>
              <a:gd name="connsiteY47" fmla="*/ 418115 h 418115"/>
              <a:gd name="connsiteX48" fmla="*/ 263786 w 409825"/>
              <a:gd name="connsiteY48" fmla="*/ 409235 h 418115"/>
              <a:gd name="connsiteX49" fmla="*/ 258021 w 409825"/>
              <a:gd name="connsiteY49" fmla="*/ 388902 h 418115"/>
              <a:gd name="connsiteX50" fmla="*/ 276727 w 409825"/>
              <a:gd name="connsiteY50" fmla="*/ 269720 h 418115"/>
              <a:gd name="connsiteX51" fmla="*/ 276727 w 409825"/>
              <a:gd name="connsiteY51" fmla="*/ 262861 h 418115"/>
              <a:gd name="connsiteX52" fmla="*/ 261823 w 409825"/>
              <a:gd name="connsiteY52" fmla="*/ 262861 h 418115"/>
              <a:gd name="connsiteX53" fmla="*/ 236310 w 409825"/>
              <a:gd name="connsiteY53" fmla="*/ 284541 h 418115"/>
              <a:gd name="connsiteX54" fmla="*/ 176757 w 409825"/>
              <a:gd name="connsiteY54" fmla="*/ 284541 h 418115"/>
              <a:gd name="connsiteX55" fmla="*/ 176450 w 409825"/>
              <a:gd name="connsiteY55" fmla="*/ 305732 h 418115"/>
              <a:gd name="connsiteX56" fmla="*/ 173997 w 409825"/>
              <a:gd name="connsiteY56" fmla="*/ 313387 h 418115"/>
              <a:gd name="connsiteX57" fmla="*/ 143699 w 409825"/>
              <a:gd name="connsiteY57" fmla="*/ 357055 h 418115"/>
              <a:gd name="connsiteX58" fmla="*/ 124564 w 409825"/>
              <a:gd name="connsiteY58" fmla="*/ 360484 h 418115"/>
              <a:gd name="connsiteX59" fmla="*/ 121068 w 409825"/>
              <a:gd name="connsiteY59" fmla="*/ 341376 h 418115"/>
              <a:gd name="connsiteX60" fmla="*/ 148974 w 409825"/>
              <a:gd name="connsiteY60" fmla="*/ 301200 h 418115"/>
              <a:gd name="connsiteX61" fmla="*/ 149219 w 409825"/>
              <a:gd name="connsiteY61" fmla="*/ 284541 h 418115"/>
              <a:gd name="connsiteX62" fmla="*/ 99664 w 409825"/>
              <a:gd name="connsiteY62" fmla="*/ 284541 h 418115"/>
              <a:gd name="connsiteX63" fmla="*/ 73782 w 409825"/>
              <a:gd name="connsiteY63" fmla="*/ 258696 h 418115"/>
              <a:gd name="connsiteX64" fmla="*/ 73782 w 409825"/>
              <a:gd name="connsiteY64" fmla="*/ 242650 h 418115"/>
              <a:gd name="connsiteX65" fmla="*/ 13800 w 409825"/>
              <a:gd name="connsiteY65" fmla="*/ 242650 h 418115"/>
              <a:gd name="connsiteX66" fmla="*/ 0 w 409825"/>
              <a:gd name="connsiteY66" fmla="*/ 228870 h 418115"/>
              <a:gd name="connsiteX67" fmla="*/ 13800 w 409825"/>
              <a:gd name="connsiteY67" fmla="*/ 215151 h 418115"/>
              <a:gd name="connsiteX68" fmla="*/ 73782 w 409825"/>
              <a:gd name="connsiteY68" fmla="*/ 215151 h 418115"/>
              <a:gd name="connsiteX69" fmla="*/ 73782 w 409825"/>
              <a:gd name="connsiteY69" fmla="*/ 199105 h 418115"/>
              <a:gd name="connsiteX70" fmla="*/ 99664 w 409825"/>
              <a:gd name="connsiteY70" fmla="*/ 173260 h 418115"/>
              <a:gd name="connsiteX71" fmla="*/ 131985 w 409825"/>
              <a:gd name="connsiteY71" fmla="*/ 173260 h 418115"/>
              <a:gd name="connsiteX72" fmla="*/ 131985 w 409825"/>
              <a:gd name="connsiteY72" fmla="*/ 149987 h 418115"/>
              <a:gd name="connsiteX73" fmla="*/ 100706 w 409825"/>
              <a:gd name="connsiteY73" fmla="*/ 119610 h 418115"/>
              <a:gd name="connsiteX74" fmla="*/ 72984 w 409825"/>
              <a:gd name="connsiteY74" fmla="*/ 32215 h 418115"/>
              <a:gd name="connsiteX75" fmla="*/ 80835 w 409825"/>
              <a:gd name="connsiteY75" fmla="*/ 9615 h 418115"/>
              <a:gd name="connsiteX76" fmla="*/ 102853 w 409825"/>
              <a:gd name="connsiteY76" fmla="*/ 0 h 4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09825" h="418115">
                <a:moveTo>
                  <a:pt x="262191" y="222378"/>
                </a:moveTo>
                <a:lnTo>
                  <a:pt x="262191" y="235423"/>
                </a:lnTo>
                <a:lnTo>
                  <a:pt x="276727" y="235423"/>
                </a:lnTo>
                <a:lnTo>
                  <a:pt x="276727" y="222378"/>
                </a:lnTo>
                <a:close/>
                <a:moveTo>
                  <a:pt x="304265" y="200698"/>
                </a:moveTo>
                <a:cubicBezTo>
                  <a:pt x="304265" y="276641"/>
                  <a:pt x="304326" y="271435"/>
                  <a:pt x="304081" y="272905"/>
                </a:cubicBezTo>
                <a:lnTo>
                  <a:pt x="285558" y="390616"/>
                </a:lnTo>
                <a:lnTo>
                  <a:pt x="381971" y="390616"/>
                </a:lnTo>
                <a:lnTo>
                  <a:pt x="364308" y="277927"/>
                </a:lnTo>
                <a:cubicBezTo>
                  <a:pt x="364124" y="276396"/>
                  <a:pt x="364185" y="281969"/>
                  <a:pt x="364185" y="200698"/>
                </a:cubicBezTo>
                <a:close/>
                <a:moveTo>
                  <a:pt x="101319" y="200698"/>
                </a:moveTo>
                <a:lnTo>
                  <a:pt x="101319" y="257043"/>
                </a:lnTo>
                <a:lnTo>
                  <a:pt x="234654" y="257043"/>
                </a:lnTo>
                <a:lnTo>
                  <a:pt x="234654" y="249142"/>
                </a:lnTo>
                <a:lnTo>
                  <a:pt x="234654" y="208660"/>
                </a:lnTo>
                <a:lnTo>
                  <a:pt x="234654" y="200698"/>
                </a:lnTo>
                <a:close/>
                <a:moveTo>
                  <a:pt x="159461" y="158378"/>
                </a:moveTo>
                <a:lnTo>
                  <a:pt x="159461" y="173260"/>
                </a:lnTo>
                <a:lnTo>
                  <a:pt x="166883" y="173260"/>
                </a:lnTo>
                <a:lnTo>
                  <a:pt x="166883" y="158378"/>
                </a:lnTo>
                <a:cubicBezTo>
                  <a:pt x="164368" y="158500"/>
                  <a:pt x="161731" y="158500"/>
                  <a:pt x="159461" y="158378"/>
                </a:cubicBezTo>
                <a:close/>
                <a:moveTo>
                  <a:pt x="102853" y="27438"/>
                </a:moveTo>
                <a:cubicBezTo>
                  <a:pt x="102178" y="27438"/>
                  <a:pt x="101503" y="27744"/>
                  <a:pt x="101074" y="28234"/>
                </a:cubicBezTo>
                <a:cubicBezTo>
                  <a:pt x="100583" y="28724"/>
                  <a:pt x="100338" y="29397"/>
                  <a:pt x="100399" y="30071"/>
                </a:cubicBezTo>
                <a:cubicBezTo>
                  <a:pt x="104202" y="78883"/>
                  <a:pt x="126711" y="124449"/>
                  <a:pt x="156824" y="130389"/>
                </a:cubicBezTo>
                <a:cubicBezTo>
                  <a:pt x="156886" y="130389"/>
                  <a:pt x="156947" y="130389"/>
                  <a:pt x="157008" y="130389"/>
                </a:cubicBezTo>
                <a:cubicBezTo>
                  <a:pt x="161117" y="131185"/>
                  <a:pt x="165227" y="131185"/>
                  <a:pt x="169336" y="130389"/>
                </a:cubicBezTo>
                <a:cubicBezTo>
                  <a:pt x="204847" y="123714"/>
                  <a:pt x="223001" y="67859"/>
                  <a:pt x="225945" y="30071"/>
                </a:cubicBezTo>
                <a:cubicBezTo>
                  <a:pt x="226006" y="29397"/>
                  <a:pt x="225761" y="28724"/>
                  <a:pt x="225270" y="28234"/>
                </a:cubicBezTo>
                <a:cubicBezTo>
                  <a:pt x="224841" y="27744"/>
                  <a:pt x="224166" y="27438"/>
                  <a:pt x="223491" y="27438"/>
                </a:cubicBezTo>
                <a:close/>
                <a:moveTo>
                  <a:pt x="102853" y="0"/>
                </a:moveTo>
                <a:lnTo>
                  <a:pt x="223491" y="0"/>
                </a:lnTo>
                <a:cubicBezTo>
                  <a:pt x="231832" y="0"/>
                  <a:pt x="239867" y="3491"/>
                  <a:pt x="245509" y="9615"/>
                </a:cubicBezTo>
                <a:cubicBezTo>
                  <a:pt x="251152" y="15740"/>
                  <a:pt x="253973" y="23947"/>
                  <a:pt x="253360" y="32215"/>
                </a:cubicBezTo>
                <a:cubicBezTo>
                  <a:pt x="250722" y="65715"/>
                  <a:pt x="240909" y="96766"/>
                  <a:pt x="225638" y="119610"/>
                </a:cubicBezTo>
                <a:cubicBezTo>
                  <a:pt x="216622" y="133145"/>
                  <a:pt x="205951" y="143434"/>
                  <a:pt x="194359" y="149987"/>
                </a:cubicBezTo>
                <a:lnTo>
                  <a:pt x="194359" y="173260"/>
                </a:lnTo>
                <a:lnTo>
                  <a:pt x="236310" y="173260"/>
                </a:lnTo>
                <a:cubicBezTo>
                  <a:pt x="249128" y="173260"/>
                  <a:pt x="259799" y="182631"/>
                  <a:pt x="261823" y="194880"/>
                </a:cubicBezTo>
                <a:lnTo>
                  <a:pt x="277033" y="194880"/>
                </a:lnTo>
                <a:cubicBezTo>
                  <a:pt x="278751" y="182692"/>
                  <a:pt x="289300" y="173260"/>
                  <a:pt x="302057" y="173260"/>
                </a:cubicBezTo>
                <a:lnTo>
                  <a:pt x="366393" y="173260"/>
                </a:lnTo>
                <a:cubicBezTo>
                  <a:pt x="380315" y="173260"/>
                  <a:pt x="391662" y="184591"/>
                  <a:pt x="391662" y="198493"/>
                </a:cubicBezTo>
                <a:lnTo>
                  <a:pt x="391662" y="274742"/>
                </a:lnTo>
                <a:lnTo>
                  <a:pt x="409509" y="388902"/>
                </a:lnTo>
                <a:cubicBezTo>
                  <a:pt x="410674" y="396251"/>
                  <a:pt x="408589" y="403661"/>
                  <a:pt x="403744" y="409235"/>
                </a:cubicBezTo>
                <a:cubicBezTo>
                  <a:pt x="398960" y="414869"/>
                  <a:pt x="391907" y="418115"/>
                  <a:pt x="384547" y="418115"/>
                </a:cubicBezTo>
                <a:lnTo>
                  <a:pt x="283044" y="418115"/>
                </a:lnTo>
                <a:cubicBezTo>
                  <a:pt x="275623" y="418115"/>
                  <a:pt x="268631" y="414869"/>
                  <a:pt x="263786" y="409235"/>
                </a:cubicBezTo>
                <a:cubicBezTo>
                  <a:pt x="259002" y="403600"/>
                  <a:pt x="256855" y="396190"/>
                  <a:pt x="258021" y="388902"/>
                </a:cubicBezTo>
                <a:lnTo>
                  <a:pt x="276727" y="269720"/>
                </a:lnTo>
                <a:lnTo>
                  <a:pt x="276727" y="262861"/>
                </a:lnTo>
                <a:lnTo>
                  <a:pt x="261823" y="262861"/>
                </a:lnTo>
                <a:cubicBezTo>
                  <a:pt x="259799" y="275110"/>
                  <a:pt x="249128" y="284541"/>
                  <a:pt x="236310" y="284541"/>
                </a:cubicBezTo>
                <a:lnTo>
                  <a:pt x="176757" y="284541"/>
                </a:lnTo>
                <a:lnTo>
                  <a:pt x="176450" y="305732"/>
                </a:lnTo>
                <a:cubicBezTo>
                  <a:pt x="176389" y="308488"/>
                  <a:pt x="175530" y="311121"/>
                  <a:pt x="173997" y="313387"/>
                </a:cubicBezTo>
                <a:lnTo>
                  <a:pt x="143699" y="357055"/>
                </a:lnTo>
                <a:cubicBezTo>
                  <a:pt x="139345" y="363240"/>
                  <a:pt x="130758" y="364833"/>
                  <a:pt x="124564" y="360484"/>
                </a:cubicBezTo>
                <a:cubicBezTo>
                  <a:pt x="118308" y="356136"/>
                  <a:pt x="116775" y="347623"/>
                  <a:pt x="121068" y="341376"/>
                </a:cubicBezTo>
                <a:lnTo>
                  <a:pt x="148974" y="301200"/>
                </a:lnTo>
                <a:lnTo>
                  <a:pt x="149219" y="284541"/>
                </a:lnTo>
                <a:lnTo>
                  <a:pt x="99664" y="284541"/>
                </a:lnTo>
                <a:cubicBezTo>
                  <a:pt x="85435" y="284541"/>
                  <a:pt x="73782" y="272966"/>
                  <a:pt x="73782" y="258696"/>
                </a:cubicBezTo>
                <a:lnTo>
                  <a:pt x="73782" y="242650"/>
                </a:lnTo>
                <a:lnTo>
                  <a:pt x="13800" y="242650"/>
                </a:lnTo>
                <a:cubicBezTo>
                  <a:pt x="6195" y="242650"/>
                  <a:pt x="0" y="236464"/>
                  <a:pt x="0" y="228870"/>
                </a:cubicBezTo>
                <a:cubicBezTo>
                  <a:pt x="0" y="221337"/>
                  <a:pt x="6195" y="215151"/>
                  <a:pt x="13800" y="215151"/>
                </a:cubicBezTo>
                <a:lnTo>
                  <a:pt x="73782" y="215151"/>
                </a:lnTo>
                <a:lnTo>
                  <a:pt x="73782" y="199105"/>
                </a:lnTo>
                <a:cubicBezTo>
                  <a:pt x="73782" y="184836"/>
                  <a:pt x="85435" y="173260"/>
                  <a:pt x="99664" y="173260"/>
                </a:cubicBezTo>
                <a:lnTo>
                  <a:pt x="131985" y="173260"/>
                </a:lnTo>
                <a:lnTo>
                  <a:pt x="131985" y="149987"/>
                </a:lnTo>
                <a:cubicBezTo>
                  <a:pt x="120393" y="143434"/>
                  <a:pt x="109722" y="133145"/>
                  <a:pt x="100706" y="119610"/>
                </a:cubicBezTo>
                <a:cubicBezTo>
                  <a:pt x="85435" y="96766"/>
                  <a:pt x="75622" y="65715"/>
                  <a:pt x="72984" y="32215"/>
                </a:cubicBezTo>
                <a:cubicBezTo>
                  <a:pt x="72371" y="23947"/>
                  <a:pt x="75192" y="15679"/>
                  <a:pt x="80835" y="9615"/>
                </a:cubicBezTo>
                <a:cubicBezTo>
                  <a:pt x="86477" y="3491"/>
                  <a:pt x="94512" y="0"/>
                  <a:pt x="102853" y="0"/>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
        <p:nvSpPr>
          <p:cNvPr id="106" name="PA-folded-paper_15054"/>
          <p:cNvSpPr/>
          <p:nvPr>
            <p:custDataLst>
              <p:tags r:id="rId32"/>
            </p:custDataLst>
          </p:nvPr>
        </p:nvSpPr>
        <p:spPr>
          <a:xfrm>
            <a:off x="6769918" y="3307145"/>
            <a:ext cx="418115" cy="402013"/>
          </a:xfrm>
          <a:custGeom>
            <a:avLst/>
            <a:gdLst>
              <a:gd name="connsiteX0" fmla="*/ 387890 w 418115"/>
              <a:gd name="connsiteY0" fmla="*/ 43713 h 402013"/>
              <a:gd name="connsiteX1" fmla="*/ 288819 w 418115"/>
              <a:gd name="connsiteY1" fmla="*/ 115261 h 402013"/>
              <a:gd name="connsiteX2" fmla="*/ 288819 w 418115"/>
              <a:gd name="connsiteY2" fmla="*/ 357854 h 402013"/>
              <a:gd name="connsiteX3" fmla="*/ 387890 w 418115"/>
              <a:gd name="connsiteY3" fmla="*/ 286865 h 402013"/>
              <a:gd name="connsiteX4" fmla="*/ 158962 w 418115"/>
              <a:gd name="connsiteY4" fmla="*/ 43713 h 402013"/>
              <a:gd name="connsiteX5" fmla="*/ 158962 w 418115"/>
              <a:gd name="connsiteY5" fmla="*/ 286865 h 402013"/>
              <a:gd name="connsiteX6" fmla="*/ 258593 w 418115"/>
              <a:gd name="connsiteY6" fmla="*/ 357854 h 402013"/>
              <a:gd name="connsiteX7" fmla="*/ 258593 w 418115"/>
              <a:gd name="connsiteY7" fmla="*/ 115261 h 402013"/>
              <a:gd name="connsiteX8" fmla="*/ 129297 w 418115"/>
              <a:gd name="connsiteY8" fmla="*/ 43713 h 402013"/>
              <a:gd name="connsiteX9" fmla="*/ 29666 w 418115"/>
              <a:gd name="connsiteY9" fmla="*/ 115261 h 402013"/>
              <a:gd name="connsiteX10" fmla="*/ 29666 w 418115"/>
              <a:gd name="connsiteY10" fmla="*/ 357854 h 402013"/>
              <a:gd name="connsiteX11" fmla="*/ 129297 w 418115"/>
              <a:gd name="connsiteY11" fmla="*/ 286865 h 402013"/>
              <a:gd name="connsiteX12" fmla="*/ 142171 w 418115"/>
              <a:gd name="connsiteY12" fmla="*/ 113 h 402013"/>
              <a:gd name="connsiteX13" fmla="*/ 144409 w 418115"/>
              <a:gd name="connsiteY13" fmla="*/ 113 h 402013"/>
              <a:gd name="connsiteX14" fmla="*/ 146089 w 418115"/>
              <a:gd name="connsiteY14" fmla="*/ 113 h 402013"/>
              <a:gd name="connsiteX15" fmla="*/ 148328 w 418115"/>
              <a:gd name="connsiteY15" fmla="*/ 672 h 402013"/>
              <a:gd name="connsiteX16" fmla="*/ 150007 w 418115"/>
              <a:gd name="connsiteY16" fmla="*/ 1231 h 402013"/>
              <a:gd name="connsiteX17" fmla="*/ 151126 w 418115"/>
              <a:gd name="connsiteY17" fmla="*/ 1790 h 402013"/>
              <a:gd name="connsiteX18" fmla="*/ 152246 w 418115"/>
              <a:gd name="connsiteY18" fmla="*/ 2349 h 402013"/>
              <a:gd name="connsiteX19" fmla="*/ 152805 w 418115"/>
              <a:gd name="connsiteY19" fmla="*/ 2908 h 402013"/>
              <a:gd name="connsiteX20" fmla="*/ 273706 w 418115"/>
              <a:gd name="connsiteY20" fmla="*/ 88989 h 402013"/>
              <a:gd name="connsiteX21" fmla="*/ 394047 w 418115"/>
              <a:gd name="connsiteY21" fmla="*/ 2908 h 402013"/>
              <a:gd name="connsiteX22" fmla="*/ 409719 w 418115"/>
              <a:gd name="connsiteY22" fmla="*/ 1790 h 402013"/>
              <a:gd name="connsiteX23" fmla="*/ 418115 w 418115"/>
              <a:gd name="connsiteY23" fmla="*/ 15205 h 402013"/>
              <a:gd name="connsiteX24" fmla="*/ 418115 w 418115"/>
              <a:gd name="connsiteY24" fmla="*/ 294132 h 402013"/>
              <a:gd name="connsiteX25" fmla="*/ 411958 w 418115"/>
              <a:gd name="connsiteY25" fmla="*/ 306429 h 402013"/>
              <a:gd name="connsiteX26" fmla="*/ 282102 w 418115"/>
              <a:gd name="connsiteY26" fmla="*/ 399218 h 402013"/>
              <a:gd name="connsiteX27" fmla="*/ 281542 w 418115"/>
              <a:gd name="connsiteY27" fmla="*/ 399777 h 402013"/>
              <a:gd name="connsiteX28" fmla="*/ 280423 w 418115"/>
              <a:gd name="connsiteY28" fmla="*/ 400336 h 402013"/>
              <a:gd name="connsiteX29" fmla="*/ 278744 w 418115"/>
              <a:gd name="connsiteY29" fmla="*/ 400895 h 402013"/>
              <a:gd name="connsiteX30" fmla="*/ 277624 w 418115"/>
              <a:gd name="connsiteY30" fmla="*/ 401454 h 402013"/>
              <a:gd name="connsiteX31" fmla="*/ 273706 w 418115"/>
              <a:gd name="connsiteY31" fmla="*/ 402013 h 402013"/>
              <a:gd name="connsiteX32" fmla="*/ 269788 w 418115"/>
              <a:gd name="connsiteY32" fmla="*/ 401454 h 402013"/>
              <a:gd name="connsiteX33" fmla="*/ 268109 w 418115"/>
              <a:gd name="connsiteY33" fmla="*/ 400895 h 402013"/>
              <a:gd name="connsiteX34" fmla="*/ 266989 w 418115"/>
              <a:gd name="connsiteY34" fmla="*/ 400336 h 402013"/>
              <a:gd name="connsiteX35" fmla="*/ 265870 w 418115"/>
              <a:gd name="connsiteY35" fmla="*/ 399777 h 402013"/>
              <a:gd name="connsiteX36" fmla="*/ 264750 w 418115"/>
              <a:gd name="connsiteY36" fmla="*/ 399218 h 402013"/>
              <a:gd name="connsiteX37" fmla="*/ 144409 w 418115"/>
              <a:gd name="connsiteY37" fmla="*/ 312578 h 402013"/>
              <a:gd name="connsiteX38" fmla="*/ 23509 w 418115"/>
              <a:gd name="connsiteY38" fmla="*/ 399218 h 402013"/>
              <a:gd name="connsiteX39" fmla="*/ 15113 w 418115"/>
              <a:gd name="connsiteY39" fmla="*/ 402013 h 402013"/>
              <a:gd name="connsiteX40" fmla="*/ 7836 w 418115"/>
              <a:gd name="connsiteY40" fmla="*/ 400336 h 402013"/>
              <a:gd name="connsiteX41" fmla="*/ 0 w 418115"/>
              <a:gd name="connsiteY41" fmla="*/ 386921 h 402013"/>
              <a:gd name="connsiteX42" fmla="*/ 0 w 418115"/>
              <a:gd name="connsiteY42" fmla="*/ 107435 h 402013"/>
              <a:gd name="connsiteX43" fmla="*/ 6157 w 418115"/>
              <a:gd name="connsiteY43" fmla="*/ 95138 h 402013"/>
              <a:gd name="connsiteX44" fmla="*/ 135454 w 418115"/>
              <a:gd name="connsiteY44" fmla="*/ 2908 h 402013"/>
              <a:gd name="connsiteX45" fmla="*/ 136573 w 418115"/>
              <a:gd name="connsiteY45" fmla="*/ 2349 h 402013"/>
              <a:gd name="connsiteX46" fmla="*/ 137693 w 418115"/>
              <a:gd name="connsiteY46" fmla="*/ 1790 h 402013"/>
              <a:gd name="connsiteX47" fmla="*/ 138252 w 418115"/>
              <a:gd name="connsiteY47" fmla="*/ 1231 h 402013"/>
              <a:gd name="connsiteX48" fmla="*/ 140491 w 418115"/>
              <a:gd name="connsiteY48" fmla="*/ 672 h 402013"/>
              <a:gd name="connsiteX49" fmla="*/ 142171 w 418115"/>
              <a:gd name="connsiteY49" fmla="*/ 113 h 4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18115" h="402013">
                <a:moveTo>
                  <a:pt x="387890" y="43713"/>
                </a:moveTo>
                <a:lnTo>
                  <a:pt x="288819" y="115261"/>
                </a:lnTo>
                <a:lnTo>
                  <a:pt x="288819" y="357854"/>
                </a:lnTo>
                <a:lnTo>
                  <a:pt x="387890" y="286865"/>
                </a:lnTo>
                <a:close/>
                <a:moveTo>
                  <a:pt x="158962" y="43713"/>
                </a:moveTo>
                <a:lnTo>
                  <a:pt x="158962" y="286865"/>
                </a:lnTo>
                <a:lnTo>
                  <a:pt x="258593" y="357854"/>
                </a:lnTo>
                <a:lnTo>
                  <a:pt x="258593" y="115261"/>
                </a:lnTo>
                <a:close/>
                <a:moveTo>
                  <a:pt x="129297" y="43713"/>
                </a:moveTo>
                <a:lnTo>
                  <a:pt x="29666" y="115261"/>
                </a:lnTo>
                <a:lnTo>
                  <a:pt x="29666" y="357854"/>
                </a:lnTo>
                <a:lnTo>
                  <a:pt x="129297" y="286865"/>
                </a:lnTo>
                <a:close/>
                <a:moveTo>
                  <a:pt x="142171" y="113"/>
                </a:moveTo>
                <a:cubicBezTo>
                  <a:pt x="142730" y="113"/>
                  <a:pt x="143850" y="113"/>
                  <a:pt x="144409" y="113"/>
                </a:cubicBezTo>
                <a:cubicBezTo>
                  <a:pt x="144969" y="113"/>
                  <a:pt x="145529" y="113"/>
                  <a:pt x="146089" y="113"/>
                </a:cubicBezTo>
                <a:cubicBezTo>
                  <a:pt x="147208" y="113"/>
                  <a:pt x="147768" y="672"/>
                  <a:pt x="148328" y="672"/>
                </a:cubicBezTo>
                <a:cubicBezTo>
                  <a:pt x="148887" y="672"/>
                  <a:pt x="149447" y="1231"/>
                  <a:pt x="150007" y="1231"/>
                </a:cubicBezTo>
                <a:cubicBezTo>
                  <a:pt x="150566" y="1231"/>
                  <a:pt x="150566" y="1790"/>
                  <a:pt x="151126" y="1790"/>
                </a:cubicBezTo>
                <a:cubicBezTo>
                  <a:pt x="151686" y="1790"/>
                  <a:pt x="151686" y="2349"/>
                  <a:pt x="152246" y="2349"/>
                </a:cubicBezTo>
                <a:cubicBezTo>
                  <a:pt x="152246" y="2349"/>
                  <a:pt x="152805" y="2349"/>
                  <a:pt x="152805" y="2908"/>
                </a:cubicBezTo>
                <a:lnTo>
                  <a:pt x="273706" y="88989"/>
                </a:lnTo>
                <a:lnTo>
                  <a:pt x="394047" y="2908"/>
                </a:lnTo>
                <a:cubicBezTo>
                  <a:pt x="399085" y="-446"/>
                  <a:pt x="404682" y="-1005"/>
                  <a:pt x="409719" y="1790"/>
                </a:cubicBezTo>
                <a:cubicBezTo>
                  <a:pt x="414757" y="4026"/>
                  <a:pt x="418115" y="9616"/>
                  <a:pt x="418115" y="15205"/>
                </a:cubicBezTo>
                <a:lnTo>
                  <a:pt x="418115" y="294132"/>
                </a:lnTo>
                <a:cubicBezTo>
                  <a:pt x="418115" y="299162"/>
                  <a:pt x="415317" y="303634"/>
                  <a:pt x="411958" y="306429"/>
                </a:cubicBezTo>
                <a:lnTo>
                  <a:pt x="282102" y="399218"/>
                </a:lnTo>
                <a:cubicBezTo>
                  <a:pt x="282102" y="399218"/>
                  <a:pt x="281542" y="399218"/>
                  <a:pt x="281542" y="399777"/>
                </a:cubicBezTo>
                <a:cubicBezTo>
                  <a:pt x="280982" y="399777"/>
                  <a:pt x="280982" y="400336"/>
                  <a:pt x="280423" y="400336"/>
                </a:cubicBezTo>
                <a:cubicBezTo>
                  <a:pt x="279863" y="400336"/>
                  <a:pt x="279303" y="400895"/>
                  <a:pt x="278744" y="400895"/>
                </a:cubicBezTo>
                <a:cubicBezTo>
                  <a:pt x="278744" y="400895"/>
                  <a:pt x="278184" y="400895"/>
                  <a:pt x="277624" y="401454"/>
                </a:cubicBezTo>
                <a:cubicBezTo>
                  <a:pt x="276505" y="401454"/>
                  <a:pt x="274825" y="402013"/>
                  <a:pt x="273706" y="402013"/>
                </a:cubicBezTo>
                <a:cubicBezTo>
                  <a:pt x="272027" y="402013"/>
                  <a:pt x="270907" y="401454"/>
                  <a:pt x="269788" y="401454"/>
                </a:cubicBezTo>
                <a:cubicBezTo>
                  <a:pt x="269228" y="400895"/>
                  <a:pt x="268669" y="400895"/>
                  <a:pt x="268109" y="400895"/>
                </a:cubicBezTo>
                <a:cubicBezTo>
                  <a:pt x="268109" y="400895"/>
                  <a:pt x="267549" y="400336"/>
                  <a:pt x="266989" y="400336"/>
                </a:cubicBezTo>
                <a:cubicBezTo>
                  <a:pt x="266430" y="399777"/>
                  <a:pt x="266430" y="399777"/>
                  <a:pt x="265870" y="399777"/>
                </a:cubicBezTo>
                <a:cubicBezTo>
                  <a:pt x="265310" y="399218"/>
                  <a:pt x="265310" y="399218"/>
                  <a:pt x="264750" y="399218"/>
                </a:cubicBezTo>
                <a:lnTo>
                  <a:pt x="144409" y="312578"/>
                </a:lnTo>
                <a:lnTo>
                  <a:pt x="23509" y="399218"/>
                </a:lnTo>
                <a:cubicBezTo>
                  <a:pt x="21270" y="400895"/>
                  <a:pt x="17911" y="402013"/>
                  <a:pt x="15113" y="402013"/>
                </a:cubicBezTo>
                <a:cubicBezTo>
                  <a:pt x="12874" y="402013"/>
                  <a:pt x="10075" y="401454"/>
                  <a:pt x="7836" y="400336"/>
                </a:cubicBezTo>
                <a:cubicBezTo>
                  <a:pt x="3359" y="397541"/>
                  <a:pt x="0" y="392511"/>
                  <a:pt x="0" y="386921"/>
                </a:cubicBezTo>
                <a:lnTo>
                  <a:pt x="0" y="107435"/>
                </a:lnTo>
                <a:cubicBezTo>
                  <a:pt x="0" y="102964"/>
                  <a:pt x="2239" y="97933"/>
                  <a:pt x="6157" y="95138"/>
                </a:cubicBezTo>
                <a:lnTo>
                  <a:pt x="135454" y="2908"/>
                </a:lnTo>
                <a:cubicBezTo>
                  <a:pt x="136014" y="2349"/>
                  <a:pt x="136014" y="2349"/>
                  <a:pt x="136573" y="2349"/>
                </a:cubicBezTo>
                <a:cubicBezTo>
                  <a:pt x="137133" y="2349"/>
                  <a:pt x="137133" y="1790"/>
                  <a:pt x="137693" y="1790"/>
                </a:cubicBezTo>
                <a:cubicBezTo>
                  <a:pt x="137693" y="1790"/>
                  <a:pt x="138252" y="1231"/>
                  <a:pt x="138252" y="1231"/>
                </a:cubicBezTo>
                <a:cubicBezTo>
                  <a:pt x="138812" y="1231"/>
                  <a:pt x="139372" y="672"/>
                  <a:pt x="140491" y="672"/>
                </a:cubicBezTo>
                <a:cubicBezTo>
                  <a:pt x="141051" y="672"/>
                  <a:pt x="141611" y="113"/>
                  <a:pt x="142171" y="113"/>
                </a:cubicBezTo>
                <a:close/>
              </a:path>
            </a:pathLst>
          </a:custGeom>
          <a:solidFill>
            <a:sysClr val="window" lastClr="FFFFFF"/>
          </a:solidFill>
          <a:ln>
            <a:noFill/>
          </a:ln>
        </p:spPr>
        <p:txBody>
          <a:bodyPr rot="0" spcFirstLastPara="0" vertOverflow="overflow" horzOverflow="overflow" vert="horz" wrap="square" lIns="91440" tIns="45720" rIns="91440" bIns="45720" numCol="1" spcCol="0" rtlCol="0" fromWordArt="0" anchor="t" anchorCtr="0" forceAA="0" compatLnSpc="1">
            <a:noAutofit/>
          </a:bodyPr>
          <a:p>
            <a:pPr>
              <a:lnSpc>
                <a:spcPct val="120000"/>
              </a:lnSpc>
            </a:pPr>
            <a:endParaRPr lang="zh-CN" altLang="en-US" sz="2400">
              <a:solidFill>
                <a:sysClr val="windowText" lastClr="000000"/>
              </a:solidFill>
              <a:latin typeface="宋体" panose="02010600030101010101" pitchFamily="2" charset="-122"/>
              <a:ea typeface="宋体" panose="02010600030101010101" pitchFamily="2" charset="-122"/>
              <a:sym typeface="Arial" panose="020B0604020202020204" pitchFamily="34" charset="0"/>
            </a:endParaRPr>
          </a:p>
        </p:txBody>
      </p:sp>
    </p:spTree>
    <p:custDataLst>
      <p:tags r:id="rId3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84250" y="720090"/>
            <a:ext cx="5969000" cy="583565"/>
          </a:xfrm>
          <a:prstGeom prst="rect">
            <a:avLst/>
          </a:prstGeom>
          <a:noFill/>
        </p:spPr>
        <p:txBody>
          <a:bodyPr wrap="square" rtlCol="0">
            <a:spAutoFit/>
          </a:bodyPr>
          <a:p>
            <a:r>
              <a:rPr lang="en-US" altLang="zh-CN" sz="3200">
                <a:latin typeface="宋体" panose="02010600030101010101" pitchFamily="2" charset="-122"/>
                <a:ea typeface="宋体" panose="02010600030101010101" pitchFamily="2" charset="-122"/>
                <a:cs typeface="宋体" panose="02010600030101010101" pitchFamily="2" charset="-122"/>
              </a:rPr>
              <a:t>8.adb</a:t>
            </a:r>
            <a:r>
              <a:rPr lang="zh-CN" altLang="en-US" sz="3200">
                <a:latin typeface="宋体" panose="02010600030101010101" pitchFamily="2" charset="-122"/>
                <a:ea typeface="宋体" panose="02010600030101010101" pitchFamily="2" charset="-122"/>
                <a:cs typeface="宋体" panose="02010600030101010101" pitchFamily="2" charset="-122"/>
              </a:rPr>
              <a:t>调试智能电视</a:t>
            </a:r>
            <a:endParaRPr lang="en-US" altLang="zh-CN" sz="32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985" y="1336675"/>
            <a:ext cx="7439660" cy="4184650"/>
          </a:xfrm>
          <a:prstGeom prst="rect">
            <a:avLst/>
          </a:prstGeom>
        </p:spPr>
      </p:pic>
      <p:sp>
        <p:nvSpPr>
          <p:cNvPr id="3" name="文本框 2"/>
          <p:cNvSpPr txBox="1"/>
          <p:nvPr/>
        </p:nvSpPr>
        <p:spPr>
          <a:xfrm>
            <a:off x="5067300" y="5742305"/>
            <a:ext cx="1886585"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rPr>
              <a:t>远程截屏</a:t>
            </a:r>
            <a:endParaRPr lang="zh-CN" altLang="en-US" sz="2400">
              <a:latin typeface="宋体" panose="02010600030101010101" pitchFamily="2" charset="-122"/>
              <a:ea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868680" y="644525"/>
            <a:ext cx="26720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9.</a:t>
            </a:r>
            <a:r>
              <a:rPr lang="zh-CN" altLang="en-US" sz="2800">
                <a:latin typeface="宋体" panose="02010600030101010101" pitchFamily="2" charset="-122"/>
                <a:ea typeface="宋体" panose="02010600030101010101" pitchFamily="2" charset="-122"/>
                <a:cs typeface="宋体" panose="02010600030101010101" pitchFamily="2" charset="-122"/>
              </a:rPr>
              <a:t>个人信息泄露</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455" y="1166495"/>
            <a:ext cx="7897495" cy="503555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90" y="2563495"/>
            <a:ext cx="5946775" cy="346011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22020" y="859790"/>
            <a:ext cx="4210685"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9.Burpsuite</a:t>
            </a:r>
            <a:r>
              <a:rPr lang="zh-CN" altLang="en-US" sz="2800">
                <a:latin typeface="宋体" panose="02010600030101010101" pitchFamily="2" charset="-122"/>
                <a:ea typeface="宋体" panose="02010600030101010101" pitchFamily="2" charset="-122"/>
                <a:cs typeface="宋体" panose="02010600030101010101" pitchFamily="2" charset="-122"/>
              </a:rPr>
              <a:t>流量分析</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4"/>
          <a:stretch>
            <a:fillRect/>
          </a:stretch>
        </p:blipFill>
        <p:spPr>
          <a:xfrm>
            <a:off x="922020" y="2560320"/>
            <a:ext cx="5991860" cy="2260600"/>
          </a:xfrm>
          <a:prstGeom prst="rect">
            <a:avLst/>
          </a:prstGeom>
        </p:spPr>
      </p:pic>
      <p:sp>
        <p:nvSpPr>
          <p:cNvPr id="4" name="文本框 3"/>
          <p:cNvSpPr txBox="1"/>
          <p:nvPr/>
        </p:nvSpPr>
        <p:spPr>
          <a:xfrm>
            <a:off x="1061720" y="1447165"/>
            <a:ext cx="4533265"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(1)Burpsuite</a:t>
            </a:r>
            <a:r>
              <a:rPr lang="zh-CN" altLang="en-US" sz="2400">
                <a:latin typeface="宋体" panose="02010600030101010101" pitchFamily="2" charset="-122"/>
                <a:ea typeface="宋体" panose="02010600030101010101" pitchFamily="2" charset="-122"/>
                <a:cs typeface="宋体" panose="02010600030101010101" pitchFamily="2" charset="-122"/>
              </a:rPr>
              <a:t>绑定监听端口</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stretch>
            <a:fillRect/>
          </a:stretch>
        </p:blipFill>
        <p:spPr>
          <a:xfrm>
            <a:off x="7305040" y="2101850"/>
            <a:ext cx="3478530" cy="3342005"/>
          </a:xfrm>
          <a:prstGeom prst="rect">
            <a:avLst/>
          </a:prstGeom>
        </p:spPr>
      </p:pic>
      <p:sp>
        <p:nvSpPr>
          <p:cNvPr id="8" name="文本框 7"/>
          <p:cNvSpPr txBox="1"/>
          <p:nvPr/>
        </p:nvSpPr>
        <p:spPr>
          <a:xfrm>
            <a:off x="6336665" y="1381760"/>
            <a:ext cx="50596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(2)WIFI</a:t>
            </a:r>
            <a:r>
              <a:rPr lang="zh-CN" altLang="en-US" sz="2400">
                <a:latin typeface="宋体" panose="02010600030101010101" pitchFamily="2" charset="-122"/>
                <a:ea typeface="宋体" panose="02010600030101010101" pitchFamily="2" charset="-122"/>
                <a:cs typeface="宋体" panose="02010600030101010101" pitchFamily="2" charset="-122"/>
              </a:rPr>
              <a:t>代理指向</a:t>
            </a:r>
            <a:r>
              <a:rPr lang="en-US" altLang="zh-CN" sz="2400">
                <a:latin typeface="宋体" panose="02010600030101010101" pitchFamily="2" charset="-122"/>
                <a:ea typeface="宋体" panose="02010600030101010101" pitchFamily="2" charset="-122"/>
                <a:cs typeface="宋体" panose="02010600030101010101" pitchFamily="2" charset="-122"/>
              </a:rPr>
              <a:t>Burpsuite</a:t>
            </a:r>
            <a:r>
              <a:rPr lang="zh-CN" altLang="en-US" sz="2400">
                <a:latin typeface="宋体" panose="02010600030101010101" pitchFamily="2" charset="-122"/>
                <a:ea typeface="宋体" panose="02010600030101010101" pitchFamily="2" charset="-122"/>
                <a:cs typeface="宋体" panose="02010600030101010101" pitchFamily="2" charset="-122"/>
              </a:rPr>
              <a:t>监听端口</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437640" y="1794510"/>
            <a:ext cx="3085465" cy="4114800"/>
          </a:xfrm>
          <a:prstGeom prst="rect">
            <a:avLst/>
          </a:prstGeom>
        </p:spPr>
      </p:pic>
      <p:pic>
        <p:nvPicPr>
          <p:cNvPr id="3" name="图片 2"/>
          <p:cNvPicPr>
            <a:picLocks noChangeAspect="1"/>
          </p:cNvPicPr>
          <p:nvPr/>
        </p:nvPicPr>
        <p:blipFill>
          <a:blip r:embed="rId5"/>
          <a:stretch>
            <a:fillRect/>
          </a:stretch>
        </p:blipFill>
        <p:spPr>
          <a:xfrm>
            <a:off x="6054090" y="1814195"/>
            <a:ext cx="3055620" cy="4075430"/>
          </a:xfrm>
          <a:prstGeom prst="rect">
            <a:avLst/>
          </a:prstGeom>
        </p:spPr>
      </p:pic>
      <p:sp>
        <p:nvSpPr>
          <p:cNvPr id="4" name="文本框 3"/>
          <p:cNvSpPr txBox="1"/>
          <p:nvPr/>
        </p:nvSpPr>
        <p:spPr>
          <a:xfrm>
            <a:off x="1012190" y="835025"/>
            <a:ext cx="4974590" cy="521970"/>
          </a:xfrm>
          <a:prstGeom prst="rect">
            <a:avLst/>
          </a:prstGeom>
          <a:noFill/>
        </p:spPr>
        <p:txBody>
          <a:bodyPr wrap="squar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安装</a:t>
            </a:r>
            <a:r>
              <a:rPr lang="en-US" altLang="zh-CN" sz="2800">
                <a:latin typeface="宋体" panose="02010600030101010101" pitchFamily="2" charset="-122"/>
                <a:ea typeface="宋体" panose="02010600030101010101" pitchFamily="2" charset="-122"/>
                <a:cs typeface="宋体" panose="02010600030101010101" pitchFamily="2" charset="-122"/>
              </a:rPr>
              <a:t>Burpsuite</a:t>
            </a:r>
            <a:r>
              <a:rPr lang="zh-CN" altLang="en-US" sz="2800">
                <a:latin typeface="宋体" panose="02010600030101010101" pitchFamily="2" charset="-122"/>
                <a:ea typeface="宋体" panose="02010600030101010101" pitchFamily="2" charset="-122"/>
                <a:cs typeface="宋体" panose="02010600030101010101" pitchFamily="2" charset="-122"/>
              </a:rPr>
              <a:t>的</a:t>
            </a:r>
            <a:r>
              <a:rPr lang="en-US" altLang="zh-CN" sz="2800">
                <a:latin typeface="宋体" panose="02010600030101010101" pitchFamily="2" charset="-122"/>
                <a:ea typeface="宋体" panose="02010600030101010101" pitchFamily="2" charset="-122"/>
                <a:cs typeface="宋体" panose="02010600030101010101" pitchFamily="2" charset="-122"/>
              </a:rPr>
              <a:t>CA</a:t>
            </a:r>
            <a:r>
              <a:rPr lang="zh-CN" altLang="en-US" sz="2800">
                <a:latin typeface="宋体" panose="02010600030101010101" pitchFamily="2" charset="-122"/>
                <a:ea typeface="宋体" panose="02010600030101010101" pitchFamily="2" charset="-122"/>
                <a:cs typeface="宋体" panose="02010600030101010101" pitchFamily="2" charset="-122"/>
              </a:rPr>
              <a:t>证书</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1173480" y="1539875"/>
            <a:ext cx="8277225" cy="3778885"/>
          </a:xfrm>
          <a:prstGeom prst="rect">
            <a:avLst/>
          </a:prstGeom>
        </p:spPr>
      </p:pic>
      <p:sp>
        <p:nvSpPr>
          <p:cNvPr id="4" name="文本框 3"/>
          <p:cNvSpPr txBox="1"/>
          <p:nvPr/>
        </p:nvSpPr>
        <p:spPr>
          <a:xfrm>
            <a:off x="1012825" y="701675"/>
            <a:ext cx="3205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(4)</a:t>
            </a:r>
            <a:r>
              <a:rPr lang="zh-CN" altLang="en-US" sz="2800">
                <a:latin typeface="宋体" panose="02010600030101010101" pitchFamily="2" charset="-122"/>
                <a:ea typeface="宋体" panose="02010600030101010101" pitchFamily="2" charset="-122"/>
                <a:cs typeface="宋体" panose="02010600030101010101" pitchFamily="2" charset="-122"/>
              </a:rPr>
              <a:t>成功抓取到流量</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7" name="文本框 6"/>
          <p:cNvSpPr txBox="1"/>
          <p:nvPr/>
        </p:nvSpPr>
        <p:spPr>
          <a:xfrm>
            <a:off x="4487545" y="2581275"/>
            <a:ext cx="3559175" cy="1198880"/>
          </a:xfrm>
          <a:prstGeom prst="rect">
            <a:avLst/>
          </a:prstGeom>
          <a:noFill/>
        </p:spPr>
        <p:txBody>
          <a:bodyPr wrap="square" rtlCol="0">
            <a:spAutoFit/>
          </a:bodyPr>
          <a:p>
            <a:r>
              <a:rPr lang="en-US" altLang="zh-CN" sz="7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rPr>
              <a:t>防御</a:t>
            </a:r>
            <a:endParaRPr lang="zh-CN" altLang="en-US" sz="7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1003300" y="815340"/>
            <a:ext cx="2634615"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1.</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硬件层防御</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1209040" y="1460500"/>
            <a:ext cx="79552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使用</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独特的螺钉或使用其他方法将硬件的各个部分组合</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5"/>
          <a:stretch>
            <a:fillRect/>
          </a:stretch>
        </p:blipFill>
        <p:spPr>
          <a:xfrm>
            <a:off x="9176385" y="1728470"/>
            <a:ext cx="2219960" cy="1550035"/>
          </a:xfrm>
          <a:prstGeom prst="rect">
            <a:avLst/>
          </a:prstGeom>
        </p:spPr>
      </p:pic>
      <p:sp>
        <p:nvSpPr>
          <p:cNvPr id="8" name="文本框 7"/>
          <p:cNvSpPr txBox="1"/>
          <p:nvPr/>
        </p:nvSpPr>
        <p:spPr>
          <a:xfrm>
            <a:off x="1209040" y="2022475"/>
            <a:ext cx="3246755" cy="460375"/>
          </a:xfrm>
          <a:prstGeom prst="rect">
            <a:avLst/>
          </a:prstGeom>
          <a:noFill/>
        </p:spPr>
        <p:txBody>
          <a:bodyPr wrap="squar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(2)侧通道攻击防护</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1262380" y="2491740"/>
            <a:ext cx="8698230" cy="1568450"/>
          </a:xfrm>
          <a:prstGeom prst="rect">
            <a:avLst/>
          </a:prstGeom>
          <a:noFill/>
        </p:spPr>
        <p:txBody>
          <a:bodyPr wrap="none" rtlCol="0">
            <a:spAutoFit/>
          </a:bodyPr>
          <a:p>
            <a:pPr algn="l"/>
            <a:r>
              <a:rPr lang="zh-CN" altLang="en-US" sz="2400">
                <a:latin typeface="宋体" panose="02010600030101010101" pitchFamily="2" charset="-122"/>
                <a:ea typeface="宋体" panose="02010600030101010101" pitchFamily="2" charset="-122"/>
              </a:rPr>
              <a:t>以下是一些可以采取的措施，以确保防止这类攻击</a:t>
            </a:r>
            <a:endParaRPr lang="zh-CN" altLang="en-US" sz="240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2400">
                <a:latin typeface="宋体" panose="02010600030101010101" pitchFamily="2" charset="-122"/>
                <a:ea typeface="宋体" panose="02010600030101010101" pitchFamily="2" charset="-122"/>
              </a:rPr>
              <a:t>使用设备中的组件，这会减少系统外传递的整体信息</a:t>
            </a:r>
            <a:endParaRPr lang="en-US" altLang="zh-CN" sz="240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2400">
                <a:latin typeface="宋体" panose="02010600030101010101" pitchFamily="2" charset="-122"/>
                <a:ea typeface="宋体" panose="02010600030101010101" pitchFamily="2" charset="-122"/>
              </a:rPr>
              <a:t>每当执行敏感活动时，添加附加噪声，使攻击者更难提取信息</a:t>
            </a:r>
            <a:endParaRPr lang="en-US" altLang="zh-CN" sz="240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2400">
                <a:latin typeface="宋体" panose="02010600030101010101" pitchFamily="2" charset="-122"/>
                <a:ea typeface="宋体" panose="02010600030101010101" pitchFamily="2" charset="-122"/>
              </a:rPr>
              <a:t>确保攻击者无法对不需要的组件进行任何物理访问</a:t>
            </a:r>
            <a:endParaRPr lang="en-US" altLang="zh-CN" sz="2400">
              <a:latin typeface="宋体" panose="02010600030101010101" pitchFamily="2" charset="-122"/>
              <a:ea typeface="宋体" panose="02010600030101010101" pitchFamily="2" charset="-122"/>
            </a:endParaRPr>
          </a:p>
        </p:txBody>
      </p:sp>
      <p:sp>
        <p:nvSpPr>
          <p:cNvPr id="10" name="文本框 9"/>
          <p:cNvSpPr txBox="1"/>
          <p:nvPr/>
        </p:nvSpPr>
        <p:spPr>
          <a:xfrm>
            <a:off x="1262380" y="4048125"/>
            <a:ext cx="21640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(3)暴露的</a:t>
            </a:r>
            <a:r>
              <a:rPr lang="zh-CN" altLang="en-US" sz="2400">
                <a:latin typeface="宋体" panose="02010600030101010101" pitchFamily="2" charset="-122"/>
                <a:ea typeface="宋体" panose="02010600030101010101" pitchFamily="2" charset="-122"/>
                <a:cs typeface="宋体" panose="02010600030101010101" pitchFamily="2" charset="-122"/>
              </a:rPr>
              <a:t>接口</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1262380" y="4545330"/>
            <a:ext cx="7322185" cy="82994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禁用和删除UART和JTA G等接口，以及开发时硬件中的任何其他诊断功能</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1262380" y="5485130"/>
            <a:ext cx="24688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(4)加密通信数据</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40435" y="743585"/>
            <a:ext cx="2634615"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2.</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固件层防御</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4020185" y="1428750"/>
            <a:ext cx="1873250"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固件加密</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4020185" y="2242820"/>
            <a:ext cx="2277110"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(2)</a:t>
            </a:r>
            <a:r>
              <a:rPr lang="en-US" altLang="zh-CN" sz="2400">
                <a:latin typeface="宋体" panose="02010600030101010101" pitchFamily="2" charset="-122"/>
                <a:ea typeface="宋体" panose="02010600030101010101" pitchFamily="2" charset="-122"/>
                <a:cs typeface="宋体" panose="02010600030101010101" pitchFamily="2" charset="-122"/>
                <a:sym typeface="+mn-ea"/>
              </a:rPr>
              <a:t>暴露的</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接口</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2650490" y="3198495"/>
            <a:ext cx="8842375" cy="460375"/>
          </a:xfrm>
          <a:prstGeom prst="rect">
            <a:avLst/>
          </a:prstGeom>
          <a:noFill/>
        </p:spPr>
        <p:txBody>
          <a:bodyPr wrap="square" rtlCol="0">
            <a:spAutoFit/>
          </a:bodyPr>
          <a:p>
            <a:r>
              <a:rPr lang="zh-CN" altLang="en-US" sz="2400">
                <a:latin typeface="宋体" panose="02010600030101010101" pitchFamily="2" charset="-122"/>
                <a:ea typeface="宋体" panose="02010600030101010101" pitchFamily="2" charset="-122"/>
                <a:cs typeface="宋体" panose="02010600030101010101" pitchFamily="2" charset="-122"/>
              </a:rPr>
              <a:t>禁用和删除UART和JTA G等接口</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rPr>
              <a:t>防止固件从设备中提取</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02335" y="791210"/>
            <a:ext cx="2433320"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3.Web</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层防御</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3075305" y="1588135"/>
            <a:ext cx="47548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rPr>
              <a:t>严格配置第三方嵌入式</a:t>
            </a:r>
            <a:r>
              <a:rPr lang="en-US" altLang="zh-CN" sz="2400">
                <a:latin typeface="宋体" panose="02010600030101010101" pitchFamily="2" charset="-122"/>
                <a:ea typeface="宋体" panose="02010600030101010101" pitchFamily="2" charset="-122"/>
                <a:cs typeface="宋体" panose="02010600030101010101" pitchFamily="2" charset="-122"/>
              </a:rPr>
              <a:t>web</a:t>
            </a:r>
            <a:r>
              <a:rPr lang="zh-CN" altLang="en-US" sz="2400">
                <a:latin typeface="宋体" panose="02010600030101010101" pitchFamily="2" charset="-122"/>
                <a:ea typeface="宋体" panose="02010600030101010101" pitchFamily="2" charset="-122"/>
                <a:cs typeface="宋体" panose="02010600030101010101" pitchFamily="2" charset="-122"/>
              </a:rPr>
              <a:t>系统</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100070" y="2506980"/>
            <a:ext cx="58216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服务端代码对用户的输入进行严格验证</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3100070" y="3425825"/>
            <a:ext cx="46024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服务端代码严格注意安全问题</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22020" y="862330"/>
            <a:ext cx="2634615"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4.</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协议层防御</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556635" y="1837690"/>
            <a:ext cx="3078480" cy="460375"/>
          </a:xfrm>
          <a:prstGeom prst="rect">
            <a:avLst/>
          </a:prstGeom>
          <a:noFill/>
        </p:spPr>
        <p:txBody>
          <a:bodyPr wrap="none" rtlCol="0">
            <a:spAutoFit/>
          </a:bodyPr>
          <a:p>
            <a:pPr algn="l"/>
            <a:r>
              <a:rPr lang="en-US" altLang="zh-CN" sz="2400">
                <a:latin typeface="宋体" panose="02010600030101010101" pitchFamily="2" charset="-122"/>
                <a:ea typeface="宋体" panose="02010600030101010101" pitchFamily="2" charset="-122"/>
                <a:cs typeface="宋体" panose="02010600030101010101" pitchFamily="2" charset="-122"/>
              </a:rPr>
              <a:t>(1)</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即时更新协议版本</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3503295" y="2690495"/>
            <a:ext cx="4907280" cy="460375"/>
          </a:xfrm>
          <a:prstGeom prst="rect">
            <a:avLst/>
          </a:prstGeom>
          <a:noFill/>
        </p:spPr>
        <p:txBody>
          <a:bodyPr wrap="non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(2)</a:t>
            </a:r>
            <a:r>
              <a:rPr lang="zh-CN" altLang="en-US" sz="2400">
                <a:latin typeface="宋体" panose="02010600030101010101" pitchFamily="2" charset="-122"/>
                <a:ea typeface="宋体" panose="02010600030101010101" pitchFamily="2" charset="-122"/>
                <a:cs typeface="宋体" panose="02010600030101010101" pitchFamily="2" charset="-122"/>
              </a:rPr>
              <a:t>协议验证严格遵守秘钥强度要求</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3503295" y="3554095"/>
            <a:ext cx="8161020" cy="460375"/>
          </a:xfrm>
          <a:prstGeom prst="rect">
            <a:avLst/>
          </a:prstGeom>
          <a:noFill/>
        </p:spPr>
        <p:txBody>
          <a:bodyPr wrap="square" rtlCol="0">
            <a:spAutoFit/>
          </a:bodyPr>
          <a:p>
            <a:r>
              <a:rPr lang="en-US" altLang="zh-CN" sz="2400">
                <a:latin typeface="宋体" panose="02010600030101010101" pitchFamily="2" charset="-122"/>
                <a:ea typeface="宋体" panose="02010600030101010101" pitchFamily="2" charset="-122"/>
                <a:cs typeface="宋体" panose="02010600030101010101" pitchFamily="2" charset="-122"/>
              </a:rPr>
              <a:t>(3)</a:t>
            </a:r>
            <a:r>
              <a:rPr lang="zh-CN" altLang="en-US" sz="2400">
                <a:latin typeface="宋体" panose="02010600030101010101" pitchFamily="2" charset="-122"/>
                <a:ea typeface="宋体" panose="02010600030101010101" pitchFamily="2" charset="-122"/>
                <a:cs typeface="宋体" panose="02010600030101010101" pitchFamily="2" charset="-122"/>
              </a:rPr>
              <a:t>自定义协议严格注意缓冲区溢出</a:t>
            </a:r>
            <a:r>
              <a:rPr lang="en-US" altLang="zh-CN" sz="2400">
                <a:latin typeface="宋体" panose="02010600030101010101" pitchFamily="2" charset="-122"/>
                <a:ea typeface="宋体" panose="02010600030101010101" pitchFamily="2" charset="-122"/>
                <a:cs typeface="宋体" panose="02010600030101010101" pitchFamily="2" charset="-122"/>
              </a:rPr>
              <a:t>,UAF</a:t>
            </a:r>
            <a:r>
              <a:rPr lang="zh-CN" altLang="en-US" sz="2400">
                <a:latin typeface="宋体" panose="02010600030101010101" pitchFamily="2" charset="-122"/>
                <a:ea typeface="宋体" panose="02010600030101010101" pitchFamily="2" charset="-122"/>
                <a:cs typeface="宋体" panose="02010600030101010101" pitchFamily="2" charset="-122"/>
              </a:rPr>
              <a:t>等多种漏洞</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9" name="文本框 8"/>
          <p:cNvSpPr txBox="1"/>
          <p:nvPr/>
        </p:nvSpPr>
        <p:spPr>
          <a:xfrm>
            <a:off x="850265" y="603250"/>
            <a:ext cx="2431415" cy="583565"/>
          </a:xfrm>
          <a:prstGeom prst="rect">
            <a:avLst/>
          </a:prstGeom>
          <a:noFill/>
        </p:spPr>
        <p:txBody>
          <a:bodyPr wrap="non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城市</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网络</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descr="图片包含 文字&#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331" y="1211289"/>
            <a:ext cx="8197048" cy="461084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文本框 1"/>
          <p:cNvSpPr txBox="1"/>
          <p:nvPr/>
        </p:nvSpPr>
        <p:spPr>
          <a:xfrm>
            <a:off x="927100" y="701675"/>
            <a:ext cx="3451225" cy="583565"/>
          </a:xfrm>
          <a:prstGeom prst="rect">
            <a:avLst/>
          </a:prstGeom>
          <a:noFill/>
        </p:spPr>
        <p:txBody>
          <a:bodyPr wrap="none" rtlCol="0">
            <a:spAutoFit/>
          </a:bodyPr>
          <a:p>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5.</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移动应用层防御</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155700" y="1354455"/>
            <a:ext cx="3205480" cy="521970"/>
          </a:xfrm>
          <a:prstGeom prst="rect">
            <a:avLst/>
          </a:prstGeom>
          <a:noFill/>
        </p:spPr>
        <p:txBody>
          <a:bodyPr wrap="none" rtlCol="0">
            <a:spAutoFit/>
          </a:bodyPr>
          <a:p>
            <a:pPr algn="l"/>
            <a:r>
              <a:rPr lang="en-US" altLang="zh-CN" sz="2800">
                <a:latin typeface="宋体" panose="02010600030101010101" pitchFamily="2" charset="-122"/>
                <a:ea typeface="宋体" panose="02010600030101010101" pitchFamily="2" charset="-122"/>
                <a:cs typeface="宋体" panose="02010600030101010101" pitchFamily="2" charset="-122"/>
              </a:rPr>
              <a:t>(1)</a:t>
            </a:r>
            <a:r>
              <a:rPr lang="zh-CN" altLang="en-US" sz="2800">
                <a:latin typeface="宋体" panose="02010600030101010101" pitchFamily="2" charset="-122"/>
                <a:ea typeface="宋体" panose="02010600030101010101" pitchFamily="2" charset="-122"/>
                <a:cs typeface="宋体" panose="02010600030101010101" pitchFamily="2" charset="-122"/>
              </a:rPr>
              <a:t>安全地存储数据</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5"/>
          <a:stretch>
            <a:fillRect/>
          </a:stretch>
        </p:blipFill>
        <p:spPr>
          <a:xfrm>
            <a:off x="3368040" y="2233295"/>
            <a:ext cx="5455920" cy="336804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3" name="文本框 2"/>
          <p:cNvSpPr txBox="1"/>
          <p:nvPr/>
        </p:nvSpPr>
        <p:spPr>
          <a:xfrm>
            <a:off x="801370" y="434975"/>
            <a:ext cx="2849880" cy="521970"/>
          </a:xfrm>
          <a:prstGeom prst="rect">
            <a:avLst/>
          </a:prstGeom>
          <a:noFill/>
        </p:spPr>
        <p:txBody>
          <a:bodyPr wrap="none" rtlCol="0">
            <a:spAutoFit/>
          </a:bodyPr>
          <a:p>
            <a:pPr algn="l"/>
            <a:r>
              <a:rPr lang="en-US" altLang="zh-CN" sz="2800">
                <a:latin typeface="宋体" panose="02010600030101010101" pitchFamily="2" charset="-122"/>
                <a:ea typeface="宋体" panose="02010600030101010101" pitchFamily="2" charset="-122"/>
                <a:cs typeface="宋体" panose="02010600030101010101" pitchFamily="2" charset="-122"/>
                <a:sym typeface="+mn-ea"/>
              </a:rPr>
              <a:t>(2)</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实施认证控制</a:t>
            </a:r>
            <a:endParaRPr lang="en-US" altLang="zh-CN" sz="28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823595" y="967105"/>
            <a:ext cx="9866630" cy="5939155"/>
          </a:xfrm>
          <a:prstGeom prst="rect">
            <a:avLst/>
          </a:prstGeom>
          <a:noFill/>
        </p:spPr>
        <p:txBody>
          <a:bodyPr wrap="none" rtlCol="0">
            <a:spAutoFit/>
          </a:bodyPr>
          <a:p>
            <a:pPr marL="285750" indent="-285750" algn="l">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rPr>
              <a:t>正确的密码强度控制</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rPr>
              <a:t>密码长度</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1200150" lvl="2" indent="-285750" algn="l">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rPr>
              <a:t>10个字符或以上</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密码复杂性策略</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1200150" lvl="2"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1个大写，1个小写，1个数字，1个特殊字符，不允许使用222等2个连续字符</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执行密码历史记录</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1200150" lvl="2"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不允许最后三个使用的密码（密码重用）</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通过加密通信传输凭据</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通过HTTP</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S</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发送凭据</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针对敏感功能重新认证用户</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更改密码</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更改帐户权限</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742950" lvl="1" indent="-285750" algn="l">
              <a:buFont typeface="Arial" panose="020B0604020202020204" pitchFamily="34" charset="0"/>
              <a:buChar char="•"/>
            </a:pP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更改</a:t>
            </a: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安全问题</a:t>
            </a: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确保认证错误信息不泄露潜在敏感信息</a:t>
            </a: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确保记录身份验证功能以检测登录失败</a:t>
            </a: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防止</a:t>
            </a:r>
            <a:r>
              <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rPr>
              <a:t>暴力破解</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确保多因素身份验证存在并在登录时执行，以及在使用逐步升级身份验证访问资源时</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lvl="0" indent="0" algn="l">
              <a:buFont typeface="Arial" panose="020B0604020202020204" pitchFamily="34" charse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  执行</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285750" lvl="0" indent="-285750" algn="l">
              <a:buFont typeface="Arial" panose="020B0604020202020204" pitchFamily="34" charset="0"/>
              <a:buChar char="•"/>
            </a:pP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2800" b="1">
              <a:solidFill>
                <a:srgbClr val="FFFFFF"/>
              </a:solidFill>
              <a:latin typeface="宋体" panose="02010600030101010101" pitchFamily="2" charset="-122"/>
              <a:ea typeface="宋体" panose="02010600030101010101" pitchFamily="2" charset="-122"/>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2800" b="1">
              <a:solidFill>
                <a:srgbClr val="FFFFFF"/>
              </a:solidFill>
              <a:latin typeface="宋体" panose="02010600030101010101" pitchFamily="2" charset="-122"/>
              <a:ea typeface="宋体" panose="02010600030101010101" pitchFamily="2" charset="-122"/>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sz="2800">
              <a:latin typeface="宋体" panose="02010600030101010101" pitchFamily="2" charset="-122"/>
              <a:ea typeface="宋体" panose="02010600030101010101" pitchFamily="2" charset="-122"/>
            </a:endParaRPr>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sz="2800">
              <a:latin typeface="宋体" panose="02010600030101010101" pitchFamily="2" charset="-122"/>
              <a:ea typeface="宋体" panose="02010600030101010101" pitchFamily="2" charset="-122"/>
            </a:endParaRPr>
          </a:p>
        </p:txBody>
      </p:sp>
      <p:sp>
        <p:nvSpPr>
          <p:cNvPr id="2" name="文本框 1"/>
          <p:cNvSpPr txBox="1"/>
          <p:nvPr/>
        </p:nvSpPr>
        <p:spPr>
          <a:xfrm>
            <a:off x="3872865" y="960755"/>
            <a:ext cx="28498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(3)</a:t>
            </a:r>
            <a:r>
              <a:rPr lang="zh-CN" altLang="en-US" sz="2800">
                <a:latin typeface="宋体" panose="02010600030101010101" pitchFamily="2" charset="-122"/>
                <a:ea typeface="宋体" panose="02010600030101010101" pitchFamily="2" charset="-122"/>
                <a:cs typeface="宋体" panose="02010600030101010101" pitchFamily="2" charset="-122"/>
              </a:rPr>
              <a:t>防止秘钥泄露</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3872865" y="1849120"/>
            <a:ext cx="46278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(4)</a:t>
            </a:r>
            <a:r>
              <a:rPr lang="zh-CN" altLang="en-US" sz="2800">
                <a:latin typeface="宋体" panose="02010600030101010101" pitchFamily="2" charset="-122"/>
                <a:ea typeface="宋体" panose="02010600030101010101" pitchFamily="2" charset="-122"/>
                <a:cs typeface="宋体" panose="02010600030101010101" pitchFamily="2" charset="-122"/>
              </a:rPr>
              <a:t>防止篡改程序代码和数据</a:t>
            </a:r>
            <a:endParaRPr lang="en-US" altLang="zh-CN" sz="28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872865" y="2853690"/>
            <a:ext cx="49834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(5)</a:t>
            </a:r>
            <a:r>
              <a:rPr lang="zh-CN" altLang="en-US" sz="2800">
                <a:latin typeface="宋体" panose="02010600030101010101" pitchFamily="2" charset="-122"/>
                <a:ea typeface="宋体" panose="02010600030101010101" pitchFamily="2" charset="-122"/>
                <a:cs typeface="宋体" panose="02010600030101010101" pitchFamily="2" charset="-122"/>
              </a:rPr>
              <a:t>移动应用程序加壳和加混淆</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3872865" y="3803015"/>
            <a:ext cx="5339080" cy="521970"/>
          </a:xfrm>
          <a:prstGeom prst="rect">
            <a:avLst/>
          </a:prstGeom>
          <a:noFill/>
        </p:spPr>
        <p:txBody>
          <a:bodyPr wrap="none" rtlCol="0">
            <a:spAutoFit/>
          </a:bodyPr>
          <a:p>
            <a:pPr algn="l"/>
            <a:r>
              <a:rPr lang="en-US" altLang="zh-CN" sz="2800">
                <a:latin typeface="宋体" panose="02010600030101010101" pitchFamily="2" charset="-122"/>
                <a:ea typeface="宋体" panose="02010600030101010101" pitchFamily="2" charset="-122"/>
                <a:cs typeface="宋体" panose="02010600030101010101" pitchFamily="2" charset="-122"/>
              </a:rPr>
              <a:t>(6)</a:t>
            </a:r>
            <a:r>
              <a:rPr lang="zh-CN" altLang="en-US" sz="2800">
                <a:latin typeface="宋体" panose="02010600030101010101" pitchFamily="2" charset="-122"/>
                <a:ea typeface="宋体" panose="02010600030101010101" pitchFamily="2" charset="-122"/>
                <a:cs typeface="宋体" panose="02010600030101010101" pitchFamily="2" charset="-122"/>
              </a:rPr>
              <a:t>使用安全通信协议和数据加密</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p:nvPr/>
        </p:nvSpPr>
        <p:spPr>
          <a:xfrm>
            <a:off x="3872865" y="4564380"/>
            <a:ext cx="3916680" cy="521970"/>
          </a:xfrm>
          <a:prstGeom prst="rect">
            <a:avLst/>
          </a:prstGeom>
          <a:noFill/>
        </p:spPr>
        <p:txBody>
          <a:bodyPr wrap="none" rtlCol="0">
            <a:spAutoFit/>
          </a:bodyPr>
          <a:p>
            <a:r>
              <a:rPr lang="en-US" altLang="zh-CN" sz="2800">
                <a:latin typeface="宋体" panose="02010600030101010101" pitchFamily="2" charset="-122"/>
                <a:ea typeface="宋体" panose="02010600030101010101" pitchFamily="2" charset="-122"/>
                <a:cs typeface="宋体" panose="02010600030101010101" pitchFamily="2" charset="-122"/>
              </a:rPr>
              <a:t>(7)</a:t>
            </a:r>
            <a:r>
              <a:rPr lang="zh-CN" altLang="en-US" sz="2800">
                <a:latin typeface="宋体" panose="02010600030101010101" pitchFamily="2" charset="-122"/>
                <a:ea typeface="宋体" panose="02010600030101010101" pitchFamily="2" charset="-122"/>
                <a:cs typeface="宋体" panose="02010600030101010101" pitchFamily="2" charset="-122"/>
              </a:rPr>
              <a:t>防止未授权控制指令</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21" name="椭圆 20"/>
          <p:cNvSpPr/>
          <p:nvPr>
            <p:custDataLst>
              <p:tags r:id="rId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 name="矩形 1"/>
          <p:cNvSpPr/>
          <p:nvPr/>
        </p:nvSpPr>
        <p:spPr>
          <a:xfrm>
            <a:off x="3481705" y="2632075"/>
            <a:ext cx="5229225" cy="1198880"/>
          </a:xfrm>
          <a:prstGeom prst="rect">
            <a:avLst/>
          </a:prstGeom>
          <a:noFill/>
          <a:ln>
            <a:noFill/>
          </a:ln>
        </p:spPr>
        <p:txBody>
          <a:bodyPr wrap="square" rtlCol="0" anchor="t">
            <a:spAutoFit/>
          </a:bodyPr>
          <a:p>
            <a:pPr algn="ctr"/>
            <a:r>
              <a:rPr lang="zh-CN" altLang="en-US" sz="7200" b="1">
                <a:ln w="9525" cmpd="sng">
                  <a:solidFill>
                    <a:srgbClr val="0070C0"/>
                  </a:solidFill>
                  <a:prstDash val="solid"/>
                </a:ln>
                <a:solidFill>
                  <a:srgbClr val="00B0F0"/>
                </a:solidFill>
                <a:effectLst>
                  <a:glow rad="38100">
                    <a:schemeClr val="accent1">
                      <a:alpha val="40000"/>
                    </a:schemeClr>
                  </a:glow>
                </a:effectLst>
              </a:rPr>
              <a:t>谢谢观看</a:t>
            </a:r>
            <a:endParaRPr lang="zh-CN" altLang="en-US" sz="7200" b="1">
              <a:ln w="9525" cmpd="sng">
                <a:solidFill>
                  <a:srgbClr val="0070C0"/>
                </a:solidFill>
                <a:prstDash val="solid"/>
              </a:ln>
              <a:solidFill>
                <a:srgbClr val="00B0F0"/>
              </a:solidFill>
              <a:effectLst>
                <a:glow rad="38100">
                  <a:schemeClr val="accent1">
                    <a:alpha val="40000"/>
                  </a:schemeClr>
                </a:glow>
              </a:effectLst>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9" name="文本框 8"/>
          <p:cNvSpPr txBox="1"/>
          <p:nvPr/>
        </p:nvSpPr>
        <p:spPr>
          <a:xfrm>
            <a:off x="850265" y="603250"/>
            <a:ext cx="2431415" cy="583565"/>
          </a:xfrm>
          <a:prstGeom prst="rect">
            <a:avLst/>
          </a:prstGeom>
          <a:noFill/>
        </p:spPr>
        <p:txBody>
          <a:bodyPr wrap="none" rtlCol="0">
            <a:spAutoFit/>
          </a:bodyPr>
          <a:p>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家庭</a:t>
            </a:r>
            <a:r>
              <a:rPr lang="en-US" altLang="zh-CN" sz="3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网络</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5"/>
          <a:stretch>
            <a:fillRect/>
          </a:stretch>
        </p:blipFill>
        <p:spPr>
          <a:xfrm>
            <a:off x="1614170" y="1560830"/>
            <a:ext cx="3799205" cy="3607435"/>
          </a:xfrm>
          <a:prstGeom prst="rect">
            <a:avLst/>
          </a:prstGeom>
        </p:spPr>
      </p:pic>
      <p:pic>
        <p:nvPicPr>
          <p:cNvPr id="7" name="图片 6"/>
          <p:cNvPicPr>
            <a:picLocks noChangeAspect="1"/>
          </p:cNvPicPr>
          <p:nvPr/>
        </p:nvPicPr>
        <p:blipFill>
          <a:blip r:embed="rId6"/>
          <a:stretch>
            <a:fillRect/>
          </a:stretch>
        </p:blipFill>
        <p:spPr>
          <a:xfrm>
            <a:off x="5967730" y="1809750"/>
            <a:ext cx="4654550" cy="31095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9" name="文本框 8"/>
          <p:cNvSpPr txBox="1"/>
          <p:nvPr/>
        </p:nvSpPr>
        <p:spPr>
          <a:xfrm>
            <a:off x="850265" y="603250"/>
            <a:ext cx="3248025" cy="583565"/>
          </a:xfrm>
          <a:prstGeom prst="rect">
            <a:avLst/>
          </a:prstGeom>
          <a:noFill/>
        </p:spPr>
        <p:txBody>
          <a:bodyPr wrap="none" rtlCol="0">
            <a:spAutoFit/>
          </a:bodyPr>
          <a:p>
            <a:r>
              <a:rPr 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rPr>
              <a:t>设备增长趋势</a:t>
            </a:r>
            <a:endParaRPr lang="zh-CN" altLang="en-US" sz="32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descr="iot"/>
          <p:cNvPicPr>
            <a:picLocks noChangeAspect="1"/>
          </p:cNvPicPr>
          <p:nvPr/>
        </p:nvPicPr>
        <p:blipFill>
          <a:blip r:embed="rId5"/>
          <a:stretch>
            <a:fillRect/>
          </a:stretch>
        </p:blipFill>
        <p:spPr>
          <a:xfrm>
            <a:off x="2274570" y="1506855"/>
            <a:ext cx="6745605" cy="420306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613182"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8" name="椭圆 17"/>
          <p:cNvSpPr/>
          <p:nvPr>
            <p:custDataLst>
              <p:tags r:id="rId3"/>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4"/>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7" name="文本框 6"/>
          <p:cNvSpPr txBox="1"/>
          <p:nvPr/>
        </p:nvSpPr>
        <p:spPr>
          <a:xfrm>
            <a:off x="813435" y="777875"/>
            <a:ext cx="8539480" cy="922020"/>
          </a:xfrm>
          <a:prstGeom prst="rect">
            <a:avLst/>
          </a:prstGeom>
          <a:noFill/>
        </p:spPr>
        <p:txBody>
          <a:bodyPr wrap="square" rtlCol="0">
            <a:spAutoFit/>
          </a:bodyPr>
          <a:p>
            <a:r>
              <a:rPr lang="zh-CN" sz="5400" b="1">
                <a:solidFill>
                  <a:srgbClr val="00B0F0"/>
                </a:solidFill>
                <a:latin typeface="宋体" panose="02010600030101010101" pitchFamily="2" charset="-122"/>
                <a:ea typeface="宋体" panose="02010600030101010101" pitchFamily="2" charset="-122"/>
                <a:cs typeface="宋体" panose="02010600030101010101" pitchFamily="2" charset="-122"/>
              </a:rPr>
              <a:t>入门</a:t>
            </a:r>
            <a:r>
              <a:rPr lang="en-US" altLang="zh-CN" sz="5400" b="1">
                <a:solidFill>
                  <a:srgbClr val="00B0F0"/>
                </a:solidFill>
                <a:latin typeface="宋体" panose="02010600030101010101" pitchFamily="2" charset="-122"/>
                <a:ea typeface="宋体" panose="02010600030101010101" pitchFamily="2" charset="-122"/>
                <a:cs typeface="宋体" panose="02010600030101010101" pitchFamily="2" charset="-122"/>
              </a:rPr>
              <a:t>IOT</a:t>
            </a:r>
            <a:r>
              <a:rPr lang="zh-CN" altLang="en-US" sz="5400" b="1">
                <a:solidFill>
                  <a:srgbClr val="00B0F0"/>
                </a:solidFill>
                <a:latin typeface="宋体" panose="02010600030101010101" pitchFamily="2" charset="-122"/>
                <a:ea typeface="宋体" panose="02010600030101010101" pitchFamily="2" charset="-122"/>
                <a:cs typeface="宋体" panose="02010600030101010101" pitchFamily="2" charset="-122"/>
              </a:rPr>
              <a:t>前置技能</a:t>
            </a:r>
            <a:endParaRPr lang="zh-CN" altLang="en-US" sz="5400" b="1">
              <a:solidFill>
                <a:srgbClr val="00B0F0"/>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C9F754DE-2CAD-44b6-B708-469DEB6407EB-6" descr="qt_temp"/>
          <p:cNvPicPr>
            <a:picLocks noChangeAspect="1"/>
          </p:cNvPicPr>
          <p:nvPr/>
        </p:nvPicPr>
        <p:blipFill>
          <a:blip r:embed="rId5"/>
          <a:stretch>
            <a:fillRect/>
          </a:stretch>
        </p:blipFill>
        <p:spPr>
          <a:xfrm>
            <a:off x="1066800" y="1926590"/>
            <a:ext cx="10058400" cy="318008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44"/>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TAG_VERSION" val="1.0"/>
  <p:tag name="KSO_WM_BEAUTIFY_FLAG" val="#wm#"/>
  <p:tag name="KSO_WM_TEMPLATE_CATEGORY" val="custom"/>
  <p:tag name="KSO_WM_TEMPLATE_INDEX" val="20204444"/>
  <p:tag name="KSO_WM_TEMPLATE_SUBCATEGORY" val="0"/>
  <p:tag name="KSO_WM_TEMPLATE_MASTER_TYPE" val="1"/>
  <p:tag name="KSO_WM_TEMPLATE_COLOR_TYPE" val="1"/>
  <p:tag name="KSO_WM_TEMPLATE_MASTER_THUMB_INDEX" val="12"/>
  <p:tag name="KSO_WM_TEMPLATE_THUMBS_INDEX" val="1、4、7、9、12、15、16、17、19、20、21、22、25、30、34、37、3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a"/>
  <p:tag name="KSO_WM_UNIT_INDEX" val="1_1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ID" val="diagram20170939_4*l_h_a*1_1_1"/>
  <p:tag name="KSO_WM_UNIT_TEXT_FILL_FORE_SCHEMECOLOR_INDEX" val="7"/>
  <p:tag name="KSO_WM_UNIT_TEXT_FILL_TYPE" val="1"/>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i"/>
  <p:tag name="KSO_WM_UNIT_INDEX" val="1_1_1"/>
  <p:tag name="KSO_WM_UNIT_ID" val="diagram20170939_4*l_h_i*1_1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a"/>
  <p:tag name="KSO_WM_UNIT_INDEX" val="1_2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ID" val="diagram20170939_4*l_h_a*1_2_1"/>
  <p:tag name="KSO_WM_UNIT_TEXT_FILL_FORE_SCHEMECOLOR_INDEX" val="5"/>
  <p:tag name="KSO_WM_UNIT_TEXT_FILL_TYPE" val="1"/>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i"/>
  <p:tag name="KSO_WM_UNIT_INDEX" val="1_2_1"/>
  <p:tag name="KSO_WM_UNIT_ID" val="diagram20170939_4*l_h_i*1_2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i"/>
  <p:tag name="KSO_WM_UNIT_INDEX" val="1_3_1"/>
  <p:tag name="KSO_WM_UNIT_ID" val="diagram20170939_4*l_h_i*1_3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a"/>
  <p:tag name="KSO_WM_UNIT_INDEX" val="1_2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ID" val="diagram20170939_4*l_h_a*1_2_1"/>
  <p:tag name="KSO_WM_UNIT_TEXT_FILL_FORE_SCHEMECOLOR_INDEX" val="5"/>
  <p:tag name="KSO_WM_UNIT_TEXT_FILL_TYPE" val="1"/>
</p:tagLst>
</file>

<file path=ppt/tags/tag151.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i"/>
  <p:tag name="KSO_WM_UNIT_INDEX" val="1_3_1"/>
  <p:tag name="KSO_WM_UNIT_ID" val="diagram20170939_4*l_h_i*1_3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152.xml><?xml version="1.0" encoding="utf-8"?>
<p:tagLst xmlns:p="http://schemas.openxmlformats.org/presentationml/2006/main">
  <p:tag name="KSO_WM_TAG_VERSION" val="1.0"/>
  <p:tag name="KSO_WM_BEAUTIFY_FLAG" val="#wm#"/>
  <p:tag name="KSO_WM_TEMPLATE_CATEGORY" val="diagram"/>
  <p:tag name="KSO_WM_TEMPLATE_INDEX" val="20170939"/>
  <p:tag name="KSO_WM_UNIT_TYPE" val="l_h_a"/>
  <p:tag name="KSO_WM_UNIT_INDEX" val="1_2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ID" val="diagram20170939_4*l_h_a*1_2_1"/>
  <p:tag name="KSO_WM_UNIT_TEXT_FILL_FORE_SCHEMECOLOR_INDEX" val="5"/>
  <p:tag name="KSO_WM_UNIT_TEXT_FILL_TYPE" val="1"/>
</p:tagLst>
</file>

<file path=ppt/tags/tag15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58.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63.xml><?xml version="1.0" encoding="utf-8"?>
<p:tagLst xmlns:p="http://schemas.openxmlformats.org/presentationml/2006/main">
  <p:tag name="REFSHAPE" val="682519524"/>
  <p:tag name="KSO_WM_UNIT_PLACING_PICTURE_USER_VIEWPORT" val="{&quot;height&quot;:7327,&quot;width&quot;:11302}"/>
</p:tagLst>
</file>

<file path=ppt/tags/tag16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3_1"/>
  <p:tag name="KSO_WM_UNIT_ID" val="diagram20198936_7*l_h_i*1_3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936_7*l_h_i*1_3_1"/>
  <p:tag name="KSO_WM_TEMPLATE_CATEGORY" val="diagram"/>
  <p:tag name="KSO_WM_TEMPLATE_INDEX" val="20198936"/>
  <p:tag name="KSO_WM_UNIT_LAYERLEVEL" val="1_1_1"/>
  <p:tag name="KSO_WM_TAG_VERSION" val="1.0"/>
  <p:tag name="KSO_WM_BEAUTIFY_FLAG" val="#wm#"/>
  <p:tag name="KSO_WM_UNIT_FILL_FORE_SCHEMECOLOR_INDEX" val="7"/>
  <p:tag name="KSO_WM_UNIT_FILL_TYPE" val="1"/>
  <p:tag name="KSO_WM_UNIT_SHADOW_SCHEMECOLOR_INDEX" val="13"/>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5_1"/>
  <p:tag name="KSO_WM_UNIT_ID" val="diagram20198936_7*l_h_i*1_5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98936_7*l_h_i*1_5_1"/>
  <p:tag name="KSO_WM_TEMPLATE_CATEGORY" val="diagram"/>
  <p:tag name="KSO_WM_TEMPLATE_INDEX" val="20198936"/>
  <p:tag name="KSO_WM_UNIT_LAYERLEVEL" val="1_1_1"/>
  <p:tag name="KSO_WM_TAG_VERSION" val="1.0"/>
  <p:tag name="KSO_WM_BEAUTIFY_FLAG" val="#wm#"/>
  <p:tag name="KSO_WM_UNIT_FILL_FORE_SCHEMECOLOR_INDEX" val="9"/>
  <p:tag name="KSO_WM_UNIT_FILL_TYPE" val="1"/>
  <p:tag name="KSO_WM_UNIT_SHADOW_SCHEMECOLOR_INDEX" val="13"/>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7_1"/>
  <p:tag name="KSO_WM_UNIT_ID" val="diagram20198936_7*l_h_i*1_7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7_1"/>
  <p:tag name="KSO_WM_UNIT_ID" val="diagram20198936_7*l_h_i*1_7_1"/>
  <p:tag name="KSO_WM_TEMPLATE_CATEGORY" val="diagram"/>
  <p:tag name="KSO_WM_TEMPLATE_INDEX" val="20198936"/>
  <p:tag name="KSO_WM_UNIT_LAYERLEVEL" val="1_1_1"/>
  <p:tag name="KSO_WM_TAG_VERSION" val="1.0"/>
  <p:tag name="KSO_WM_BEAUTIFY_FLAG" val="#wm#"/>
  <p:tag name="KSO_WM_UNIT_FILL_FORE_SCHEMECOLOR_INDEX" val="9"/>
  <p:tag name="KSO_WM_UNIT_FILL_TYPE" val="1"/>
  <p:tag name="KSO_WM_UNIT_SHADOW_SCHEMECOLOR_INDEX" val="13"/>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4_1"/>
  <p:tag name="KSO_WM_UNIT_ID" val="diagram20198936_7*l_h_i*1_4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936_7*l_h_i*1_4_1"/>
  <p:tag name="KSO_WM_TEMPLATE_CATEGORY" val="diagram"/>
  <p:tag name="KSO_WM_TEMPLATE_INDEX" val="20198936"/>
  <p:tag name="KSO_WM_UNIT_LAYERLEVEL" val="1_1_1"/>
  <p:tag name="KSO_WM_TAG_VERSION" val="1.0"/>
  <p:tag name="KSO_WM_BEAUTIFY_FLAG" val="#wm#"/>
  <p:tag name="KSO_WM_UNIT_FILL_FORE_SCHEMECOLOR_INDEX" val="8"/>
  <p:tag name="KSO_WM_UNIT_FILL_TYPE" val="1"/>
  <p:tag name="KSO_WM_UNIT_SHADOW_SCHEMECOLOR_INDEX" val="13"/>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6_1"/>
  <p:tag name="KSO_WM_UNIT_ID" val="diagram20198936_7*l_h_i*1_6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98936_7*l_h_i*1_6_1"/>
  <p:tag name="KSO_WM_TEMPLATE_CATEGORY" val="diagram"/>
  <p:tag name="KSO_WM_TEMPLATE_INDEX" val="20198936"/>
  <p:tag name="KSO_WM_UNIT_LAYERLEVEL" val="1_1_1"/>
  <p:tag name="KSO_WM_TAG_VERSION" val="1.0"/>
  <p:tag name="KSO_WM_BEAUTIFY_FLAG" val="#wm#"/>
  <p:tag name="KSO_WM_UNIT_FILL_FORE_SCHEMECOLOR_INDEX" val="10"/>
  <p:tag name="KSO_WM_UNIT_FILL_TYPE" val="1"/>
  <p:tag name="KSO_WM_UNIT_SHADOW_SCHEMECOLOR_INDEX" val="13"/>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198936_7*l_h_i*1_1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6_7*l_h_i*1_1_1"/>
  <p:tag name="KSO_WM_TEMPLATE_CATEGORY" val="diagram"/>
  <p:tag name="KSO_WM_TEMPLATE_INDEX" val="20198936"/>
  <p:tag name="KSO_WM_UNIT_LAYERLEVEL" val="1_1_1"/>
  <p:tag name="KSO_WM_TAG_VERSION" val="1.0"/>
  <p:tag name="KSO_WM_BEAUTIFY_FLAG" val="#wm#"/>
  <p:tag name="KSO_WM_UNIT_FILL_FORE_SCHEMECOLOR_INDEX" val="5"/>
  <p:tag name="KSO_WM_UNIT_FILL_TYPE" val="1"/>
  <p:tag name="KSO_WM_UNIT_SHADOW_SCHEMECOLOR_INDEX" val="13"/>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936_7*l_h_i*1_2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SHADOW_SCHEMECOLOR_INDEX" val="13"/>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36_7*l_h_i*1_2_1"/>
  <p:tag name="KSO_WM_TEMPLATE_CATEGORY" val="diagram"/>
  <p:tag name="KSO_WM_TEMPLATE_INDEX" val="20198936"/>
  <p:tag name="KSO_WM_UNIT_LAYERLEVEL" val="1_1_1"/>
  <p:tag name="KSO_WM_TAG_VERSION" val="1.0"/>
  <p:tag name="KSO_WM_BEAUTIFY_FLAG" val="#wm#"/>
  <p:tag name="KSO_WM_UNIT_FILL_FORE_SCHEMECOLOR_INDEX" val="6"/>
  <p:tag name="KSO_WM_UNIT_FILL_TYPE" val="1"/>
  <p:tag name="KSO_WM_UNIT_SHADOW_SCHEMECOLOR_INDEX" val="13"/>
</p:tagLst>
</file>

<file path=ppt/tags/tag183.xml><?xml version="1.0" encoding="utf-8"?>
<p:tagLst xmlns:p="http://schemas.openxmlformats.org/presentationml/2006/main">
  <p:tag name="KSO_WM_UNIT_VALUE" val="116*83"/>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8936_7*l_h_x*1_3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4.xml><?xml version="1.0" encoding="utf-8"?>
<p:tagLst xmlns:p="http://schemas.openxmlformats.org/presentationml/2006/main">
  <p:tag name="KSO_WM_UNIT_VALUE" val="99*94"/>
  <p:tag name="KSO_WM_UNIT_HIGHLIGHT" val="0"/>
  <p:tag name="KSO_WM_UNIT_COMPATIBLE" val="0"/>
  <p:tag name="KSO_WM_UNIT_DIAGRAM_ISNUMVISUAL" val="0"/>
  <p:tag name="KSO_WM_UNIT_DIAGRAM_ISREFERUNIT" val="0"/>
  <p:tag name="KSO_WM_DIAGRAM_GROUP_CODE" val="l1-1"/>
  <p:tag name="KSO_WM_UNIT_TYPE" val="l_h_x"/>
  <p:tag name="KSO_WM_UNIT_INDEX" val="1_6_1"/>
  <p:tag name="KSO_WM_UNIT_ID" val="diagram20198936_7*l_h_x*1_6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5.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6_7*l_h_f*1_1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86.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936_7*l_h_f*1_3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8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8936_7*l_h_f*1_5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88.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7_1"/>
  <p:tag name="KSO_WM_UNIT_ID" val="diagram20198936_7*l_h_f*1_7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89.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936_7*l_h_f*1_2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8936_7*l_h_f*1_4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91.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98936_7*l_h_f*1_6_1"/>
  <p:tag name="KSO_WM_TEMPLATE_CATEGORY" val="diagram"/>
  <p:tag name="KSO_WM_TEMPLATE_INDEX" val="20198936"/>
  <p:tag name="KSO_WM_UNIT_LAYERLEVEL" val="1_1_1"/>
  <p:tag name="KSO_WM_TAG_VERSION" val="1.0"/>
  <p:tag name="KSO_WM_BEAUTIFY_FLAG" val="#wm#"/>
  <p:tag name="KSO_WM_UNIT_PRESET_TEXT" val="单击此处添加文本"/>
  <p:tag name="KSO_WM_UNIT_TEXT_FILL_FORE_SCHEMECOLOR_INDEX" val="13"/>
  <p:tag name="KSO_WM_UNIT_TEXT_FILL_TYPE" val="1"/>
</p:tagLst>
</file>

<file path=ppt/tags/tag192.xml><?xml version="1.0" encoding="utf-8"?>
<p:tagLst xmlns:p="http://schemas.openxmlformats.org/presentationml/2006/main">
  <p:tag name="KSO_WM_UNIT_VALUE" val="116*10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8936_7*l_h_x*1_1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3.xml><?xml version="1.0" encoding="utf-8"?>
<p:tagLst xmlns:p="http://schemas.openxmlformats.org/presentationml/2006/main">
  <p:tag name="KSO_WM_UNIT_VALUE" val="116*116"/>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198936_7*l_h_x*1_5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Lst>
</file>

<file path=ppt/tags/tag194.xml><?xml version="1.0" encoding="utf-8"?>
<p:tagLst xmlns:p="http://schemas.openxmlformats.org/presentationml/2006/main">
  <p:tag name="KSO_WM_UNIT_VALUE" val="116*116"/>
  <p:tag name="KSO_WM_UNIT_HIGHLIGHT" val="0"/>
  <p:tag name="KSO_WM_UNIT_COMPATIBLE" val="0"/>
  <p:tag name="KSO_WM_UNIT_DIAGRAM_ISNUMVISUAL" val="0"/>
  <p:tag name="KSO_WM_UNIT_DIAGRAM_ISREFERUNIT" val="0"/>
  <p:tag name="KSO_WM_DIAGRAM_GROUP_CODE" val="l1-1"/>
  <p:tag name="KSO_WM_UNIT_TYPE" val="l_h_x"/>
  <p:tag name="KSO_WM_UNIT_INDEX" val="1_7_1"/>
  <p:tag name="KSO_WM_UNIT_ID" val="diagram20198936_7*l_h_x*1_7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5.xml><?xml version="1.0" encoding="utf-8"?>
<p:tagLst xmlns:p="http://schemas.openxmlformats.org/presentationml/2006/main">
  <p:tag name="KSO_WM_UNIT_VALUE" val="116*114"/>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8936_7*l_h_x*1_2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6.xml><?xml version="1.0" encoding="utf-8"?>
<p:tagLst xmlns:p="http://schemas.openxmlformats.org/presentationml/2006/main">
  <p:tag name="KSO_WM_UNIT_VALUE" val="112*116"/>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198936_7*l_h_x*1_4_1"/>
  <p:tag name="KSO_WM_TEMPLATE_CATEGORY" val="diagram"/>
  <p:tag name="KSO_WM_TEMPLATE_INDEX" val="2019893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0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0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1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1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2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2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3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3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4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4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5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5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6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6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7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7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82.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86.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29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29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0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0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0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1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1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2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2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2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3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3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4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4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4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5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5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6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6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6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7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7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8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8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8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9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97.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01.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05.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0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1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1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2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2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3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3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44.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49.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53.xml><?xml version="1.0" encoding="utf-8"?>
<p:tagLst xmlns:p="http://schemas.openxmlformats.org/presentationml/2006/main">
  <p:tag name="KSO_WM_BEAUTIFY_FLAG" val="#wm#"/>
  <p:tag name="KSO_WM_TEMPLATE_CATEGORY" val="diagram"/>
  <p:tag name="KSO_WM_TEMPLATE_INDEX" val="20194814"/>
  <p:tag name="KSO_WM_SLIDE_ID" val="diagram20194814_1"/>
  <p:tag name="KSO_WM_SLIDE_ITEM_CNT" val="0"/>
  <p:tag name="KSO_WM_SLIDE_INDEX" val="1"/>
  <p:tag name="KSO_WM_TAG_VERSION" val="1.0"/>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4444">
      <a:dk1>
        <a:srgbClr val="000000"/>
      </a:dk1>
      <a:lt1>
        <a:srgbClr val="FFFFFF"/>
      </a:lt1>
      <a:dk2>
        <a:srgbClr val="EAECEF"/>
      </a:dk2>
      <a:lt2>
        <a:srgbClr val="FBFBFC"/>
      </a:lt2>
      <a:accent1>
        <a:srgbClr val="1E3768"/>
      </a:accent1>
      <a:accent2>
        <a:srgbClr val="2D3959"/>
      </a:accent2>
      <a:accent3>
        <a:srgbClr val="3C2F4A"/>
      </a:accent3>
      <a:accent4>
        <a:srgbClr val="4A2C3C"/>
      </a:accent4>
      <a:accent5>
        <a:srgbClr val="59282D"/>
      </a:accent5>
      <a:accent6>
        <a:srgbClr val="68241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1ODM2MDY3NDAyNCIsCiAgICJHcm91cElkIiA6ICI0MDUwNDE0NDkiLAogICAiSW1hZ2UiIDogImlWQk9SdzBLR2dvQUFBQU5TVWhFVWdBQUJUc0FBQUllQ0FZQUFBQjBqTnRkQUFBQUNYQklXWE1BQUFzVEFBQUxFd0VBbXB3WUFBQWdBRWxFUVZSNG5PemRlWHlWNVozLy8vZDkxcHhzaE93SkJBSmhDZnNPZ3JLSjRsSzExZGFsZGxPcmRIR2NUclhMcjA0Ny9jNjBWYWUxaTlwcXExUGJUclh1V3NFUkZHVjFBNUVFRXBZUXRpU0VrSVFra1Aza0xQZnZqeU5KRHRrWE9IQjRQUitQZVV4eTM5ZDEzNStjS0czZlhOZjFNVXpUTkFVQUFBQUFBQUFBNXpqRE1JenU3bHZPVmlFQUFBQUFBQUFBY0NZUmRnSUFBQUFBQUFBSUM0U2RBQUFBQUFBQUFNSUNZU2NBQUFBQUFBQ0FzRURZQ1FBQUFBQUFBQ0FzRUhZQ0FBQUFBQUFBQ0F1RW5RQUFBQUFBQUFEQ0FtRW5BQUFBQUFBQWdMQkEyQWtBQUFBQUFBQWdMQkIyQWdBQUFBQUFBQWdMaEowQUFBQUFBQUFBd2dKaEp3QUFBQUFBQUlDd1FOZ0pBQUFBQUFBQUlDd1FkZ0lBQUFBQUFBQUlDNFNkQUFBQUFBQUFBTUlDWVNjQUFBQUFBQUNBc0VEWUNRQUFBQUFBQUNBc0VIWUNBQUFBQUFBQUNBdUVuUUFBQUFBQUFBRENBbUVuQUFBQUFBQUFnTEJBMkFrQUFBQUFBQUFnTEJCMkFnQUFBQUFBQUFnTGhKMEFBQUFBQUFBQXdnSmhKd0FBQUFBQUFJQ3dRTmdKQUFBQUFBQUFJQ3dRZGdJQUFBQUFBQUFJQzRTZEFBQUFBQUFBQU1JQ1lTY0FBQUFBQUFDQXNFRFlDUUFBQUFBQUFDQXNFSFlDQUFBQUFBQUFDQXVFblFBQUFBQUFBQURDQW1FbkFBQUFBQUFBZ0xCQTJBa0FBQUFBQUFBZ0xCQjJBZ0FBQUFBQUFBZ0xoSjBBQUFBQUFBQUF3Z0poSndBQUFBQUFBSUN3UU5nSkFBQUFBQUFBSUN3UWRnSUFBQUFBQUFBSUM0U2RBQUFBQUFBQUFNSUNZU2NBQUFBQUFBQ0FzRURZQ1FBQUFBQUFBQ0FzRUhZQ0FBQUFBQUFBQ0F1RW5RQUFBQUFBQUFEQ0FtRW5BQUFBQUFBQWdMQkEyQWtBQUFBQUFBQWdMTmhDWFFBQUFBQUFBTUQ1NmtrOUdlb1NjSTVhb1JXaEx1R0N4TXBPQUFBQUFBQUFBR0dCc0JNQUFBQUFBQUJBV0NEc0JBQUFBQUFBQUJBV0NEc0JBQUFBQUFBQWhBWENUZ0FBQUFBQUFBQmhnYkFUQUFBQUFBQUFRRmdnN0FRQUFBQUFBQUFRRmdnN0FRQUFBQUFBQUlRRndrNEFBQUFBQUFBQVlZR3dFd0FBQUFBQUFFQllJT3dFQUFBQUFBQkFXRHQ1K0tSYTZsdTZIZE5TMjZMcXZkVm5xU0tjS2JaUUZ3QUFBQUFBQUlEZVczL3ZldGtqN2JyazU1ZUV1cFJCVlgrMFh1WGJ5d2YwakxTNWFZcE1qZ3k2NW1ud2FPUDNOaW9pUGtLTEhscWtpUGlJVHVmbS9DRkh4ZXVLTmUvK2VScXhkTVNBNmtEb0VIWUNBQUFBQUFDRXlFdVh2OVNyY1k1WWh6Nzd5bWNsU1kwVmpiSkgyUWY5M1laaHlCSHJVT0xrUkdYZmtxMzQ3UGdCdjZNdmFncHF0UDJSN1FONnhpVS91NlJEMkdtUHNtdjJ2YlAxNGM4KzFQcnZydGZpaHhjck1pbDR6TkVQajZwNFhiR1NweWNyWTFIR2dHcEFhQkYyQWdBQUFBQUFoTWlZNjhaMGVjK1VxVU9yRDhudjhXdm1QVE5icnk5L2Nya01pekVvNzdmWUxCcDk5V2hKa3MvajA4bURKMVg2ZnFuS3RwVHBrcDlmb3BSWktZUHlucjY0K3BtckZaVVMxYWM1ZFNWMVduUEhtaTd2cHk5STE1d2Z6TkdXQjdkbzExOTNhYzczNTdUZWM1OXdhOXR2dGlrcUpVb1gvZmdpR2RiQitXd1JHb1NkQUFBQUFBQUFJVExqbmhsZDNpdDRvVUIrajE4Wml6T1VzYVJ0dGFFOWN1Q3JPayt4MkN3ZGFpaDhyVkM1aitjcTcrbThrSVNkbmZFMmVtV0w3Q1RHTWlWMWtVMzZ2WDRWdkZBUWRDMXhVcUlpa3lPMTU5azlyZGZLUHltWCs0UmJ5VXVTZGZDTmcwSGp4M3h1ektDc29zWFpROWdKQUFBQUFBQndqcWtwckZIK1gvTVZFUitobWY4NnMrY0pnMmowMWFPViszaXVHbzQybk5YM25sTCtTYmtxZDFacTNnL250UWFaRzc2M1FZbFRFalg5VzlPRHhoNzk4S2gyUHJWVHMrK2QzZUU1Zm85ZitYL043M0Q5ZVA3eFR0OWJzcUZFSlNvSnVqYmlzaEdFbmVjWndrNEFBQUFBQUlCemlMZlpxeTBQYkpIZjY5ZXM3ODZTSTlZUmRQK2x5MStTTGNLbTYxZGRIM1Q5OE51SHRmLzEvYW90cXBYVllWWGF2RFJOKytZMHZmbmxOK1Z0OXVyR3RUZjI2djN1V3Jja0tTcTk4NjNrMVh1cnRlY2ZlM1E4LzdpOHpWNUZwVVlwWTNHR3NtL0psdFZwSGZENGlMZ0lsYXd2VWNxTUZHVmVrYW5hNGxyVkZOWW8rNHZaMm56L1ptVmRrNlgwQmVtU3BJTnZIcFROWlpNenp0bmhPVGFYcmR1ZithWExYOUx3UmNNMS95ZnplL1c1NFB4QTJBa0FBQUFBQUM1b2pZMk4ycnAxcS9idjM2K1RKMC8yYVc3TWZUR0RYay9PNzNOVWQ2Uk9tY3N6bFg1UmVxL201RDZScThKWEMyVnoyWlEyTDAwMmwwM2xuNVJyMHc4M3lmU2J2WDYzMyt2WHpqL3RsQ1JsMzV6ZDRmNmgxWWYweWU4K2tjVnVVZHE4Tk5tajdLcmFWYVhkeit4V1JVNkZGais4V0JhYnBkL2pKV2xJMWhCbFhaT2xuVS90VlByRjZUcXc2b0JjQ1M0TnUzaVlTamVYS3ZmeFhLWE1TbEZUVlpPT2ZYeE1zKy9ydUtxelI3My9TSENlSWV3RUFBQUFBQUFYck1MQ1FxMWR1MVkrbjA5cGFXa2FNMmFNSEE1SHp4TS9sYStPMjZRSDRzaW1JenI4MW1GRkprZHErdDNUZTU0Z3FTSzNRb1d2RmlveUtWSkxmN3RVa1NtQlR1TSt0MC92L2ZnOStWcDhYYzcxZS8zS2VTeEhrdVJwOUtoaVI0Vk1uNms1MzV1ajRZdUdCNDA5c2YrRVBubmtFMFdsUldueEx4ZTNkajAzVFZQYkh0Nm13MjhmMW9HVkJ6VDJockg5R3QvZXBOc25xWGg5c1hKK242T2pIeDVWOWkzWk1peUdwdDQxVld2dVdLTzl6KzlWODRsbU9lT2N5bGlTb2NieXhsNTlWcWVZbjZhZGc5WG9DZWNPd2s0QUFBQUFBSEJCS2l3czFNcVZLelZ1M0RoZGR0bGxjcmxjZlg3R1lJYWRqWldOMnZiYmJaSWh6Zm5lbkY0M0lqcXc2b0FrYWNyWHA3UUduWkprZFZvMTh6c3p0ZWIycnJ1VSs3MSs3Vis1UCtpYUxjS21rZzBsaWgwWnEvanMrTmJyQlM4V3lQU1ptbjN2N05iZ1VwSU13OURFcjA3VTRiY1BxMlJUU1d0NDJkZng3VG1pSFpyNGxZbktmVHhYdGdpYnNxN05raVM1a2x3YWYvTjQ3Zm5ISGhtR29VbTNUWkxWMFhFcnZQdWtXMGMySCtueTV6NjEycldockVFSDNqalE1VGhKU3B1WHBzaWt5RzdINE54QjJBa0FBQUFBQUM0NGpZMk5XcnQycmNhTkc2ZHJyNzAyMU9YSU5FMXRmWENyUFBVZWpibHVqSkpuSlBkNmJ0V2VLa2xTNnJ6VUR2ZGloc2ZJNnJCMnVicXovZG1mcHM5VVUzV1R5cmFVS2YvcGZLMy83bm90L3VWaUpVNUpsQ1JWN0tpUURLbGtZNG1PYkF3T0VrK3RsS3d2clcrOTF0ZnhweHR4NlFqdGVHS0hvb2RGeXhIZHR0cDIvSTNqZFdEbEFYbWJ2TXE2SnF2VHVZM2xqZHIreVBZdW4zMUtkVUcxcWd1cXV4Mno4SUdGaEozbkVjSk9BQUFBQUFCd3dkbTZkYXQ4UHA4dXUreXlVSmNpU2RyejdCNVY1bFVxT2oxYVUxZE03ZE5jZDQxYkZyc2xLQkJzcjdkYnRRMnJvY2lrU0dWZGs2V281Q2h0L3ZmTnl2OUx2cGI4WmtuZ1BTZmRraWtkV05uMVNraWZ1eTFVN2V2NDB4VzhXQ0JacEJNSFRxaGtRNGt5bG1SSUNxekdkTmU2WmZwTTFleXJVZEswcEE1ejQ3TGlkTjNMMTNYNTdIMnY3TlBlNS9iS01Bd3QvZTFTUlErUDduSXMzZGpQTDRTZEFBQUFBQURnZ3JOLy8zNmxwYVgxYSt2NllLdmFFMmpZWXhpRzV2NWdicWNkeXJ0aldBMzVXbnp5ZS8wZG12MllQclBiTXp1N2NtcGw2Y25EYlEyYjdKRjJlUm84K3Z5YXo4c3dlZzVRK3pxK3ZZYnlCaFcrVnFnSlg1eWd5cDJWZ1daRkM5SmxkVmlWODNpT0lwTWlaWSswSy9meFhGMzJ4NDZCdFdFMTVCelNzVU83SlBrOWZwV3NLMUYwZXJSYWFsdTArNW5kV3ZqZ3dqN1ZoM09YcGVjaEFBQUFBQUFBNGVYa3laTktURXdNZFJueU5IcTA1WUV0TW4ybXh0MDRUZ21URXZyOGpOZ1JzWklwVmU2bzdIQ3ZNcSt5VDkzWVQybXNERFQ4YVI4WXhvMkprK2szVlpWZjFhdG45SFY4ZXptUDVjZ1o2OVQ0bThkcjZsMVQxVmpScU1KWEMxV3lvVVFWT1JXYTlzMXBtcnBpcWs0Y1BLRkRxdy8xNmRtN245bXRodklHamI5cHZDWjhlWUtPYlR1bXZjL3Y3WE9OT0RjUmRnSUFBQUFBZ0F0U1g3cXVueW5iSDkydWhtTU5pczJNMWVUYkp2ZnJHUm1MQTl1N2QveHBoMXJxV2xxdnUwKzRsZlA3bkQ0L3o5dmtWYzRmQXZOT2JSMlhwTkZYajI2dHVhbXlLWGlTS1pWdEtWUFQ4YVoranorbFpFT0p5cmFVYWRxM3Bza1dZVk44ZHJ4R1hUVXEwRG4rRHpsS25adXFZUmNQVThxc0ZLWE1TdEd1dis2U3Q4bmJxNSt0ZUYyeDlqeTNSd2tURXpUcTZsRWFlOE5ZSlUxTlV0N1RlU3A4cmJCWHo4QzVqVzNzQUFBQUFBQUFJVkQwVHBHSzN5MldKRVVNamRDT1ArN29kdnlNZTJaMGVuM3NEV05Wc3JGRU5ZVTFXblA3R3FYT1RaWHBNM1ZzNnpHbFhaU214dkpHZVpzN0R3UDlYcjl5SGdzRW02Wk11VSs0VlpGYm9aYmFGcVhNVEZIMkY3TmJ4MllzeVZEWjFqSVZyUzNTNnR0V0szbEdzbHhKTG5rYVBLcmFYYVhHOGtaZDhkUVZjaVc2K2pYK2xLcmRWUnAyOGJEV0VGZVNadDg3VzN1ZTNTTi9pMSt6L20xVzYvVXBYNStpM0Qva0JzNEg3VUhCU3dYS2V5cFBrVW1SbXYrVCthMWI2eGY4ZElIVzM3dGV1WS9uNnVTaGs1cityZW15dVlqTXpsZjg1Z0FBQUFBQUFFSmcrMk50M2NJcmNpcFVrVlBSN2ZpdXdrNkwzYUxGdjFxc1hYL2JwU09ianFoNFhiRWlreU0xN3FaeHlyNDVXeVViU21SMWRINE9xTi9yMS82VisxdS90MFhhTkdUVUVHVmVucWxSVjQvcWNOYm0zTy9QVmZMMFpCMTY4NUFxOHlybGMvdmtqSFZxNk5paG1ucm5WTVdPakIzUWVFbWEvdTNwblhZL24zRHJCQTFiT0N6bzN0Q3hRN1gwZDB0VlYxTFg1ZWRXVjFLbjdZOXRWMFZPaFlaa0R0RWxQNzhrS0dCMXhEcTA5RGRMOWY1UDM5ZWgxWWQwN09Oam12VFZTUnA1MlVoWjdHeUtQdDhRZGdJQUFBQUFBSVRBOWE5ZjM2OTVONjY5c2NNMWU1UmQwNzg5WGRPL1BUM29lbk5Ocy94ZXY2SlNvM3IxbkI0WlV1YnlUR1V1enp3ejQwOU42NnlEdlBIcCthUUtoTFF0ZFMyeVI5bGxzVmxVbVJjNHI5U3d0YzJyS2F4UjRTdUZLbDVmTE5NME5mcWEwWnIyamNEVytOTTVZaDFhL0t2RjJ2M01iaFc4VUtCdHY5bW12S2Z6TkhMWlNJMjZlbFRyZTNIdUkrd0VBQUFBQUFBSVU2WHZsMHBTdnhvZm5jczhEUjZ0dW1sVjBEVkhqRVB4NCtNbFNjYytQcWJOOTIrV0pDVk5UZEtVTzZjb1lVTDNuNEhGWnRIazJ5WXI4L0pNN2ZyYkxwVnNMRkhwZTZVYWQrTzRNL05ENEl3ZzdBUUFBQUFBQURpUE5SeHJVRjFKblZKbnAwcnRGa1JXNzYxVy90UDVraUZsWFpNVnVnSjdLWFprckxKdnpwWTl5dDdqV09jUXAyYmZOMXMrdDArbTM1VFZZVlhhM0RRNVlnSk5wMUxucEdybXY4NVVYRmFjRWliMkxlaU5IaGF0ZWZmUDA1Uzdwc2owbVhJbHVIcWVoSE1HWVNjQUFBQUFBTUI1ckxtbVdadnYzNnpJNUVnbFRFeVExV2xWL1pGNkhkOTlYREtsU1YrYnBNVEppYUV1czBkRFJnL1JsTkZUZWoxKzFKV2p1cjJmZGUzQUF0N096ZzNGdVkrd0V3QUFBQUFBNER3V214R3I4VGVPMTdGdHgzVDB3Nk15ZmFZY3NRNE5XekJNV2RkbEtXVm1TcWhMQk00YXdrNEFBQUFBQUlEem1EM2FycWtycG1ycWlxbWhMZ1VJT1V1b0N3QUFBQUFBQUFDQXdVRFlDUUFBQUFBQUFDQXNFSFlDQUFBQUFBQUFDQXVFblFBQUFBQUFBQURDQW1FbkFBQUFBQUFBZ0xCQU4zYWduL3h2SllhNkJBd0N5eFhIUTEwQ0FBQUFBQUFZSklTZEFBQUFBQUFBL2JSQ0swSmRBb0IyMk1ZT0FBQUFBQUFBSUN5d3NoTUFBQUFBd3BEWDYxVlJVWkVxS3l2VjFOUWtuODhYNnBJQVNaTFZhcFhMNVZKU1VwSkdqaHdwbTQxb0FzRGc0VThVQUFBQUFBZ3oxZFhWMnJWcnQzSmJvbFZnREZPTjRaTEh5c1krbkJ2czhtdG9ZNVBHSDY3UzlLTWZhZEtraVlxUGp3OTFXUURDQkdFbkFBQUFBSVNSNnVwcWJkNmVwL1dXVVRwcWlRNTFPVUFISGxsVVlVU3B3b2pTQVUrOXFyZm5hZUhNS1FTZUFBWUZmN1VIQUFBQUFHSEM2L1ZxMTY3ZFdtZkoxRkdEb0JQbnZxTkd0TlpiUm1uWHJ0M3llcjJoTGdkQUdDRHNCQUFBQUlBd1VWUlVwTnlXYUpVWk1hRXVCZWkxbzBhMGNsdWlWVlJVRk9wU0FJUUJ3azRBQUFBQUNCT1ZsWlVxTUJKQ1hRYlFad1ZHZ280ZlB4N3FNZ0NFQWNKT0FBQUFBQWdUVFUxTnFqRmNvUzRENkxNYXc2WEd4c1pRbHdFZ0RCQjJBZ0FBQUVDWThQbDg4dkEvODNBZThzZ2luODhYNmpJQWhBSCtVeEFBQUFBQUFBQkFXQ0RzQk00VDl6MC9Wajk1TlN2bzJoVVB6OUJuSDVuV1lXeFgxd0VBQUFBQUFNS1pMZFFGQUJlcUt4NmVvUWk3WDY5L1owZUhlMy9lbEs0WHQ2Wm9USEtUSHY3aVBybnNmbFhVT2hUbFBQZTJkVnp4OEl5Zzd3MURpblY1TlNtOVFiZk1PNmJ4YVp5N0F3QUFBQUFBemc3Q1R1QWM4M1ordkY3Y21xTGsyQmI5N1BNSDVMTDdKVWwvdW0ydkxJWVo0dW82WjdPWXVucGFvSE9peDJ2UmdVcVhQdGcvUkZzUHh1cS9iamlnV1psMUlhNFFBQUFBQUFCY0NBZzdnWE5JM3BGb1BiSjJoS0lqZlByRjV3OG9Qc3JUZWkvU2NlNnQ2anpGWmpWMTk3SWpRZGYrdVQxSlQ2d2JycisrbDY1Wm1RVWhxZ3dBQUFBQUFGeElDRHVCYzBUWkNhZis2L1ZSTWlUOTUrY09ha1JDYzZoTDZwVFBiOGhxNlhtRjZWVlRxL1RFdXVFNmVzSjVGcW9DQUFBQWdOQjRVaytHdWdTZ1gxWm9SYWhMT0NNSU80RnpRTDNicXArOE9scDFUVGJkZiswaFRSNWUzMkZNZDJkODlzWGVzaWc5LzFHSzhrdWoxZXl4S0dWSWl4YVByOUhOODhybHRQazdmZWNMMzg3VEg5N04wT2FDT0RWNUxIcnJlems5dnFlMktmREhTM3FjZThCMTlHYzhBQUFBQUFDNDhCQjJBaUhtOHh2NitjcFJLcW1PMERlV2xtclIrQk5uN0YxcjhoTDB5TnNac3R0TXpSMVZxMmluVDd1T1J1blpEMU9WV3h5alg5NVVLSnUxNDZyTng5N0owTTZTYUMzT3JsRjVyYVBIOTNoOWhwN2NrQzVKdW5GTytZRHI2Ry9kdmZIclgvKzZ6M1BzZHJ2UzA5TTFiZG8walIwN3RsL3ZCUUFBQUFBQWc0K3dFd2l4SjlZTlYwNVJqSzZmVmFFYlpsV2NzZmZzcjNEcDBiVVpTb3RyMFVNMzdsZHliSXNreVRTbFg2OFpxYlc3NHJVcU4wblhuMWFEMjJ0UmNWV0VucnA5anlMc25hK2c5UG9NL2VIZDRaS2tCcmRWTzBwaTVQTkw5MTFaM0NHODdXc2QvYTI3dCtiUG45K244YVpwNnVUSms2cW9xTkRLbFNzMWZ2eDRMVnUyVEM2WHExL3ZCd0FBQUFBQWc0ZXdFd2docjgvUU83dmpKVWtYWmRXZTBYZTl2RFZGUHIraGYxdGUzQm9ZU3BKaFNGOVpVS2ExdStLMXFTQ3VRMmhvbXRMWExpbnJNdWlVSksvZjBNcWNwS0JyRVhhL051Nk4wNGlFWm1Xbk5mUzdqdjdXM1ZzTEZpem8xenhKMnJkdm45NTU1eDI5OHNvcnV2WFdXMld4V1ByOUxBQUFBQUFBTUhDRW5VQUkyYXltdm5kbGtYNitjcFIrOXZvby9mYldmV2VzTWRHT2ttZ1prallWRE5YbWZYRkI5MHpUa0tST213a1prcVoyY29ab2UrM1BFdlg1RFZVMzJMWDFZS3orc2psZDl6MC9Wdjk5NC83V2MwajdXa2QvNno0YnhvMGJwN2k0T0QzNzdMUGFzbVZMbjFlSkFnQUFBQUNBd1VYWUNZVFlKZU5PNkNzWGwrbC8zMC9UajEvTjBpTmZLdERRU08rZ3YrZGtrMDJtcEZXNWlWMk9jWHM2cmt4MDJQMXk5S0VCa05WaUtpbW1SWitaZGx6SnNTMzY4U3RaK3V0N2FYcjRsc0orMWRIZnVzK1c1T1Jrelo0OVd4OTk5SkdtVDUvT2RuWUFBQUFBQUVLSXNCTTRCM3hwL2pFVlYwVm93OTZoK285WHMvU3Jtd3U3M1RiZUg1RU92eHJjRnIxNWI2NE1vL2Z6K2pDMGcra2o2aVJKaDQrM0JZQjlyYU8vZFo5Tm8wZVAxdGF0VzNYNDhHRk5tREFoMU9VQUFBQUFBSERCNG9BNTRCeHgzNVhGR3AvV3FIM0hJdlhBRzVueW00T2I3STFKYnBUZk5MU3JOSHBRbjl1ZDQzV0J6dTFEWEcwclZmdGFSeWpxN3F1a3BNQjVwU2RPbk9oaEpBQUFBQUFBT0pNSU80RnpoTVBtMS8vNzNFRWxSbnUwNWNBUVBmNXBkL1BCY3RYVUtrblNZKzlrNkhpZFBlaWVLV25yd1ZnZHI3ZDNNck4vbWp5VzFnN3RpN05yK2wzSDJhNjdQeHlPUUtocm1tWkk2d0FBQURoWE5hMS9UaWNlL3BxYU5qd1g2bEl1YUo2RHVmS1c3TzNsYUZPZUE3bnlIdDEvUm1zQ2dNSEdObmJnSEJJZjVkRi9YbjlROXo0L1ZxdHlFNVU2eEswdnpPbGZsL0hUTGM2dTBkWkRzWHBuVjd4dS8vTkVUUjlScjZTWUZqVzRyZHA5TkVvVnRRNDllZHNlSlVaNyt2eHNyODlvRFRaTjA5REpKcHR5aTZOVjIyVFRqSkYxdW1WZWViL3JPSk4xQXdBQW9HYzFEOXpjOTBsV200Yis4Tm5XYjkzYlZzdjB1T1hldGthdUpWOGN4T29DdXFyUmNFVElFcGNpKzloWmlwaHpsWXpJMkVGLzkvbWsvdmtIWlJtYW9pSGZlclRIc1o2Q2oxWC95cTlsVGNsVTdOY2Ywc0FPdUFLQXM0ZXdFempIakVscDFQZXZLdEl2Vm83Uy8yd2NwdVRZRmkwYVB6amJvNzkzVlpHbVpkUnBUVjZpOG81RXE4VnJLRGJDcDdHcGpicHowVkdOU094ZkozaXYzOURLbktUVzcxME92MFlsTnVueWhXVzZhc3J4RG1kdDlyV09NMVUzQUFBQXpveUlpNjRMK3Q0NTgzSzV0NitWYytieXMxcUgyZElzWDBXUmZCVkZjdWU4bzVpYmZ5UnIydWl6V3NOQTlTdHNOaXdhK3FPQnJhSzFqNThqYStvbytZNGRrcWZ3RTluSHpoN1E4NEMrS0gyL1ZCVTVGWnIyeldteTJBWmhVN0lwYmYvOWRzV1BqMWZtOHN3T3R5dnpLbFdSVTZHSlg1b293eHFhWVAvazRaTnlKYnJraUhaME9hYWx0a1gxUitzVm54MS9GaXM3L3hCMkFpSHkxdmR5dXJ5M2NOd0pyVG50Zm1manUzcEdWOWNOU2NzblYydjU1T29CMTlpWE1RT3RvNi9qQVFBQU1IaUdmT3VSSHNlWXBxbUdGLzlidnVveVdlSlNGSEh4OVVIM1hjdStJdGV5cjV5cEVsczVwMTJxaUFXZkRkVGs4OGxmVnlYUDdnL2szckZCWm1PdDZsLytsV0svK1RzWmR1Y1pyNlU3dnNvUzFUNzF2VzdIV0ZOSEsvYU9CMldKR3RMaG5yK3BYdkw3WkVSRXliQjI4ai9yTGRaZTErS3ZPYWFUVDN5bjJ6SDFMLzJxeTN0RDczK2gxKy9DNEZsLzczclpJKzI2NU9lWERPZzVMMTMra213Uk5sMi82dnFlQjU4dHByVDdtZDF5UkRzR0oraVVkSEQxUVIxWWVVQlJkMFoxZXYvNHp1UGEvZmZkeXI0bFcxWnIyNzgvRmJrVnFpK3QxK2pQbk5tL0pQRTBlTFR4ZXhzVkVSK2hSUTh0VWtSOFJLZmpjdjZRbytKMXhacDMvenlOV0RyaWpOWjBQaVBzQkFBQUFBQjB5VEkwdGNjeDdtMXI1S3N1a3lSRlhuR0hERnZYSzVQT0pDTWlNcWhlYStJdzJVZE5sV1ZJa3BvMnZTaC9YYlU4K3o2V1k5TEFBcUtCTXF3MldSUFNXNy8zVlIyVnBLQnIxcmpBenFraDMza3lhSzdaMHF5VGo2eVE2ZmNyZHNXdlpZa2VPckJhSXFJVU1mK3piYlZVbDhrYW45YnBXTi94VWxrVGh3M29mZWpvcGN0ZjZ0VTRSNnhEbjMwbDhMdHFyR2lVUFNxMHZRdk9sSU52SHRTSi9TY1VtUlNwZDc3OVRvZjdzNzQ3UzhmemppdjNpZHd1bjNIajJodGJ2NjQvV3E4ZGY5cWgxTG1wR24vVGVMbFB1cFgzNXp4bDM1eXQ2R0dkTjhLdDJsV2xYZis3UytYYnkrV01jeXBqY1liczBmWmUvNjY2TStIV0NacDgrK1NnYS9Zb3UyYmZPMXNmL3V4RHJmL3VlaTErZUxFaWt5S0R4aHo5OEtpSzF4VXJlWHF5TWhabERMaU9jRWJZQ1FBQUFBRG9OMzlkbFpvMlBDOUpjbVRQa3oxcmVvZ3I2c2d4NHpJMWJYcFJVaUN3Q3pWTGZKcGl2L0hiMXU5UGJWVnZmNjBybm4xYlpYcmNzbVZrRHpqb2xDVERGU1BYMGxzbFNjMGZyWlNuNEdQWlAvTU5PYWN0RFJybk8zWkl0WCs1WDRZalFsR2Z2V2ZBNzBXYk1kZU42ZktlS1ZPSFZoK1MzK1BYekh0bXRsNWYvdVJ5R1pid08wZTFhbmVWY2gvUDFmQ0Z3eFUvSVY2Vk95dFY5bEdacHQ0MXRmWFlXR2RjMjhyc0pROHZDWnAvWk5NUjdWL1oxbFRMNS9icG8xOThwSWk0Q00zNzRieldaNVJ0S1ZOTllZMldQYnBNRm52YjZ0R1NEU1U2c09xQXF2ZFd5eG5uMUpRN3Ayak10V05raXd6RVorTytNQzdvZmZ0ZTNxY2hvNFlvWlZaS3B6L1B2cGYzS1c1MG5KSm5KcmRlUzV5YzJPblk5QVhwbXZPRE9kcnk0QmJ0K3VzdXpmbituTlo3N2hOdWJmdk5Oa1dsUk9taUgxOFVzcTMyNXd2Q1RnQUFBQUJBdnpXdWVWcG1TNU1NUjRSY2w5OFc2bkk2Wllsb1d5SFY2YmJ2ODBoTC9udVNKTWVFK1lQK2JNZWtpK1hlOG9ZYTEveFp0cFNSc3FaK3VuWFg1MVhERzQ5TE1zL0lleTkwTSs2WjBlVzlnaGNLNVBmNGxiRTRReGxMMmxiejJTUERiMVduNlRmMTBjOC9VbFJhbE9iK2NLNnNUcXQ4elQ1VmJLL1ErSnZHZHpvbmFWcFMwUGNuRHJUMXUvRFVlL1RCZjMyZytpUDF1dlRSUytXSURhdzR0OWd0bXZqbGlkcis2SGJ0ZkdxbnBuKzc3UzlvUHY3Vnh4b3lhb2htZlhlV1JpNGJLYXZUcXVMMXhVcVprU0pubkZQVHZqRXQ2SDM3WHQ2bitPejREdGVEN2svcytyN2Y2MWZCQ3dWQjF4SW5KU295T1ZKN250M1RlcTM4azNLNVQ3aVZ2Q1JaQjk4NEdEUit6T2ZHaE8wcTMvNDZ2LytVQndBQUFBQ0VUTXZlaitRcDNDWkppbGgwa3l3eG5UZk5hSHIzNzJyZThvYWtyczk0Yk5uN2tkemIxOHBYZGxDbXh5M0xrRVE1Smw2c2lJdXZWL1BHRjNxYzM1MVQyOFFseVpxVzFmVzQ4c05xM3ZLR3ZJZno1VytzbGVHTWxDMTFsQnd6bHNtUmZWSDM3eGpBM043eU41eVU1MUNlWkxYM2Vpdit5Y2UrSlg5ZDI5bjMvcHJ5MXBXa3JxVmZsTm5jR0RUZWtwUWhmOGxlTlcvNVAxbGlFd0kvMi9FajhsVVV5NXFRTG0vcFBubEw5N1dPdDZXUGtYMzgzSUgrYU9oRVRXR044dithcjRqNENNMzgxNWs5VHpqUEdSWkRvNjhkcmFGWlE5VllFZmpuc3Jhb1ZyWkltK3BLNmxySHRWK0oyWjFEYXc2cElxZEN6aUZPZmZDZkg2aWxya1dlZW8vOFhuL3JtTUovRm1yWXdyYWpHUlk5dEtqREtzMGRmOXloNU9uSm12ZWplUVA1OFRybDkvaVYvOWY4RHRlUDV4L3ZkSHpKaGhLVnFDVG8yb2pMUmhCMm5vYXdFd0FBQUFEUVo2YTdVVTF2LzFXU1pFMGVxWWc1Vi9YelFhWWFWajJ1bHZ4TlFaZjlOZVZxZnY5VmVZdnkyMVlZOWxQemU2OEc2a3hJbDMzVWxNN0hiSGxEVGV1ZWxjeTJJTVJzcXBQbjBNN0EvMDFlcUtocjc1YU1qdHRIQnpLM0wxcnlOa3FtWDQ3cytUSmNuWjgxZURyTDBGUVpqa0N6RTEvVlVjbGlsWFZvSU13eFhERnFXdDk1MS9hV1hlOTF1T2FyT2lyZmg2OEhYWE5PdTVTdzh3endObnUxNVlFdDhudjltdlhkV2EyckVrL3BxckhRNGJjUGEvL3IrMVZiVkN1cnc2cTBlV21hOXMxcGV2UExiOHJiN0EwNnl6S0lHUWorRHF3Nm9QcWo5WElPY1dyNEpjTTE2ZlpKblhZSHI5NWJyVDMvMktQaitjZmxiZllxS2pWS0dZc3pBZzErbkIwYlpQVjJmUDdUSFlNL1NWcHp4NXJXcjJNell6WDZxcDcvVEJoeDZRaFY1RllvWW1pRW5FT2Njc1k1NVloMUJQNS9qRU5XdTFVYnY3OVJlNTdkbzZTcGdSV2lwMjh4OTN2OWN0ZTRGWlhXZVdPamdiSzViRjMvVGhUNFBROWZORnp6ZjhLSzZyNGc3QVFBQUFBQTlGblR1bWZscjYrUlpDanlxcnNrbzM5ZGs1dmVlN2sxNkxTbVpDcGkvbWRsVGNxUTJWUW5kKzY3YXNsL1Q3Nks0ajQvMS9TMkJGWmJmdmk2UFB1MnlYQkZLK3B6MyttMFUzbEwzaVkxdmZ0M1NaSXRjN0lpNW41R2xyZ1VtZlUxY3Vlc1ZjdWVqOVNTdjFuV3BJeWdaajREbVZ2N3ArOTJxS1A5Tld2cTZHU0VVbFVBQUNBQVNVUkJWT0N6TVgwZXViZjhYK0RMaWlMVlAvK0FvbSs1WHpMTndQMHVndFNZTC8rMDlldWFCMjZXWlVoaTBObWd6dW5MT3AwWEtrODk5ZFJaZmQvKy9mdDdIdFNUQlFOL3hPbHlmcCtqdWlOMXlseWVxZlNMMG51ZUlDbjNpVndWdmxvb204dW10SGxwc3Jsc0t2K2tYSnQrdUVtbTMreitmWS9ucU9qdElxWE9TVlhDaEFTVmYxS3UvU3YzNi9pdTQ3cjAwVXRsZGJUOWUzTm85U0Y5OHJ0UFpMRmJsRFl2VGZZb3U2cDJWV24zTTd0VmtWT2h4UTh2RHVxaTNwZng3WU8vWTF1UGFmTy9iMWJpcEVUTitmNmNvR1pDaGE4V1NsTFFpazlKYWo3UjNQcDFSSHlFNXY5a3Zyek4zaTUvN290K2NwRVNKeVdxZUYzZ3o1aVNEU1ZLbVJuNHl3RFRORlc4dmxpbWFTcHVkRnkzbjk4WjBmMnZETjBnN0FRQUFNQTV5ZS8zcTdtNVdVMU5UZkw3L1QxUEFIRFdlRXYyeXAzenJpVEpPV09aYk1QRzl1czUvdG9xTmIvL21pVEpObnljWXI3MEg1SzFiVHVtYmNSRVdZWWtxL245VjN2MXZPWXRiN1J1ZDIvUE5tS2lvcTY3VzViWWpvMUJ6S1k2TmI3MXRDVEpNWFdKb3E3NXBscTdtQ1FPa3kxenNtVDl2VnJ5TjZ2NXc5ZmxuSDJsREx0endIUGJiNjAvcGYwMXd4VVRkTSs5WTRQOERTZGtUUjRoWDBXeGZKVkg1SzhwVjhNYmo4dWVPVVVSQzcvUXE4K29NMlp6UTk4bldTd3lISzUrdjdNcnRiVzFnLzdNN2xSV1ZxcXlzbkpBejRoWkVOUHpvRDQ0c3VtSURyOTFXSkhKa1pwK2QrOGFmbFhrVnFqdzFVSkZKa1ZxNlcrWEtqSWxjRTZ0eiszVGV6OStUNzRXWDVkenZXNnZLclpYNk1xL1hLbUkrTUFxWUcrVFZ4dC9zRkhWZTZ0VitGcWhzbS9PbGlTZDJIOUNuenp5aWFMU29yVDRsNHNWbVJ4NGoybWEydmJ3TmgxKys3QU9yRHlnc1RlTTdkZjRVMm9LYTdUMWwxc1ZsUm9scjl1ck5YZXMwY2pMUm1yU2JaT0N1cFMzWC9IWm1UMy8yS005LzlqVDVmMEp0MDVReXN3VVpTek9VTkU3UmZyNDRZK0Q3aHNXUThNWERWZjZndDRGem9QSi9EVHRETWRHVkdjYVlTY0FBQURPR2MzTnpTb3VMbFpwYWFtT0grLzh2Q29BWFJzNmRPRGR1WHZrODZyeHpTY2xtVElpWTFzN2VmZEh5ODROa2o4UXdrUmVlVmRRMEhtS2ErRVgxSksvV2Y2VC9RK2t2TVc3VmZmc3p4UjU2WmM2YkxsMjU3d1RhTEFVR2F2SUsrNVFhMWpaVHNSRjE2b2xmN1BNNWdaNVMvYklQbnI2Z09lMlAzdjAxQm1hWFo1SGF2clYvTkdxd1BNV1hLK0dmejRpU2ZJMzE4dGJXaWp2a1FMWlJreVFiZVNrUG4wdXA1ejR6UjE5bm1OTlNPOVY5L2krdXUrKyt3YjltVjM1OWE5L3Jmbno1MnZCZ29FdHpYeFNUdzVTUlZKalphTzIvWGFiWkVoenZqZW4xNDJJRHF3NklFbWE4dlVwclVHbkpGbWRWczM4emt5dHViMmJVTkFNTkVrNkZYUktnZTNWMDFaTTAvcDcxK3ZJeGlPdFlXZkJpd1V5ZmFabTN6dTdOYmlVSk1Nd05QR3JFM1g0N2NNcTJWVFNHbDcyZGJ5bjBhUENWd3ExNTdrOWlvaUwwTUlIRmlwbWVJeEtOcFZvNTFNN1ZYSjdpV2JmTjFzeUFpSGdGOTRLRHZrTFh5dlVqai91NlBBamZtRk54NzhNZVBuS2w5cytKNWRWaTMrNVdMNFdYMnN3YkJpR2JKRzIxbFduTDEzK1VxY2YzNkhWaDNSbzlhRXVQOTZEYnh6czBGVG8wa2N2VlhSNnRJNXNQdExsdkZPcmNSdktHblRnalFOZGpwT2t0SGxwUVNId2hZNndFd0FBQUNIbjlYcFZVRkNnZ29JQytYdytKU1ltYXRLa1NZcUtpcExUNlpUVjJuSGJLWUNPZHV6bytEL3lCMXZUQjYvSlYxVXFTWXBjOWhVWkVmMC95ODVURkRpZno1cVVJV3Z5aU00SFdheXlaMDZXZThmNkhwL25uSGFwSWhZRXRvcWJmcC9NeGpwNWorNlgrNU8zNWE4NXB2cFhmcU9vYTc0cHg5UWxiVFVjeUpVazJVZE1rRmxmMC9uTzBYWmIzMzBWeGEyQjVVRG05b1Y3eHdiNVQ1VExFcDhteDRTTFdzTk9XMXFXWEl0dVV0T0c1OVR3K21PS3ZmT1hNaUpqKy94OFNiSkVEVkhFeFRmMGFtemoyMy9wMXp2UVBkTTB0ZlhCcmZMVWV6VG11akZLbnBIYzY3bFZlNm9rU2FuelVqdmNpeGtlSTZ2RDJ1WHFUc05pdEo1WjJWN0N4QVFaaHFHNkkyMWJ4U3QyVkVpR1ZMS3hSRWMyQmdkMXAxWWkxcGZXOTJ0OFhVbWQzdm1YZCtSdDlHcjRvdUVhODdreGdldEg2aFEzT2s0TGZycEErMTdacDhpa1NBMGRNMVNwLzVQYVlSdjcyT3ZIYXV6MWZWOXBudi9uZk8xOVlhOXVYSHVqYks2MnFNdzBUWlcrWDZyMCtla2E5NFZ4SGVidGUzbWY0ckxpdXZ4ZDdYdDVuK0pHeHlsNVp2QjlWNEpMamVXTjJ2N0k5aDVycXk2b1ZuVkJkYmRqRmo2d2tMQ3pIY0pPQUFBQWhGUmRYWjNlZi85OU5UUTBLQ3NyUzluWjJZcUlpT2g1SW9DenpuZThWTTBmL0ZPU1pCczVVWTRwaXdiMFBQL3hRR2hxVFJuVjdiamVCcXBHUktRc1E5dUZQUW1TTFNOYnpwbVhxLzRmUDVPM3RGQ05iLzlGOXJHeld4djgrRDZ0b1dYdkZyWHMzZExqTzh5bXRpM2ZBNW5iVzJaVG5aclcvME9TNUZwNFk0ZXpVU1BtZjFhZWd6dmtMZDZ0aGxXUEsvcm1INnF6RmFZOU1TS2k1Sng5WmEvR0VuYWVHWHVlM2FQS3ZFcEZwMGRyNm9xcGZacnJybkhMWXJkMDJreEk2bjRydE5WaDdmUytZVFZrV0EzNVBXMUh5YmhQdWlWVE9yQ3k2NVdHUHJldlgrTmpNbUkwOWV0VGxUQTVRUkZ4RVZwMTg2cE94eGUvMi9VWnZsMDErMm0vaXJNM1RMK3BJeHVQYVBjL2RxdjJjSzFtM2pOVDA3NHhMV2lNdDlHcmZTL3ZVOHJNbEM1L1gvdGUzcWY0aWZFZDVrcUJ3UE82bDYvcnNvWjlyK3pUM3VmMnlqQU1MZjN0VWtVUDc3b3BHZDNZZ3hGMkFnQUFJR1NPSHordTk5NTdUeTZYUzh1WEwxZE16T0NlZXdaZ01KbHFYUDJrNVBOS0Zxc2lyN2h6d0UvMGYzcFdaRzg3aS9lWFlYZkt0ZlJMcW52bS84bHNhWlpuLy9iV29OWjBOL2J0WWY2MlppY0RtZHRiVGV1ZWxkbFVKMXY2R0RrbWRiTGQyakFVZGQyL3FQWi92aS9QZ1J5NXQ2NldjKzdWZlg2UHIrcG82M1o2bkgxVmV3SU5ld3pEME53ZnpPMjBvM2wzREtzaFg0dFBmcTgvcURtUUpKaytzOXN6Tzd0cVh1USs2WmJmNjVjcnFlMXNWbnVrWFo0R2p6Ni81dk15dW1pSzFWNWZ4MmRkbHlWSmFxNE9OQnFhKy8vTjFjaGxJM3VjVi9CU2dYWSt1YlBMKzFmOTdhb08xMVovYlhXSGF5MTFMWUdPOXYvY3I0WmpEWXJKaU5HYzc4L3B0SVpUelpBY01aMEh6RDB4cklhY1E1eWQzdk43L0NwWlY2TG85R2kxMUxabzl6Tzd0ZkRCaGYxNno0V0lzQlBvSjhzVm5DTUdBTUJBTkRRMDZQMzMzMWRjWEp3dXZ2aGkyZTJzU2dET1plNmNkK1V0MlNzcGNBNmxOWEhZSUR6MTAvREQ1K2wybE9ucmUwaDRPbXQ2VnV2WHZ1cXl0Z3JzRHBudUpqbG5YZkhwdVp1OU41QzVYVFBscXp3aTArT1cvSDY1ZDJ5UVpNaDEyZGZVMVlwTlMyeUNJcSs0UXcydlA2Ykc5ZitRYmRRVVdaTXkrdlJXdHJHSGpxZlJveTBQYkpIcE16WCtwdkZLbUpUUTUyZkVqb2hWVFdHTktuZFVLbVZXU3RDOXlyekticnV4KzFwOHFqdFNwNWpod1gvaFdMWWw4TzlKd29TMmV1TEd4S2tpcDBKVitWVktuTkt4NGRmcCtqcitUSWxPNzkxZnFLeTZlWlg4WHIrU3B5ZHIyamVtS2YzaTlDNUQydHJpUURPdHFMVCtIK1hSbGQzUDdGWkRlWU5tL2Rzc2VadTkydkhISGRyNy9GNWwzNUk5Nk84S1I0U2RBQUFBT090TTA5UUhIM3dndTkydUJRc1dFSFFDNXpoL2ZZMmExajByU2JMRUpTdmlrczhQeW5NdFViSHkxMVoxMnBrODZQMDF4d2IrTW4vYlZseWozVG5BbHRpRTFzN21mVFdRdVoycGYvbGhlVXYyeW15cWsyUHlJbmxMQ3lTWmNzNjRUTGJoSGM4TGJNOHg2UksxNUw4bno0R2N3UG1kZHp3WWRGNW9UOWpHSGpyYkg5MnVobU1OaXMyTTFlVGJKdmZyR1JtTE0xUlRXS01kZjlxaEpiOWUwcnJhMEgzQ3JaemY1L1E0UCtleEhGMzhYeGUzcmlodEtHOVEvbDhDWitwbVhkUDJGd1dqcng2dGlwd0tiWDkwdXhZK3NEQm8xYWRNcVd4cm1lS3k0dVJLZFBWci9PbTJQclJWV3gvYTJxZlBvak5kTlJjNjNkZ2J4bXIwMWFPRHd0R2MzK2NvZVVheWhsMGMvQmM4cDhMZytPejRBZGZYWHZHNll1MTVibzhTSmlabzFOV0JJejZPZm5CVWVVL255ZXEwOXV0TTBnc05ZU2NBQUFET3VrT0hEdW5FaVJPNjlOSkw1WEQwYi9zWGdMT242ZTIvdEc3WmpseCt1d3piNFB4N2EwM0xrcisyU3Q2U3ZmTFgxOGdTM2JHYnZObHdVdDZpWFFOK2wvZkkzdGF2TGZIcHJWL2JobWZMVjNsRTN1TGRNaHRyKzlUZ3A3OXp6WlptZVl0MnlYTWdWNTc5YlExS1BQcytsaEVSSmNla1MrUTVrQ096cVU2VzJBUzVsbjI1VjgrTnZPb3UxVDU1bjN3VlJXcDY3MVc1Rm5WeWZxRXArWTRkbEdkL2pyeEhDaFI5eS8yU0pIOVRmV3ZIZDV3OVJlOFV0WjVCR1RFMG90Tk80dTNOdUdkR3A5ZkgzakJXSlJ0TFZGTllvelczcjFIcTNGU1pQbFBIdGg1VDJrVnBhaXh2bExlNTh4WFNWcWRWbmthUFZ0KzJXaW16VXVScjlxbHNhNW04VFY2TnZYNXNVUE9kakNVWkt0dGFwcUsxUlZwOTIyb2x6MGlXSzhrbFQ0TkhWYnVyMUZqZXFDdWV1cUkxdk96citOTk52V3VxMHVlbmQzcXZ2VU52SFZMQkN3VmQzci95Nlk1Qi9wbzdPbmFvbjNwbng3TTNqMzV3VkMyMUxVRmhaOTJST2hXdExkTFFzVU1WbFRwNEt6c0xYaXBRM2xONWlreUsxUHlmekc5ZFZicmdwd3UwL3Q3MXluMDhWeWNQbmRUMGIwMFBhcVNFWUh3eUFBQUFPS3Y4ZnI5MjdkcWxZY09HS1NHaDcxdjFBSnhkbnNKdHJjMTM3T1BueWo1bTVxQTkyNUY5a1R3Rld5Vy9UNDF2UGEzb3o5K3JvSzNhcGw4TnE1K1U2ZTErbTN0UHpKWW1OYTEvVHBKa09DTmx6MnJyaU82WXVrVHVuSGRrZWx2VThPYWZGSDNEdloydWlQUTNuSkN2dkVqMjBkTUdQTGRsMTN0cVhQMVU2MzFMMUJEWng4NldQWHV1N0psVDFQelJLclhzZWk5d0h1YzEzNWJoNkR3SU9wMGxOa0d1SmJlbzhlMi95SGZzWU90MTMvRlNlWXQzQjJvNVVhN2FwMzhVdUdGdDEzVzZzVlpONjU3cDFYc3dlTFkvMWhaMlYrUlVxQ0tub3R2eFhZV2RGcnRGaTMrMVdMdit0a3RITmgxUjhicGlSU1pIYXR4TjQ1UjljN1pLTnBUSTZ1aDhwYTloR0ZyNDRFTHRmSEtuU3Q4dmxhL1pwOWlSc2NxNk5rdWpydXJZUEd6dTkrY3FlWHF5RHIxNVNKVjVsZks1ZlhMR09qVjA3RkJOdlhPcVlrZkdEbWg4ZXhFSkVZcko2UGs4NzY3T3ZqeWx4MmQ4K3NlTzZUZURtaldaZmxQTk5jMktUR25yZE41VTFhVDMvK045K2R3K1Rmekt4QjVyNjQyNmtqcHRmMnk3S25JcU5DUnppQzc1K1NWQkFiQWoxcUdsdjFtcTkzLzZ2ZzZ0UHFSakh4L1RwSzlPMHNqTFJzcGl0M1R6NUFzVFlTY0FBQURPcW9xS0NqVTNOMnZzV0xaaEFlYzZzNlZKald1ZURueGpzU3BpOWxXOTNsSWUxQlc5QzQ0SkY2bjVvNVh5bFIrV3AyQ3I2cDk3UU01NTE4Z1NteUIvelRFMWY3UkszcElDMmRMSHlIdDBmOC8xTmpjRzFXZTZHK1V0M2EvbXJXKzBialYzTGIxVmhyTXR1TEFOR3l2SDVFKzNnTy9icHRxLzNLK0lPVmZKbWpwS01penluNmlRNTJDdVduWnVsSFAybFVGaFozL25XaE9IeXhJVEwzdjJQRG5HejVNdEkxc3kyczR2OVJRRXR1MjZGbjVCdHN5K2JXdDJ6cnBDc2p2bG5McEVwcnRSSjUvNGpzekcycllCRnF0c3c4YktualdqTmZSMXpyaE1SblNjWEJmZm9KYTlXOVR3ejBjVU1lOGF1WmJlS2ttcWVlaFdXUlBTRlh2WHc1S2t4cmVlbGhFZEoxL1pRVmxUUnZacHV6eUNYZi82OWYyYTExblhjWHVVWGRPL1BWM1R2ejA5NkhwelRiUDhYbituS3hEYlAyZjJ2Yk0xKzk3WlBiL2NrREtYWnlwemVXYnZpdTNyK0hhYXE1cFZWMUxYNHpqM1NYZXZubmRpL3dsWkk2dzZlZkNrSkxVR2hSSHhFWktrZlMvdEM5cVdYcDVUTHIvWHI2RmpBNnZPeTdlWGErdC9iMVZ6ZGJPeWI4bnUxYXJUN3RRVTFxandsVUlWcnkrV2Fab2FmYzFvVGZ2R05Oa2lPc1oxamxpSEZ2OXFzWFkvczFzRkx4Um8yMisyS2UvcFBJMWNObEtqcmg2bDJCRzlYNVVlN2dnN0FRQUFjRmFWbHBiSzRYQW9NVEYwalFvQTlFN1RodWZscjZzS2ZPUDNxZTdaLyt6MTNLSDN2OUR6SUl0VjBUZmNxN3BuL2xQK3VpcDVEdTJVNTFCd1IyWFhaVitWV1ZmZHE3RFR2V09kM0R2V2RYN1RzTWkxOUl0eXpyeTh3NjNJcTFiSWJHNlVaLzkyK2NvUHErR05KenA3Z0N4RGtnWmxybTM0T0EyNTUzRjEybkRJYWxmTWJUK1hlOGQ2T2FkZDJ2blAwaDNEa0hQYTBzQ1h6a2hKcG95SXFFQzRPWGFXN0ZuVGc4TGV3TTl3Vit2WExmbWJBeldPbU5BeHhQejArMVBqNjU5L1FMN3l3NHE5Ky9lRGRyUUJCbC9wKzZXUzFLL0dSNkcyODZtZDJ2bFUxMTNXKytyRG4zMm8rcVAxa2dJcldsTm1CcG81WlY2ZUdUZ1g4ODk1TXMyMlprNjJDSnN5bDJjcWZVRzY5ajYzVjNsUDU4bXdHSnE2WXFyRzN6aCtRTFVjKy9pWU50OGYrUGN0YVdxU3B0dzVKYWdaVkdjc05vc20zelpabVpkbmF0ZmZkcWxrWTRsSzN5dlZ1QnU3UDlQM1FrUFlDUUFBZ0xPcXBxWkdpWW1KWFhZM0JYRHVjSC95MWhsL2gyVm9pbUx2L0tXYVAvaW5Xdlp0bGIrMlNvYmRLVnY2V0VYTXYwNjJrWlBVK05hZkE0T3RmV3RtWnRnY01tSVRaTStjTE9mc0syVk5ITjc1T0x0VDBUZjlRQzE3UGxMTHpvM3lIanNvczZsZWhzMGhTMXlTYkJuWmNrNWJLbXZxNk1HWmEvU3c3ZFN3eURsOVdaOSsxcTdFM1BxVHdNL2RpOVdYelIrdGxHZi9kbG5pa21YUDZueTdkSHYrK2hxWlhnOUI1em1nNFZpRDZrcnFsRG83TlNoRHI5NWJyZnluOHlVanVOSFF1YzdxdENwemVhWkdmMmEwRWliMkhOSWUrL2lZU2phVWRMaWVPRGxSNDc3UUZnVE91SHVHbXFxYVpMRlpGRGMyVGtNeWgwaVM3TkYyTGY3VllzbFVVT2Q2dzlyMllZNjZlcFFxOHlzMThjc1Rld3dsVHhtK2NMaUdqdWw0RnJFa3BjNUoxY3gvbmFtNHJMaGUvWXp0UlErTDFyejc1Mm5LWFZOaytreTVFbnAzMU1XRmdyQVRBQUFBWjFWVFU1T0dEdTM4di9nRE9MY00vZEh6Zy9JYzE3S3Z5TFhzSzEzZU4xelJjaTM3Y3BlTmVQejFKeVJKbGk0YUFQVnFGV21QRERrbXpKZGp3dnl6UFBmTXNpYVA3SDZBYWNwemFJZWFQM2hkM3VMZE11eE9SVjE3ZDNBNGFyWEpYMXNWMUlUSmY2SmN2dU9sc3FXUE9ZUFZvN2VhYTVxMStmN05pa3lPVk1MRUJGbWRWdFVmcWRmeDNjY2xVNXIwdFVsS25Ieis3S2l3UjlrMTUvdHplajArZFU2cVV1ZDBQRHJqOU91cGMzczRYc01JRGpqYmN3NXhhdUV2RnZhNkprbWEveC9kLzVtUWRlM0FBdWpJcE1pZUIxMkFDRHNCQUFCd1ZybmRiam1kM1RjU0FJQTJwbnhsQnlSSjFzUmhQWXhGYjVndHpmSVViSkduYUhlZzYzdEQ0UHhDYStJd1JWMzdMN0ttQmE5Z3RTV1BsTGZzZ0U0K2ZvOHNNZkdTYWNwZmUxenkrMlFmMS90QUNtZE9iRWFzeHQ4NFhzZTJIZFBSRDQvSzlKbHl4RG8wYk1Fd1pWMlgxYnBkRzdnUUVIWUNBQURnckRKTmt5M3NBSHJOYzNDbi9MV0JjME50bzZhRXVKcndZTmpzYXQ3NnBuemxoeVVGR2kwNVoxMGh4NlNMTzkxaUgzbjFDalcrK2FTOEZVWHlWUjBOUE1NVkkrZTBwWXFZZS9YWkxCMWRzRWZiTlhYRlZFMWRNVFhVcFFBaFI5Z0pBQUFBQUFpWmx2eE5ja3hlcU02YTlmaHJxOVM0NW44a0JjN2ZkRXhaZEphck96Y05lTnUreGFxb3ozeERua041Y295ZkswdDhXcmZEclNtWmlybjlnWUc5RXdET0VzSk9BQUFBQUVESU5LeDZRczN2dlNySDFDV3lEUjhuSXlKYVpsTzlQRVg1Y205Ykk3TzVRWklVc2ZobVdhTGlRbHh0K0xDbWp1NjA0UklBbk84SU93RUFBQUFBb1dNWThsV1hxV25EYzEzY3Q4aTE4UE9LbUhmTjJhMExBSEJlSXV3RUFBQUFBSVJNN0cwL2wzdm5SbmxMOXNwZlV5N1QweXpEN3BRbExsbTJrWlBrbkhHWnJJbkRRMTBtQU9BOFFkZ0pBQUFBQUFnWmErcG9SYktkR2dBd1NNN0xzTlAvVm1Lb1N3QVFKaXhYSEE5MUNRQUFBQUFBWUpDY2wyRW5BQUFBQUFEQXVXQ0ZWb1M2QkFEdFdFSmRBQUFBQUFBQUFBQU1Cc0pPQUFBQUFBQUFBR0dCc0JNQUFBQUFBQUJBV0NEc0JBQUFBQUFBQUJBV0NEc0JBQUFBSUV4WXJWYlo1UTkxR1VDZjJlV1gxV29OZFJrQXdnQmhKd0FBQUFDRUNaZkxwYUZtVTZqTEFQcHNxTm1reU1qSVVKY0JJQXdRZGdJQUFBQkFtRWhLU3RKNHN5clVaUUI5TnQ2c1VtSmlZcWpMQUJBR0NEc0JBQUFBSUV5TUhEbFMweDMxU2pmclExMEswR3ZwWnIybU8rcVZtWmtaNmxJQWhBSENUZ0FBQUFBSUV6YWJUWk1tVGRSUy95RUNUNXdYMHMxNkxmVWYwcVJKRXptekU4Q2dzSVc2QUFBQUFBREE0SW1QajlmQ21WTVV2MnUzY2x1aVZXQWtxTVp3eWNOYUY1d2o3UEpycU5tazhXYVZwanZxTlduU0ZNWEh4NGU2TEFCaGdyRHpMTG52K2JHS2RQajFzeHNPQkYwM1RlblpEMVAxNXM1RW5XeTA2YzdGUjNYOXJJb1FWUm1zcTVyNzZvcUhaeWpDN3RmcjM5a3hTSlhoUXNRL1J3QUFBTDBYSHgrditmTXZVbnBSa2VZZVA2ckd4a2I1Zkw1UWx3VklrcXhXcXlLaklwV1ltS2lSSXlmTFppT2FBREI0THZnL1VmWWRpOVE5ejR5WEpEMTQ0MzdOSEZuWDQ1ekdGcXNpSFYzL0Y0WE83bGZVT2hUbDdEam5IeCtsNnU4ZnBDa3Bwa1dYVHF4V3JNdmJ4NStnZDY1NGVFYXZ4c1c2dkhycDdqeEpYZGQ4b2VqcE0zdnJlemxucVJJQUFBQ2c3MncybTdLeXNwU1ZsUlhxVWdBQU9Hc3UrTEJ6VFY1QzY5ZHY1U1gwR0hiKzRNV3hPbER1MGl2MzdPelQvVC9kdGxjV3crd3cvczJkZ1c1ekQ5NTRRQm54elgwdHY5ZXVtMUhaNVQzVE5MUW1MMEVlbjZGL1dYYWs5WHBYTlY5SWJCWlRWMDg3SHVveUFBQUFBQUFBMEFzWGROanA5bHEwWWU5UURSL3Fsc2R2NklQOVExVGZiRlYwUk5lckdYY1VSeXZDN3Uvei9hNVdnbGJWMldXM21tYzA2SlNrdTl1Rm1LZDdjV3VLUEQ1RGk4YlhhSEYyVGV2MTdsYXZYaWhzVnJQYnp3NEFBQUFBQUFEbmpnczY3SHh2WDV3YTNGWmROYlZLTFY1REszT1N0RzVQZkxlcklBZWJLY2xxQ2QzcXljTHlTUDN0dlRRTmpmTG9uc3NJOVFhVHoyK0U5SGQ3dnVQekF3QUFBSEErZUZKUGhyb0VvRjlXYUVXb1N6Z2pMdWl3ODlRVzltVVRxK1g1Tk94OEt5K2gwN0N6L2ZtTnpSNUw2L2Vuem0zc3pmMzJ6Vlc2R3YrSHJ4VG83citQVjBLMFI4OStJMStHRVZ4SGNWV0U3dnJMQkkxUGE5U2pYeW9ZME0vZjdMSG9vVGN5NWZVYityZmxKUjNPQysycUljemIrZkZhbFp1a291TVJjdGhNelIxOVV0OVlVcXF2UGpWSnpSNUxsMmRabXBKZTM1NmtWYmxKS2p2aDBCQ1hWNWVNTzZHdlhWelc2V3JhdldWUmV2NmpGT1dYUnF2WlkxSEtrQll0SGwram0rZVZ5Mm5ydUhxMnIrTUgwNm5QNm9WdjUra1A3MlpvYzBHY21rNzdMUFpYdUxRcUowazdTcUpWV2VlUXpXSnFkRktUYnA1WHJvdXlUbmI2dkZmdjJha1h0cWJvN2J4NFZkWTVsRDdVcmRzdUtkUEZZMC9vWkpOTlQyOUsxNGY3aDZpaHhhcGhROTM2NHJ4aldqcWg1dlR5ZXZYWi9PN3RFVnE5TTBFL3VMcEl5eVpXdDg1MWV5ejYvTytueWpTbGwrL1pLVmU3bGN1dmZaS3NQNjRmcHU4c0w5SFZVOXUyK3hlVVJlclZUNUtWZnlSYUp4cHRjam44R3B2U3FPdG1WR3IrbU9DZnRiZWZYMmZLVGpqMW5XZkg2V1NUVGZkZVVhd3JwbFQxOEpzQ0FBQUFBQURoN0lJTk84dE9PcFZYRXEzTXhHYU5UbXFTSkEwZjZ0YitDcGYyVjdnMEpya3BhUHlwQUhSbFRsS241emoyZFA5MFhZMGZrOUtvck9RbUhhaHdLZTlJdEtabTFBZk5lM2QzdkNUcHFpa0RQMGZ5RCs4TzE1RWFwNVpQcnU0UXRuWGxqK3VINmJWUGt1V3krelV2cTFZUmRwKzJINDdWajE0ZUkzOFBpL0NlV0RkY2EvUGpOWHRVclNhbU4raVR3ekZhbVpPa1hhWFIrdDJ0KytSb0YwaXV5VXZRSTI5bnlHNHpOWGRVcmFLZFB1MDZHcVZuUDB4VmJuR01mbmxUb1d4V3M5L2p6NVRIM3NuUXpwSm9MYzZ1VVhtdEkramUvUytOVWJQSG9zbkRHelI5UkwxcUdtemFlakJXUDMxdHRIN3grUU9hUGFxMncvTit0WHFrQ3Nzak5YMWt2WTVVTzVWM0pGby9lMzJVL3VOekIvWDBwblI1ZkJZdEdITlM1YlVPYlMrSzBVUC9sNmtvcDA5elI3YzlxN2VmemJ6Uko3VjZaNEp5aTZPRHdzNGRKZEh5K0FLcGUxNUpkTkN6ZHhSSFM1TG1qbXI3NTJkbFRwSWVYemRjaGt4TkgxR3Z1YVBkcW02d2EzdFJqTFlYeGVpbXVlWDYrcUtqZmY3OFRsZmJaTk8vdjVLbGswMDIzYm00dE45QjV3Y2ZmTkRuT1E2SFErbnA2VXBMUzVOeCt0OUlBQUFBQUFDQWtMbGd3ODYzOHVKbFNrR2h6cVVUcS9XLzc2ZnByYndFalRudG5NWlQ1emF1ekVucTlCekhudTZmcnJ2eFYwNnAwaC9lSGE0TmU0Y0doWjJtcEhWN2hzcGw5MnRKSjZ2MyttSlRRWnplems5UWNteUx2blZwNzdhdjV4Ykg2TFZQa3BVVTA2TGZmTEZReWJFdGtnSXIvMzd5V3BaYXZKWXU1N285RnVVVXhlalBYOStqK0NpUEpLbkpZOUVQWHh5cmdySkkvWE43a202YVd5NHBzQUx5MGJVWlNvdHIwVU0zN205OWoybEt2MTR6VW10M0JWYVdYaityb2wvanp4UzMxNkxpcWdnOWRmdWVUczl0L2V6TVNsMDNvMUl4N1ZheC90K09SRDI2TmtNdmIwdnVFSFkyZXl5cWE3THFUN2Z0a2UzVDdkeFBiUnltbHo5TzFpOVdqdEs0MUVZOWRGTkI2OHJNWno1STFkOC9TTk9xM0tUV1FMSXZuODJNa1hXeVcwM3RLSWtKcXVPVHc3R0tkdnJrOFJ2YWZqaTI5ZG1tS2VXVlJtdDBVcE1TWXdLLzB6MWxVWHA4M1hCRk8zMTY0QXY3TlM2MXNmVTVSMDg0OWYzbngrckZyU21hTWJLdVF6T3duajYvOWxxOEZ2MzB0ZEVxclhIcXBybmx1bkZPLzMrM0gzNzRZYi9uSmlVbDZhcXJybEpTVWxLL253RUFBQUFBQUFiUEJSbDJtcWEwZGxlQ0RFTzZkRUpiMkxsc1lyWCsvbjZhMXUrSjE0b2xwYktmaFpXQW5ibDBZcldlMnBpdTkvYkY2ZTVsUjFyUExjdy9FcTJLV29ldW5GSVZ0Slc0cnlyckhIcms3UkV5Sk4xN1pYR3ZHeEg5MzQ1QTUvZzdGaDF0RGMwa3lXbjM2MTh2TDliWC96eXh5N21tQWdIdnFhQlRrbHgydjFZc0x0Vjl6NC9WeG9LNDFyRHo1YTBwOHZrTi9kdnk0cUQzR0liMGxRVmxXcnNyWHBzSzRsckR5NzZPNzR2MlJ3eTA5Lyt6ZDkvaGNWWFgyc0RmTTFVekdtbEd2Y3V5TFZtMmJMbkpuV0s1WUdNQ0psU1R3Q1VRV2k0a0lRWHlKZHlibTVCQ0VvS1RVSklRUWlDMEVHS0l3U1l1dUhkYnRvcXRacXYzTXVwbFJ0UFA5OGRZSTQxblZDMTdMT245UFEvUG96bG5uMzNXT1JJR0xlKzkxZ01yR3ZCZksrcmRuMUVFdm5aOS9ZQ0p1dnVYTjNnY1M1L1pobGYyeEtHaVNlWDFta2RYMXJrU25RQ3djWDRUUGo0ZERwdER3RGRXMWJodHoxODNweFh2SFk5Q21iNXZycEc4R3orNUEzUGp1cEZaRVlENkRpV2l0R1lBd0ptS1FLVEdkYU96UjRiTXlyNUVhS2xlalc2VEZMZk42MHZTL3Z0TU9FUVJlSFJsclZ1aUV3Q2lkV1k4ZkVNZGZydHpDdjV6TnRRajJUblUrM09OZzNQRmEwR2RQemFrdGd5NFNuUzR2di85NzQ5b3ZDaUs2T2pvZ0Y2dng4bVRKL0grKys5anpabzFseFVERVJFUkVSRVJFWTJOU1puc1BGTVJpT1l1T2ViRmQ3dFdwQUZBcE5hQzJUSGR5S3ZWNEZpeER1a3pMMi8xNUdocGxIWmNuOVNCL1lWQnlLNE1jSzM0NjkzQ2Z2TmM5KzI2Zjl3WDYzVWViNnRMSUREcytRQUFJQUJKUkVGVVJSSDR6WCttb05zc3hjWUZUVmdRMytYbFN1OEs2dndCQUV1OGJMZU9EVEpESVhNTXVMcFRJb2dlVy9JQllGYTBBWUlBMUxiNnVZNmRyZFpBQUhENFFoQ09GT2t1aWQrNVpiaXVYVG5xOGNEdzM5bEFKUW1TSXcwZXh3UUFjMk05bjdHL1VyMEtoWFgrcUdsVG9xRmRpZm9PWjF3bXErZDdrMGxFVEExekw2ZlFtN0NVU1VUTWlISlBKdmIrTEJzc1V0ZXhrYjZicGRNNmtGa1JnTE5WR2tTbG1xSHZWS0NtVllsN0ZqZWlwVnVPZDQ5Rm9hVmJqaENORldlckwyNWg3MWNDSWEvRytUTnkvWXgycjgrZmx1RDhlU3RxVUh1Y0c4NzdBNEMvSFlyQjRRczZYSmZVam0rdnF4NXkvRmdUQkFFNm5RNDZuUTdUcDAvSGdRTUhzRy9mdnFzZUJ4RVJFUkVSRVJGNW1wVEp6dDBYR3hPMWRNdngwMCtudVoxck04cGRZM3lWN0FTQURYT2JzYjh3Q0FmUEIySFIxRTVZN1FLT0ZPbVFFR3JDckNqM1JOdTJiTzliYUwwbE8vOXhNaEs1TlJwRTY4eDRkSVFyNHRvTk1zaWxvdGRtUWdBZ0dhUjBvVUltUWlKNHJwU1ZTa1JJSlNLc2pyNkxPM3BrRUFGc3p3a2RjRDV6ditUZ1NNY0R3Mzlud3lsSjBFc2hkN2pWSGUydjNTakRMN1pOUlc2TkJrcTVBL0hCSmtSb0xVaEw2RVJGc3grOHJTSDJWbU8wdHp5a1RDcmkwdGZkKzM3RmZwZU45TjBzbWQ2SlArMTNsaXk0T2JVRlp5b0NJUUJZT3IwRCtnNEYzajBXaGF6S0FOdzB1eFhucWpVSVZObmNmaDQ3ZXk3K2pDaTkvNHowTnNFeTlrdkk5aHJzL2ZXeTJnVjhsdTE4bG5zVzY3MytURjFOVXFrVXExYXRRbDFkSFpxYW1pQ0s3QjVQUkVSRVJFUkU1RXVUTHRuWjJTUERpVkl0QUtDbVZZbWFWcVhYY2RsVkFkQjNLdHkyL2w1TnFYSGRpTmFaY2J4RUM2dGRRRWFaRnQwbUtSNjRaT3MwZ0NFN1Z2Y3FySGMycFJFRTRObGJLcUVjNFZaNHFWU0V4U3FCelM1NEpPTHNEZ0VXMjhEWnpvR2FGM1gweUdDekMyNHJiTlVLQnd4bUNYWjhMOGVqRzcwM0l4MFBEUCtkamNSZ3QzNWxUeHh5YXpSNFlFVUQ3bHZhNENxUjRCQUZmSEltZk14ajZUWFNkeE9sTlNNdTJPUnFQSFNtUEFESlVRWUVxVzNRcVd3SVZObVFWUkdJdFNtdHlLM1JZT20wVHJkNVZRb0h1a3hTOUZnbFhrc3RkSnFjU1U3dHhhUm5mOFA1MXNtbElwN1pVSWxmYnB1S24zNDZEYi83U2hGaWdzekR1UExLa1VxbFdMcDBLVDcvL0hOMGR3KzlNcFdJaUlpSWlJaUlycHlCTzhwTVVQc0tnbUd6QzdneHVRMjduOG4yK3MrTnllMFFSZUNMdkdDdmN3eTFkbXNzMW5ZSkFOYW50c0JnbHVKMGVTRDJGUVJCTGhXeHRsOURwWkV3V3FUNDllY0pzRHNFM0wxSWo1Um96MjNZUTRrTE5rRUVYTnVYKzh1dDBjQWhEcHl1c3Rna3FHbnpUQ3lmS2cwRUFMZlZnWW5oUmpoRUFmbTFudmZ4WnFUamZlRk1SU0JrRWhIM0wyOXdxd1ZiMXVRM3lGV1hielR2WnNtMFRyUWE1Q2h2VmlHbktnRExwanZMRmdnQ3NIQktGN0lyQTFEY3FJYkJMSFhid2c0NHl4SUF3TWtTcmRlNXN5cWMzKzg1dzlpdVBwQWJaclRqc2ZSYXRCdGwrT0dXUkRSM3kwYzkxMWlKaUlnQUFIUjFEYjhzQkJFUkVSRVJFUkdOdlVtWDdOeWQ2MHhncmswWmVJdjYrbFJuVGN3djhrTThFcGNxdVFObXF3UWRQZDRYeFE1MWZpVFd6V21GVkNKaWYwRXdNc3EwdUQ2cDNhMlQ5MGk4dWljT0RSMEtUQWsxNFd2WGo2Nmh5OHBrWngzR3Z4Nk1RWmVwYnh0eXUxRTJZQTNNL2w3Ykd3ZHp2NXFlalIwS3ZITTBHZ0R3cGZsOWRURTNYS3hKK3VyZU9EUjN1U2V5UkFBWlpZRnVDYTZSanZjRnVVU0V6U0dndkY5eXM4Y2l3WitIOGQ0dXgyamV6YktMQ2N5UFQ0ZkRZSlppV1dKZlFuUFIxRTYwR1dYNC9Hd29KSUtJUlFudTlWdS92TkRaQk9vdkIySlJma25UcGZvT0pkNDZFZzJaUk1TZG8yZ1cxZDlkaS9UWXVLQUorazRGZnJRbDBlM24wUmUwV21keTEyNGYzYitmUkVSRVJFUkVSRFEySnRVMjlxSUdOY3FiVmRDcWJhNm1QOTZrVGVsRVdJQUZqUjBLNUZRR1lFRy9ydEVwTVFaa1ZnVGd1UzJKQ0F1MDRLZGZMbk83ZHFqekl4SHNiOFdTcVowNFdxU0RDTS9HUk1PMXJ5QVkrd3VEbkhPcXJYampZTXlnNHdlcVVYbEhtaDZITHVoUTBxakdJMitsWVBIVVR0Z2RBazZYQjJMcHRBN29PeFZlRyswQWdGTG1RSTlGZ3ErL21ZS0ZDWjB3V1NVNFhhWkZqMVdDTHk5MGI1UzBjbVliTXNvRHNUYy9HQS8vTFFYejQ3c1JGbUNCd1N4RlFaMC85SjBLdlBGUUlVSTExbEdOOTRYVkthM1lsaDJHNzM0NEE4dW1kMEF1RlpGWkhvaTBxWjNJcTcxeTl4M051NWtkWTRDLzBvNWp4VHBFYUMyWUd0clhKS20zd2RDUkN6cWtSQnM4a3U5cENWMzRyeFgxZU85NEZKNTZMeGtMNHJzUUhtaEJtMEdPek1vQTJCMEN2cnUrQ2dtaHBzdCt0aWRYMTZDcFU0RVRwVnI4N3lmVDhadDdTNGJzNUg2bENNT3RuMEJFUkVSRVJFUkVWOVNrU25idXV0aVlLSDFtRzZTU2dUZWJDNEp6VmVVSEp5S3hPemZFTGRuNTVKcHEvUHJ6QkpRM3FXQ3hleVk0aGpvL1V1dFRXM0NpVklzb25SbnpSdEE1dmI5WDk4YTV2czZ1Q2tCMlZjQ2c0d2RLZHNxbElsNjh0d1R2SG92Q2tTSWREaFFHSVR6QWdyc1hOMkxURWowT1hRZ2FzTUdNSUFDL3ZLc1VieDZLd2JFU0xVeFdDZUpEVExodGZqTnVUdlZNNGo2em9STHo0cnF3S3pjVXVUVWFXR3dDQXYzc1NJbzA0dEViNnhCL1NiSnNwT092dGlmU2E2RldPTEN2SUFqSGluUUlDYkRpdGdWTnVHOXBJL2JtZXkrWE1GWkcrbTZrRWhGcENWMDRmRUdIZFhQY3Q2a0grMXN4TGF3SFpVMHFMSjdtL1M4TUhsalJnRm5SQm55YUZZN0NPbjlrVndWQXE3SmhSV0lIN2xtc1IyS0UwZXQxSXlVSXdJOXVyY0N6LzByQytYcC9QUC9wTlB6OHpsS3ZqWjJJaUlpSWlJaG9ZbWt2YlVmam1VWWtiMHBHZTBrN0RBMEd4RncvK09LdVN6WGxOcUZrYXdrV1A3TVlNclh2VW1TaUtPTElqNDVBcXBUaXV1ZXY4enFtZUdzeEtuWlY0TVlYYjRSUzY3My9ERGtKNGpoc0grellQWEJuNllsbVczWVkvcmd2RmcvZlVJZjdsamI2T3B3QnRSbGx1TzlQcVlqVVd2RE9ZL20rRG9kbzJDVHJtNGNlTkF5Yk4yOUdiR3dzTm0zYU5DYnpFUkZOWkZ1MmJFRktTZ3BtejU3dDYxQ0lpR2dTMjd4NU05TFMwcENlbm41Wjg3eUJOOFltb0JFNDhMMERrS3ZsdVA0WDExL1dQRnR1MmdLWm53eDNiTDlqakNLN2VzcDNsZVBNNzg3Z25pL3VRY21uSmNqNVV3NVNIa3hCeWdNcHc1NmphbjhWVHYzcUZCTFdKV0R4czR1SGRVMVg5UUFMMFFRZ0lEWUFFSUd1bW9FWHF3WEVlUzVBcS9paUFxZC9leHJMZjd3Y3NUZDZscnV6bSszWThlQU9SQzZLSEhhY3cvRTRIaCt6dWE0bVlZanRsWk5xWmVkNHREMG5GREtKaUhWelJ0ZVk2R281WHF3RGdGRTFQaUlpSWlJaUlpSzYyclJhTFpxYngyYnh3K1hZY3RPV1lZMVRCQ3B3K3llM0F3Q01laVBrL3I1djFub2xXTHV0TUxVTnZUdlQwbWtCUktDem9oTVJhUkdZK1pXWmtDcWw2S3J1Z2x3amgxL1EwQTJCNDFmSG8vcGdOWnJ6bW1IdHRrS3VHZnlkaW5ZUnU3Nit5K3M1aVZ5Q3UzYmNCWnZKTnVBWVFTTGc3dDEzdXgwemQ1aHg3bzF6QUlBVFB6L2hjVTNvN0ZCRUxZMkNxZFdFaWk4cVVQRkZoY2VZb0tRZ3JQM1Qya0ZqbjB5WTdMeUc3Y2tQUmxXTEg5Yk5hVUd3disvcVRmWnE2RkNncHRVUGFWTTcwVCtGZnI3ZUgyOGZpWVlBOTBaRFJFUkVSRVJFUk5lcXhNUkU1T2Jtb3FlbkJ5cVZhdWdMcmxRY0d4TUhQQ2RDUlBuT2NqaXNEaXo4MWtMWDhYVnZySU1nbVppOUE2b09WaUhyNWF4aGo5LzkyRzYzeitmZU9JZkVqWWxZOEswRkFJQlR2ejZGcW4xVlE4N3o2UjJmRG5odTlTdXJFVElyeFBWNTJYUExFTGVxcjJSZytjNXlaTDNxSHZPbHF6VExkNVlqOHcrWmJtTkV1NGlUdnpnSlJhQUNLMTlhaWRienJaQ3BaTkJOMDduR0dPb05PUDc4Y2N5NGV3YW1ySm1DbXNNMW1ITFRGTGQ1cEFyZk51MjkxakRaZVEzNnlkWnBFQUNjS2d0RXFNYUtSMjRjWGZmMHNkWm1sT04vUHBtTzhFQUxaa1Vib0pRNVVOdm1oNEphZjRnQUhyeXVIbk5pdW4wZEpoRVJFUkVSRWRHUWxpeFpnb0tDQXV6ZHV4ZTMzWGFieitMb1RjcDVjK0dqQzNCWUhZaGJHWWU0OUw3a21sdzlNVmQxOW5mUG5uc0dQZDlTMklMOTM5NlBEZTlzZ0NaYU0rUjhjeDZhTStwWTFHSHFVVjg3RU5FdUl1TTNHV2dyYWNPYVY5Y2dJRFlBMmE5a283dXVHMnYrdUFhcUVHY0N2blI3S1JSYUJXWS9PQnY2SEQwS1B5eUVYNmpmb0VueXlZN0p6bXRRWG8wR1pwc0VhUWxkZUdwdERYUnFtNjlEQWdERUJadHc5Mkk5TXNzRGNMSlVDN3RkUUtES2h1V0pIZGk0b01tdGtSTVJFUkVSRVJIUnRVeXRWdU9tbTI3Q3RtM2JzSDM3ZHF4ZHU5YW5Lend2MVZiY2hyeS81OEV2MkE4THY3MXc2QXNtR05FdW9ydHU0QVZWdmR2VWUxcDZuTWxPRVdndWFFYm9iTzk5WG1iZFAydk1ZanY1d2ttY2ZPR2syekdKWE9MMjJkdVc5UDZyY2R1SzIxQ2ZVWThiZjMyanM5WW5nQ1UvWElJOVQreEIwWllpelB2R1BCUjlVb1Q2VS9WWS9mdlZrS2xraUY0ZWpZUjFDU2o4b0JCVDEwK0ZWTWtWbmQ0dzJYa04rdVJiNTN3ZGdsY2FwUjJQcmF6Rll5dDlIUWtSRVJFUkVSSFI1VXRLU3NMR2pSdXhaODhldlBubW00aU1qRVJZV0JnVUNzWHdKMWt4OW5IWlREYWNldUVVSERZSDByNmJCa1dnZXp3RE5SYXErS0lDSlorVm9MT3lFMUtGRkZGTG96RHZHL093NDRFZHNKbHNBNitXRklIaVQ0dFJ1cjBVM1hYZFVHcVZpTDArRnJNZm5nMkZ4dk5kdEo1dlJlRS9DdEdjMXd5YnlRYi9TSC9Fcll6RHpQdG1lazNBaldqOHhUYmFwbGJUZ0xVdkFlRHVYWGRESXBPZ3E2b0xZYWxocUR0VmgyTS9QdWF4NWZ4U0Rwc0RFcGt6TWRsZTBvNlRMNXpFdk1mbklXcFpsTnU0YzM4OWg0aUZFWWhJaS9DWVk5NFQ4eEMxdEc5OHplRWFGSHhRQUp1cGI3SGEvQ2ZudzJhMElTQStBTm9FTFdvTzF5RC8zYjZHenNFemc3SHVqWFd3bSsxdVRZOFdQcjBRMmdRdHVxcTcwRjNUamU2NmJ0Z3RmV09tM3pZZGNTdmpZTlFiQVRocnViSTd1enNtTzRtSWlJaUlpSWhvMGtwS1NrSk1UQXd5TWpKUVdscUtxcXFoNnp2MkY3RENzN3YyNWNwK0xSdGROVjFJV0plQTZHWFJ3N29tNTg4NUtQNTNNV1FxR2FLV1JrR21rcUV4c3hHSC85OWhpQTV4OFB2OUtSdVZYMVFpY25Fa1FtYUZvREd6RVNYYlN0Q2MzNHpWcjZ4MnF3blpXM3RTSXBjZ2Fta1U1UDV5dE9TM29PRDlBdWl6OVZqNTBrcFhNbkUwNDYxR0s2UUtLVlJoS3R5OXk3MlpUeTlCNmx3aEdUZ2xFSzBYV2pGMXcxVGt2NTJQa0pTUWdST2RJckQvNmYwSWlBdHdkVFJYYUJYb3F1NUNZMWFqVzdLenE3b0xGLzUxQWFaV2szdXlVd0xFM2hDTDRGbkJibDNWbzVaRlFaQUtPUHJjVVFUUENzYWNoK1lnWWtFRWp2elBFVmdOVmx6Mzgrc1F2akFjbG02TFcwanFjUFd3R2xRTmx2U2Q5ZFZabVBQdzZMZm9UMFJNZGhJUkVSRVJFUkhScEtaV3E1R2VubzcwOVBRUlgvc0czaGpUV0dvTzE2Qmlkd1hVNFdyTWYycitzSzdSNStoUi9POWlxTVBVV1BYN1ZWQkhPR3RNMnMxMkhQM2ZvN0JiN0FOZWF6UGJvTS9TNCthM2I0WmZzSE5ydUszSGhrTS9PSVRXODYwbzNscU1tWnRtQW5DdWhNeDhPUlArVWY1WStlSktxTU9kOXhGRkVXZGVPb09LTHlwUXVxMFVTWGNtaldvOEFKamJ6YTZWaWgvZi9MSFhtRzkrNjJZRXhBVWdiRzRZYW83VzRQdy96Nk9qc2dOclh4dWtJN2tBU0pWUzFCMnZjNjN1VkllcG9RcFRRWitqZHh2YW1OMElBSWhhMHBjQUZVVVIzVFhkcnNSaS85V1lVb1VVMFN1aVVmaGhJVUxuaExvYUU4MS9jajV5L3BTRGt6OC9pWlV2cnNTMFc2YWhxN29MNmdpMUs0RThXRzNTdkxmelVQaVB3aUhybDVJN0pqdUppSWlJaUlpSWlLNEJ4aVlqenZ6K0RDQUFpNTlaUE94R1JLWGJTd0VBcVkra3VoS2RnRE81dC9EcGhkajE4TUFyQXlFNm15VDFKam9CUUthU1lkN2o4M0RnZXdkUWM2akdsZXk4OEs4TEVPMGlGbjF2a1N0eENRQ0NJQ0Rsd1JSVWZGR0I2c1BWcnVUbFNNY0R6bHFXbXRpK2hrTTMvdnBHK0VmNXV6N3YvTnBPMTljeDE4V2dlR3N4OHY2ZWh6bGZtd05kb2c3Ri95NkdJQldRZUh1aTYva0V3YmtTTkhKSkpQUTVlalRuTmlOOFFUZ0FJRFFsRk5XSHEySHB0cmkyN0RkbU5rS1FDSWhZM0xlcTAyYXdEYnJDc2xmaGg0VW8vTERRNDNqL3J2R3JYMWtOM1hRZFRHMm1RZWV5R3F3QUFFT2pZY2o3K2tmNER6bG1zbUN5azRpSWlJaUlpSWpJeDBSUlJNYXZNbUR0dGlKeFk2SXJHVGNjTFlVdEFJRElwWkVlNXdKaUF5QlZTQWRjM1NsSUJJVE5EZk00SHBJU0FrRVEwRlhUdDRKUmYxWVBDRUQxb1dyVUhLcHhqLzlpc2MzdTJ1NVJqN2QwVzlCNnZoWEo5eVM3anFuRDFRTjJXeGVrQWlBQXlrQWxramM1cjZrNlVBV3BYT3BLZGpxc0RrZ1V6bTN5VVV1aWNPNk5jNmc5WHV0NnZ5RXBJYWcrVkkzV3dsWkVMbzZFdythQVBrZVAwTm1oYnZWSzVScTUxeFdXN1dYdEtOMWVpdklkNVZqNDlFTFllbXpJZXpzUE0rK2JpY1RiRTZFSThGNy90VEhMV1dKZ09IWThzR1BJTVZ6OTJZZkpUaUlpSWlJaUlpSWlIeXY4b0JCTnVVM1FSR3N3OS9HNUk3clczR2FHUkM3eDJrd0ljTzhDZmltcFF1cjF2Q0FWSUVnRk9LeU92dnQwbUFFUktOMVdPdUI4ZHJOOTFPTkx0NVhDYnJZajV2b1kxN0dCVmxPV2ZWNkc3RDltd3kvSUQ2WldFODcrNVN3U055YWk3VUliWmo4MDJ6WE9hckM2VnNnR1RnbUVPa0tOaG93RzRDbm5lZTAwTFFCbkU2WEl4WkhPSmtwR0c2Slh1TmRLTmJXYVlHZ3d3RkJ2UUZkTkZ6cktPOUJTMkFKVG13bmg4OE9SL3J0MFZ5ZjR3UGhBbkh2ekhBby9LRVR3ckdBRUpRYkJQOG9maWtBRnBBb3AvQ1A5RWI0Z0hIZis1ODRCMzRzM2JSZmEwRjdXanFrYnBvN291c21HeVU0aUlpSWlJaUlpSWg5cUtYUTI3QkVFQVV0K3NNUnJSL1BCQ0ZJQmRvdmRyZE40TDlFdURscXpjNkRtUmVZT014dzJCMVJoS3RjeHVWb09xOEdLdTNiZDVkb2FQcGlSak8rdTdVYmhCNFVJVFEyRmJyb09BQkMrSUJ3cEQ2VEFMOGk1eGQ1aGQwQWlsVGc3eDI4clJVQmNBTkkzcHlQL25YeVVmRnFDa2s5TElBZ0M0dExqWFBPYVdrMnU2d0VnZkY0NEtyNm9RSGRkTnpUUkdtZ1RuTW5PdHVJMkFFRDlxWG9BOEVoMmx2Mm5EUG52NWtPUUNOREVhQkNVRklTVS8wcEIxSklvdHkzNkFCQzVPQktSaXlQUmVxRVZEUmtOYUNsc1FjM1JHdlEwOXdBaXNQSzNLeUVJZ2x2anArR29QMVdQOHgrZDc5dWlUMTZOeTJTblpIMnpyME1nSWlJaUlpSWlJcnBzVnFNVnAxNDRCZEV1SXZuZVpJVE1IcUNiK0NBQzR3UFJWdHlHcHJOTjd0M0RBVFRsTmczYWpkMXVzYU9ycGdzQnNlNWQ1WHVUZnYyN20rc1NkZEJuNjlHUzE0TFExTkFoNHhySmVIV0VHdHBwV3N4OVpDNUVod2hCSW1ERlQxZkEwbVdCZjdnL1RHMG1ISHptSUdZL09CdnpIcDhIdWI4Y3lmY2tReEdnUU5yVGFmQ1A4a2ZOb1Jva3JFOXdiWHNYUlJIZDlkMklXdHJYYUNoOHZqUFpxYy9TUXhPdGdWS25oRktuZEczWHJ6dGVCKzAwcmNmVytlUjdreEcxTEFwN245eUxydW91ZEZWM29XcC9sZHVZZS9iY0E5RXVEdGhZQ1FDKzlNR1hYTW5Seis3NkRKWk95NEJqQjNKcEIzZHVZWGMzTHBPZFJFUkVSRVJFUkVRVFFkWXJXVEEwR0JDWUVJZzVEODBaMVJ4eEsrUFFWdHlHczM4NWkvVE42YTQ2a2VaMk03SmZ5eDd5K3V4WHMzSGR6NjV6clNnMU5CcVE5M1llQUdENnJkTmQ0NmJkTWczNmJEMnlYc25DRFMvYzRMYnFFeUpRbjFFUDNYUWRWS0dxRVkrWHlDUlkrZHVWS045UmptTS9QWWFiWHI4Sk5ZZHFrUFBuSE55eDdRNG9BaFZRNnBRNDlhdFRXUDdqNVVqOWVpb2dBczI1elFoTkRVWEV3Z2dJZ3VDMjZyR3pvaE4yc3gyNlJKM3JXTmg4WjMzUzV2eG1UTHQxR2dEblNzdUEyQUMwbDdhanU2N2I2L2RCcXBRaUtDa0lBREQzc2JtSVh0NjM4clAyYUMxeTM4cDFHei92aVhsdVNkYTZFM1U0OTlkemJxdEExN3k2QnFLOUx4SGRWdFFHYzRjWmtZczlhNjhDUU5ISFJTamJVWWFiMzdyWjYzbHlZcktUaUlpSWlJaUlpTWdIS3ZkV29tcWZjM1dnWDVBZnpyNStkdER4Qzc2MXdPdnhwRHVUVUgyb0dtM0ZiZGoxOEM1RUxvbUVhQmZSa05HQXFHVlJNRFlhWVRQWnZGNHJWVXBoTlZxeDg2R2RpRWlMZ04xa1IzMUdQV3c5TmlUZGtlVFdLQ2t1UFE3MUdmV28zRk9KblEvdFJQaUNjS2pDVkxBYXJHZ3BhSUd4MFlqMWYxM3ZTbmFPZEx4VUtVWHhwOFhReEdpZ0NsRzV4U21SU2JEaUp5dnd4ZU5mSU8rZFBFUXVpWVM1M1l3RDN6dUFoVTh2aEVRbXdibS9ub01xVklYNDFmRUFuTWxVQUc0Tm1OUmhhcXordzJvRXp3cDJIZXZkeWw1OXNOb1Y5MkQ4UXZ3UUVCZmc5dmxTcWhDVis1Z2l6ekdYcmg3Ti9FTW1XZ3Bhb0FwVklmYkdXSS94dlVucy92T1NKeVk3aVlpSWlJaUlpSWg4SU92VkxOZlgrbXc5OU5uNlFjY1BsT3lVeUoyckl2UGZ5VWZONFJwVTdhK0NPbHlOR2ZmT3dNeE5NMUY5c0hyQStwQ0NJT0NHWDkzZzdGSityQloya3gyQlV3SXgvYmJwWGh2aExIbDJDY0xuaDZOOFJ6bWFjcHRnTjl1aERGUWlLQ2tJY3grZGk4QXBnYU1lWDdHckFvWjZBeFk4ZGZFNUw1YjU3TjJHcjlRcWtiNDVIZXB3TmFRS0tkcEwyZ0VBUVlsQkNKNFpqUHFUOWNqOFF5YUNad2JEUDhvZkZic3FvQXBWSVNURnZUU0F0MUlCb2lpaWFsOFZncE9Eb1lueDN2MzlTbHZ4a3hVNDlPd2huUHpsU1N5eExrSDhtbmozR0RGd09RTHF3MlFuRVJFUkVSRVJFWkVQM1BIWkhhTzZ6bHVOUnJtL0hQT2ZuSS81VDg1M08yNXFNOEZoYzhBLzBuL1FlUlo5YnhFV2ZXL1IwRGNYZ0lSMUNVaFlsekM4WUljNTN0cHR4YmszenlFME5kUzEvYnUzc2RENWo4NGplbG0wSy9scDZiTEEzRzVHM3Qvem9BcFZJV2lHYzN2NXdtOHZ4SzVIZHFGMGV5azAwUnAwMVhSaHpzTnpZR28yNGZPdmZqNnNjSTFOUm8rYW1QUC9lejZTN2t4eWZjNzRkUVl5ZnAweDZEd25YemlKa3krY0hOWTlleWtDRmJqeHhSdHg2QWVISVBlWHc5eHVoaUFUSUZmSlllMnhvam0zMmRWWm5nYkdaQ2NSRVJFUkVSRVIwUVJWZTZ3V2dQZlZqTmNTdVVhT3RLZlRFQkRmdDBVN2VuazB3dWFGNGZ5SDUzSCt3L01lMTZoQ1ZGajg3R0lJRW1jVzFDL1lENnQrdndyYUtWb2NlZTRJVkNFcUpOMlJCSWdZZFQxVUFCNHJReSt0MlZsM3ZBNTU3emhybkVKd3JyU2QrOWhjUkM3cXE3M1pXN056S0VxdEVqZjkrU1lJRWdGNWY4OUQ0UWVGYnVlOXJiWWxkMHgyRWhFUkVSRVJFUkdOWTRZR0E3cXF1NXpKTmFIdmVPdjVWdVM5bFFjSTdvMkdybFdYMXFtVUtxVklmeWtkcGxhVFI4MVJxVUlLdnhBL0NJTGdkcnkzL3ViU0h5MUZaM1VuWkNwbjZtdlcvYlBHSkVadnEycVROeVVqZVZNeUFFQ1FDTGhyeDEyZVkrS1NrWHh2OHJEdTBadThqYjArRm9JZ1FCUkZDSUlBVFl4bXlIcWl4R1FuRVJFUkVSRVJFZEc0Wm1vejRjaHpSNkFPVnlNa0pRUlNwUlRkTmQxb0xtZ0dSR0QyMTJZamRFNm9yOE1jTmI5Z3orWStRMUVFS2hBNmUvdytNd0RvRW5WdW5lUnBlSmpzSkNJaUlpSWlJaUlheHdMakFwRjhUeklhempTZzdrUWRSTHNJUmFBQ01TdGlNSDNqZEVRc2pQQjFpRVJYRFpPZFJFUkVSRVJFUkVUam1Gd2p4OXpINTJMdTQzTjlIUXFSejBsOEhRQVJFUkVSRVJFUkVSSFJXR0N5azRpSWlJaUlpSWlJaUNZRUpqdUppSWlJaUlpSWlJaG9RbUN5azRpSWlJaUlpSWlJaUNZRUpqdUppSWlJaUlpSWlJaG9RbUEzZHFKeHlMRTcxTmNoVEJpUzljMitEb0dJaUlpSWlJaUl4Z2lUblVSRVJFUkVSRVJFby9RNEh2ZDFDRVRVRDdleEV4RVJFUkVSRVJFUjBZVEFaQ2NSRVJFUkVSRVJFUkZOQ0V4MkVoRVJFUkVSRVJFUjBZVEFaQ2NSRVJFUkVSRVJFUkZOQ0V4MkVoRVJFUkVSRVJFUjBZVEFaQ2NSRVJFUkVSRVJFUkZOQ0V4MkVoRVJFUkVSRVJFUjBZVEFaQ2NSRVJFUkVSRVJFUkZOQ0V4MkVoRVJFUkVSRVJFUjBZVEFaQ2NSRVJFUkVSRVJFUkZOQ0V4MkVoRVJFUkVSRVJFUjBZUWc4M1VBUkhUMTlWZ2sySm9Wam1ORk90UzBLV0d4Q1ZBckhZZ0xNdUdKVmJXWUZXM3dkWWhFUkVSRVJFUkVSQ1BHWkNmUkpLUHZWT0FISHlXaXZrT0pxYUU5V0RtekRSSUFEUjBLNU5WcVVOSGl4MlFuRVJFUkVSRVJFWTFMVEhZU1RUS3ZINGhCZlljU2o2Zlg0cTVGZXJkem5UMHlkUFpJZlJRWkVSRVJFUkVSRWRIbFliS1RhSkxKcWdpRVRDTGl6alM5eDdsQWxRMkJLcHNQb2lJaUlpSWlJaUlpdW54TWRoSk5Nb0lnd3VhUW9LRlRpU2l0ZVZqWEZEV29zZVYwT0hKck5PanNrVUdqdEdOZWZEZis1N1p5MTVnU3ZRcmJzOE53dGxxRHBpNEZaQklSMDhKNnNHbHBJNVpONzNDYmIvMUxDK0FuZCtEVHA4L2lzNnd3Yk04SlEzMjdBbHFWRFN1U092RHc5WFhRK05tZDh6YXE4ZFI3eVFqUldQSEJFM2tRQlBmWXFscjg4TmpiczVBY1pjUXI5MThZMGJ1b05zU2o5dmp4RVYwREFBcUZBdEhSMFlpS2lvSndhVUJFUkVSRVJFUkU1RE5NZGhKTk1zc1RPN0N2SUJqLzkrOXArTUV0bFVpS01BNDZmbmR1Q1A3d1JSeEVVY0M4K0M1RTY4eG83bGJnZUluV2JkeHpXeEpoc2tvd0o5YUErZkhkYURQSWtGRVdpSjlzbllaZjNsV0tSVk03UGViKzgvNVk3TWtMeHFLcG5VaUpOaUNySWdDZjU0U2lvTllmTDk5ZkJJWE1nY1FJSTZhSDk2QlVyMEp1alFaejQ3cmQ1dGhYRUF3QTJKRGFQT0ozVVdPSXg4a1RKMFo4WGErd3NEQnMyTEFCWVdGaG81NkRpSWlJaUlpSWlNWU9rNTFFazh3VHEycFIwYXhDcVY2RmI3MmZqUFNaYlhoZ2VUMWlnejFYZVpZM3FmREtuamdvNVNKK2ZtY0pVbVA3RW8zNlRvWGIyTnNYTm1IamdpWUVYRnlSQ1FEL09SdUtWL2JFNGVNejRSN0pUck5WZ3V6S0FQenRrVUlFKzFzQkFDYXJCRC9ha29pQ09uOThtaFdHZTVjMEFnQnVUbTNCSC9mRjR1RDVJTGRrcHdoZ2YyRVFWSElIMG1lMWpmaGRMQTgvaXV2KzY5TVJYU09LSWpvNk9xRFg2M0h5NUVtOC8vNzdXTE5tellqdlRVUkVSRVJFUkVSalQrTHJBSWpvNnRLcWJQakRWNHZ3MVdVTlVNZ2NPRkFZaE1mZW5vWFg5c2JCWkhYL0krSGpNK0d3T1FROGZIMmRXNklUQU1JRExXNmY3MS9lNEpib0JJRDBtYzRFWkVXVHlpTU9FY0JUYTJwY2lVNEE4Sk03OEZoNkxRRGcwQVdkNi9qcWxGWW9aQTRjTGRMQjd1amJOcDVYbzRHK1U0R1ZNOXVna2p0RzhCWkdUeEFFNkhRNnpKZ3hBL2ZmZno5U1UxT3hiOSsrcTNKdklpSWlJaUlpSWhvY1YzWVNUVUlLbVFOZnU3NGVHeGMwNDZPTWNIeWVFNGJ0T2FISXEvWEhiemNWdTVLVzU2bzFBRERzVlpPbGVoVUs2L3hSMDZaRVE3c1M5UjFLQVBCSW9nS0FSQkE5dHFRRFFIS2tFWUlBMUxiNnVZNXBsSFpjbjlTQi9ZVkJ5SzRNY0swUzdkM0NmdlBjbGhFOC9kaVJTcVZZdFdvVjZ1cnEwTlRVNUpNWWlJaUlpSWlJaUtnUFYzWVNUV0pCL2xaOFkxVXQvdnB3SWFhRzlxQzhTWVUzRHNhNHpyZDJ5eUdYaXRBTzBhRzkzU2pETS85TXdwUHZ6c1FiaDJLUVY2T0JWQ29pTGNHWmxCUzlYS09RaVpBSW5tZWtFaEZTaVFpcnc3M2Ixdm5ZQUFBZ0FFbEVRVlR4ejRhNXpwcWNCODhIQVFDc2RnRkhpblJJQ0RWaFZwUmhKSTg5cHFSU0taWXVYUW9BTUp1SDEvQ0ppSWlJaUlpSWlLNE1ydXdrSWtUcHpQang3ZVg0K3Q5U2NLeFloKy9mWEFYQXVRTFVhSkhDYkpWQU9jZzI4VmYyeENHM1JvTUhWalRndnFVTmtFdWRTVXlIS09DVE0rRmVyM0Y0eTRBQzZPaVJ3V1lYRUJwZ2RUdWVHdGVOYUowWngwdTBzTm9GWkpScDBXMlM0b0VWOWFONDRyRVZFUkVCQUxCWUxFT01KQ0lpSWlJaUlxSXJpU3M3aVFnQUVLMHpReW9SNGVpM29qSXBzZ2NBa0ZFZU9PaTFaeW9DSVpPSXVIOTVYNklUQU1xYS9BYTh4bUtUb0taTjZYSDhWS256WGluUjdxczFCUURyVTF0Z01FdHh1andRK3dxQ0lKZUtXSnZTT3VTelhXbGFyYk16dlNnT2tNRWxJaUlpSWlJaW9xdUN5VTZpU2VhMXZYRm9OY2c5anUvTURZWGRJV0JPdjBaRXQ4NXpiaDEvL1VDc1IyS3lvcmt2a1NtWGlMQTVCSlQzUzI3MldDVDQ4NzdZSVdNeDIvcitHR3JzVU9DZG85RUFnRnN1M3J1L2RYTmFJWldJMkY4UWpJd3lMYTVQYXZkb2l1UUxnaUFNUFlpSWlJaUlpSWlJcmpodVl5ZWFaTGJuaEdMSHVSRE1pRFFpTHRnRXFRQ1VOYXR3b1Y0TnJkcUd4eTkyUXdlQUc1UGJrRlVaZ0ozblF2REUzMmNoTGFFVElmNVcxTFVyY2JZNkFMdStudzNBMlMxOVczWVl2dnZoREN5YjNnRzVWRVJtZVNEU3BuWWlyOVo3SEVxWkF5YUxCRjkvTXdVTEV6cGhza3B3dWt5TEhxc0V0eTlzd29MNExvOXJndjJ0V0RLMUUwZUxkQkRodThaRVJIUmxHTzBXZkZaekdoa3RKV2d3dGNOa3R3NTlFWTFQa1FCYUs0RWpPMzBkQ1kweFA2a2NrWDQ2TEFsSnhPMnhpNkdXS253ZEVoRVJFVTB5VEhZU1RUSlBycTVCUmxrZ3lwdFZLR3BRUXlZVkVhVzE0SjdGZXR5MVNJOGdmL2Zrd25mV1ZTRTF0aHVmNTRUaWJGVUFiSFlCVVRvenZycXN3VFhtaWZSYXFCVU83Q3NJd3JFaUhVSUNyTGh0UVJQdVc5cUl2Zm5CWHVNUUJPQVhkNWZpelVNeE9GYXNoY2txUVh5d0diY3VhTUtHMUlHVG1PdFRXM0NpVklzb25Sbnp2Q1JFaVdoOE90dGVpVDhXN1VhVHVkUFhvUkRSWlREWnJhZ3dOS0hDMElRRGpmbDRhc1o2ek5OTjhYVllSRVJFTklrdzJVazB5ZHkrc0FtM0wyd2EwVFZyVWxxeFpwRGFtREtwaUlkdnFNUEROOVI1bk52OVRQYUExMm1VZG54blhSVytzMjc0c1RSMU9WZUkzSnphQW00ZUo1b1l6clpYNHFlNVczd2RCaEdOc1NaekozNmF1d1hQcDk2THVicDRYNGREUkVSRWt3UnJkaExSdUxJOUp4UXlpWWgxYzN6Zm1JaUlMcC9SYnNFZmkzYjdPZ3dpdW9KZUs5b0ZvOTNpNnpDSWlJaG9rbUN5azRqR2pUMzV3YWhxOGNQcWxGWUUrN09XSDlGRThGbk5hVzVkSjVyZ21zeWQrS3ptdEsvRElDSWlva21DMjlpSjZKcjNrNjNUSUFBNFZSYUlVSTBWajl6b3VWMmVpTWFuakpZU1g0ZEFSRmRCUmtzSnZqTGxPbCtIUVVSRVJKTUFrNTFFZE0zTHE5SEFiSk1nTGFFTFQ2MnRnVTV0ODNWSVJEUkdHa3p0dmc2QmlLNEMvcnRPUkVSRVZ3dVRuVVIwMVEzV3RNaWJUNzUxN2dwRlFrUytackt6SkFYUlpNQi8xNG1JaU9ocVljMU9JaUlpSWlJaUlpSWltaENZN0NRaUlpSWlJaUlpSXFJSmdjbE9JaUlpSWlJaUlpSWltaENZN0NRaUlpSWlJaUlpSXFJSmdjbE9JaUlpSWlJaUlpSWltaENZN0NRaUlpSWlJaUlpSXFJSlFlYnJBSWhvNUNUcm0zMGRBaEVSRVJFUmpTTnZJTlBYSVJCTk9JOGp6ZGNoa0JkYzJVbEVSRVJFUkVSRVJFUVRBbGQyRWhHTll6YWJEWldWbFdocWFrSlBUdy9zZHJ1dlF4cFhwRklwVkNvVndzTENNR1hLRk1oay9NOGlFUkVSRVJIUmVNYmY2b2lJeHFuVzFsYms1eGNneDZMQkJTRUdiWUlLVmlrWDdJK0VIQTRFR1h1UVhOR0MrWFVuTVh0MkNvS0RnMzBkRmhFUkVSRVJFWTBTazUxRVJPTlFhMnNyam1UbDRvQmtLdW9rR2wrSE0yNVpJWUZlOElkZThFZXB0UnV0V2JtNFlXRXFFNTVFUkVSRVJFVGpGSmNBRVJHTk16YWJEZm41QmRndlNVQ2R3RVRuV0trVE5EZ2dtWXI4L0FMWWJEWmZoME5FUkVSRVJFU2p3R1FuRWRFNFUxbFppUnlMQnZWQ2dLOURtWERxQkExeUxCcFVWbGI2T2hRaUlpSWlJaUlhQlNZN2lZakdtYWFtSmx3UVFud2R4b1IxUVFoQmMzT3pyOE1nSWlJaUlpS2lVV0N5azRob25PbnA2VUdib1BKMUdCTldtNkNDMFdqMGRSaEVSRVJFUkVRMENreDJFaEdOTTNhN0hWYis4WDNGV0NHQjNXNzNkUmhFUkVSRVJFUTBDdnh0bVlpSWlJaUlpSWlJaUNZRUpqdUppSWlJaUlpSWlJaG9RbUN5azRpSWlJaUlpSWdtblMwMy9SQmJiL3MvWDRkQlJHTk01dXNBaUlpSWlJaUlpR2o4YUwxUWczM2ZmQTBBY09PdkgwRkVXdEtRMTFpTlpzalZ5aXNkMmhXMTVhWWZ1bjBXQkFGS25UL0M1azdEckFmV1FKc1FjVTNQZnkzWmN0TVBJZk5UNEk3dFB4dHd6TmJiL2c4Mmt3WDM3UG0xMjNHYjBZemlyY2RRY3pRUDNUWE5zRnRza0t1VkNJZ0x3N3h2M0lxUWxIaTMrL1FuQ0FJVWdXcUV6a25BelB2U0VUd3pibXdmaks0SlRIWVNFUkVSRVJFUjBiQ1Y3enJkOS9YdU0wTW1Pdzg5KzFlMGxkVGh5MXQvY3FWRHUrSWtNaW1tM2JJRUFPQ3cyOUZXVkl2cVErZFFkN0lRNlp1ZlFIQnk3RFU5LzNobjFMZmo0RE52d0ZEZkN1M1VTTVNsendVRUFZYUdOalRuVmFDenN0RXQyUW00djFPNzFZYU9zbnJVSHN0SC9hbnp1UDRYRHcwcldVL2pDNU9kUk9PSVkzZW9yME9ZY0NUcm0zMGRBaEVSRVJIUnVHRTNXMUY5NEN3Q1lrUGhzTnBSZHl3Zmx1NGVLRFNxQWEvUjU1UkM1cWU0aWxGZU9SS1pGQXUrZGJ2YnNkeTNkdVA4aHdlUSsrWk9yUHp0WTlmMC9PTmR6cCsydzFEZmlubFBmQWt6N3I3QjdaeWwwd2h6aDhIakdtL3Z0SGpyTWVUOGFUdHkzOXJOWk9jRXhKcWRSRVJFUkVSRVJEUXNOVWR5WVRXWUVMMDhCVkhMWnNGdXNhRnFYN2F2dy9LcFdWOWRCUWdDV3M5WGo4djV4NVBHckdKSVpGSWszWFc5eHpsRm9Cb0JjV0hEbXFkM3BhZWhybVZNNDZOckExZDJFaEVSRVJFUkVkR3dsTzg2QXdDSVg3c0FEb3NOSlo4ZFIvbXVNMGk4ZllYSDJQNzFFbTBtaSt0ei94cU12YlVidi96cFQzSCtud2RSdnZzTWVwbzZvSWtKd1p5SDFpSG0ramt3ZHhpUSs3ZGRxRHRlQUt2QkJFMXNLR1o5WlJYaVY4LzN1R2ZyK1dvVS91TUFtdk1xWUROWjRCOFpoTGlWY3pIenZuUklsZkt4ZmgwQUFLbFNEa0VpUUJSRmozT1gxb3pzVDZaUzRJNXRBOWVzSE03ODdTVjFLTmwyQWsxbnkyRFV0ME1pazBJN1BRb3o3MHRIOUxKWkFJRGp6NytQMnFONVNQdk9uWmoycFNVZWMrei96cC9Sa2wrSk5hOCs1VmJEY2lUdnN2LzNzZkREQXlqZmVScW0xaTc0UndaaDVsZFdJV0ZkMnBEUE9SeUNJTUJoczhQWTBBYi9xT0JSejJQdU5BSUEvS05EeGlRdXVyWXcyVWxFUkVSRVJFUTBEaGlOUm1Sa1pLQ2twQVFkSFIwanVqYmcrK21YZlg5RGZTdWF6cFZEbXhBQjNiUW81N3l4b1dndnFVTjdTUjEwaWRGdTR4TTNMZ2NBbEd3NzRWWTMwWnVNRi8rRnR1SmFSQ3hJUkZkMUU1cHl5M0g4Wng5Z3hVOGVRTzdmZHNGaHRTTjZSUXFNK25ZMFpoYmoxSy8rQ2JsR2hhZ2x5YTQ1eW5lZVJ1WWZ0a0lpbHlKcTZVekkvZjNRa2wrSmd2ZjNRWjlkZ3BVdlBRNkpUSHJaNytGU2pabkZFTzBPaEtSTzlUalgrdzc2cXoyZWo1N21Uc3g5L0V1WFBmL2hILzROTnBNRm9YTVNFRDUvT2t5dFhhalB1SUJqUDM0SE43endkVVF1bm9HRWRRdFJlelFQTllmUGVTUTdEWTF0YUNtb2duWnFwRnVpYzdUdjh2VG1qOUYwcmh3UmFVa3dOcmFoTWFzRXAzKzdCUXFOQ3RFclVvYjF2SU9KWGpFYmxYdXpjUFIvLzQ0bFA5eUVvS1NZRWMvaHNObHg3aS8vQVFETTNMVHlzbU9pYXcrVG5VUkVSRVJFUkVUWHVPTGlZdXpac3dkMnV4MVJVVkZJVEV5RVFqSDhPcGg1WXhCRCthNHpnQ2dpZnUxQzE3SDROUXVRLzg0ZWxPODZnd1hmM09nMnZyZE9ZbSt5ODlLNmliMXNKZ3NzblVhc2UrTTdyZ1RhdVRkMjRNS1d3emo1aTM4Z0tEa1dLMy96cUdzMVljRjdlNUgvN2w2VWZuYmNsZXhzTDZsRDVzdGI0UjhWakpVdlBncDF1QTRBSUlvaXpyejBNU3EreUVUcHRoTkl1dE56Ky9ObzJTMDJOR1lWSS9OM24wQ3FrR0hPMTlkN2pMbjBtUnN6aTFHeS9TUWkwcEl3L2RhbGx6MS80cGRYSVBIMjVWQUVxRjNIeWo0L2hjeVh0NkxvNDhPSVhEd0RrWXVUb2RUNlE1OVRCbk9IQVVxdHYydHM5WUd6Z0NoaTZvYkZybU9qZlpjMmt3WEdoamJjL0xmdnViNVhlVy90UnVHSEIxQzg5ZGlZSkR2bmZlTkw2Q2h2UUh0cEhmWTk5UnJpVnMxRHlnTnJCdDIrN3JEWmtmM3Fad0FBcTlFTS9kbFNpSFlIRmo5ek4ySnZUTDNzbU9qYXcyUW5FUkVSRWRGRmdYSTFPcTNHQWMvN1NlVllHWjZDUkUway9saThlOHp2THhFRUNCQUFBSGJSTWViekU5SDRWRnhjakczYnRtSEdqQmxZdTNZdFZLcUJtd0VOSkErWmx4V0RLSXFvMkpNSlFSQXdwZC8yOFNsckZ5RC8zYjJvMnArRGVVL2NBb2w4ZEdtR3VZOXRjRnNwT1AzMjViaXc1VEFjTmp2bWYrTld0MjNUQ2V2U2tQL3VYclNYMWJ1T1hmalhJWWgyQnhaOTcwNVhjZzV3Ym50T2VYQXRLcjdJUlBYaDNNdE9kdmJmanQ4N2YvakNSS1ErY3ZPUXF3eE5iZDNJK00xSGtLc1VXUFQ5dThkay9wUUgxbmdjaTFzMUQ1a3ZiMFZIZVFNQVo0T2UrTlh6VWJ6MUdHcVA1cnV0N3F6YW53T0pYSVlwYXhhNGpsM091NXozMys3ZnEra2JsNlB3d3dOb0w2a2I3TlVNbTFMcmo5V3ZQSW5DZit4SDBjZEhVTFUvQjlVSHoySGFyVXN4OTdFTlhodGhPV3gybEd3NzRYWk01cWRBOWNGekNKd1M0YmFpbFNZR0pqdUppSWlJTGxPNG54YmZURnFQcElBb0ZIWFY0N1dpWFdneWQvbzZMQnFoYVpvSS9HYitWN0d2SVEvL3JEcU9kb3Q3UjFlRlJJYlhGejhHcmR5NWVtWlB3emtVZGRWN20yclVYa2w3R0RFcVp3MnlPNDY4TktaekU5SDRaRFFhc1dmUEhzeVlNUU8zM1hhYnorSm9QRjJFbnFZT2hNK2ZEbFdZMW5YY1B6SVlvYk9ub0RtdkFyVkg4eEczYXQ2STU1YklwTkJlM0JiZnF6ZkpKcEZKRVp3YzYzYXU5LzVXbzlsMVRIKzJEQkFFVkIvS1JjMmhYTGZ4dlpVdXUyc3Z2eGxONzNaOHU4V0toc3hpbUZxN0VKSXlaZWp0MUtLSTB5LytDNmEyYml6Ni90MVE5M3VIbHp0L2Uya2RXZ3FxMEZYVERFTjlLd3oxenVlMG1TeXVNVk51V29qaXJjZmN0ckozVmpTaW83d0JjZWx6b1Fqc1d4azYybmNwa1VrUmRFa3BBMVZvSUNReUtTd0cwOER2Wm9Ta0Nobm1QTFFPaVJ1WDQveEhoMUM2L1NSS3Q1MUFjMTRGMGw5NnpHMlZLK0JNYk42eDNWa2JWYlE3ME5QYWhmcFQ1NUgzMW00YytPN3JXUG5pb3dqMVVpS0F4aThtTzRtSWlJZ3UwemVUMWlOVkZ3OEFtS3VMeDdkbTNJei95LzJYajZPaWtSQWc0TDhUYjRKTWtHSjkxRHpFcWtQd3YrZis2VGJHNHJBaHE3VWNxeUptQXdEdWlsdUdYeFZzOVVXNEk2S1F5QkNrOElkTzRZOGd1VDlDbEFFSTk5TWkzQzhRNFVvdEhIRGdCOW52dzdQdEJSRmRDekl5TW1DMzI3RjI3VnFmeGxHKzI5bVlxS2VsRThkKzhxN2JPVk5idDJ2TWFKT2RseElFb2UvY3hhOWQ1eVFTNXhlT3ZqKzV6QjBHUUJSUmVza0t2djdzWnN1QTUwWVNhKy9XZEp2SmdzTS9lQk1GNysyRmY0UU9DZXNYRFhqZGhTMUgwSENtQ0ZGTGtqSDE1b0hIaldSK2MzczNUdnpzQXpUbGxrT3FsQ013UGh6K2tVR0lXRFFESFJXTjZQOEhlMUJTREFJVEl0eTJzbGZ0endFQVRMMTVzZnU4bzN5WDNyNVh2Y2NkTnJ2N01ia01kcXR0d1BrQjU0cE1ieXMxZS9rRkIyRCtmOStLeE51WDQvaFAzME5IV1QzTy9tVUhGai9qZmRVc0FBaFNDZFJoV2t5L2RTbjh3M1U0OGo5dkkrL3RMNUQrdXljR2pZWEdGeVk3aVlpSWFFTGJlc016WXo3bnBTdnVrZ0tpQnYzc0MwTTl0d2pBYURPajNXSkFTWGNETWxwS2NLcWxaTkp1bmI0MVppRVNBeUlCT04vTnUrV0h2STc3dE9ZMDBpTm1Rd0N3SkdRNlVuWHh5RzJ2dW5xQjluUGZsQldRUzJSUUNETElKVklvSkRLb1pVcjRYL3hISS9PRHY4d1BhdW5RTmYzbUJ5VWd1NjNpeWdkTlJDTldVbEtDcUtpb1VXMWRIeXVXVGlQcWpoY0FBTHFxbTlCVjNlUjFuRDZyQkVaOXU5dlc1NnRGcnZhRDFXRENYYnQrNlVxVVhta3lQd1dXL3VnKzdINzBkOGg1L1QrSVdqb1RTcDNHWTF6cmhScmt2YjBiQ28wS2FkKzdhOHptejN6NVV6VGxsaVBsdjlaaTFsZlNYU1VFUkljRFJSOGY4Wmd2WWUxQ25IdHpwMnNyZTlYQnMxQkhCQ0Y4WWFMYnVLdnhMdjEwL2pBMmRjRFkyQVoxUkpESCtaNldUamhzOW1GMVhOZEVoMkRGVHg3QXpvZGVRdTNSdkVHVG5mMkZMNWdPQU03RU1FMG9FbDhIUUVSRTF4RFJnYTYzbjRQaHMxZmhNTFFQT014MDlCTVlQbjBadHJxU1VkL0swZGtDNDk1M1lDMC9Cd3kxbnNodVE5Zjd6NlByL2VkSGZUK2lzWkxWVnU1eHJNS2dkL3RjMnQxd3RjSVpOUUdBdjB5SkdIVXdWb2FuNE5sWkcvSGFvcTlqdG5ieTFhMktWZ1hoZ1lRYlhKLzNOdVFPdUQyOXl0aU1vMDNuWFo4Zm5iWWFVc0UzLzB1OUtYNEY3b3hkZ2x0akZtSjkxRHlzaXBpTnBTR0ptS09OdzFUL2NJUXBBd2ROZElvUTBXcnB4b1hPT2tTcVBIL1JKS0pyUTBkSEIwSkRRMzBhUStYZUxEaHNkc1N0bkl0Nzl2emE2eit4TjZZNjYzcGVYQUY2S1ZHOHN1dkhkWW5SRUIwT3RPUlZYTkg3WE1vL0toaEpkOTBBYTNjUHpyNnh3K084eldqR3FSYytoTU5teDRKdmJvUXFKSERNNW04NGZRRVNtUlFwRDZ4MnE1WGFVZWI5LzBQaTF5NkFJQWlvT1h3T3JlZXJZYWh2eGRUMWFSNEp6YXZ4TG52clpGWWZQT2YxZk8xUlowdXQwTmxUaGpXZmYzUUlCS2tFb21QNGYybHJiT29BQUNpMTZpRkcwbmpEWkNjUkVibllHeXBncXkrRnRmd2NKT3FCLzBmTWZQWUFMQVhIdlc1VEdTN3JoUXlZTTNiQXVPdE5BSVBQSTRvaWJGVUZzRlVWalBwK1JHT2h4MjdCNjhWN1BJNi9WclFiNXp2cllMSmJrZHRlaFZlTGR2a2d1c3NYNmFmRDg2bjNZRmxJa3E5RHVXcWtnZ1RmU2I0RkNvbnpsOFJXU3pmZUtUODQ2RFh2bFIrRzFlSGNlaGZ2SDRwNzQ1ZGY2VEJIcE1kdVFaTzVFK1VHUFhMYnEzQ3l1UmhmTkp6RGg1WEg4RXJSVHZ6NDNFZjR4dW0vNHA2anY4Y2pwMTdIRDgvK0F6dnJzbjBkTmhFTllpUmQxNitFOGwzT0JPYVV0UXNHSE5QYnpidGlkeVp3U1dKVHBsTEFiclk2dDBkZklkTnVjZGFoekhybFUvUmNUR0s1aUNMcVQ1MUhUL09WcWFjOTY3NTArQVZwVUxrM0c4MlhKQWd6WDk2Szdyb1d4RnczRy9GckJuNS9vNWxmSXBmQlliTzdHaEVCenVScTloKzNlWjFIRlJLSThJV0owSjh0UThXZUxBaUM0SFhyL2RWNGw3MWI1d3ZlMzRlRzAwVnU1NXB6eTVIMzl6MkFJR0RhcmN2Y3ptVzkraGxNclYwZTg1WHZPQTNSN2hoMjdVMWJqOFgxbnVMU1IxNTZnYTV0M01aT1JFUXUxakpuM1I3RnpLWEFBQ3VWN1BWbGNIUTBRUm9lRDFuVTlGSGZ5MUowMm5tdmxPdmNqcHRPZlE1cjRRa29GcXlCY3Q3cVVjOVAxT3ZKTTIrTyt0b0hFMVppV1doZjR1KzlpaU5lR3cvVjlyVGlSMmYvTWVyN1hHazF4aGE4NEZaYlVvQ2ZSSTRJbFJaenRmRllGVEVIZmxKbjUxU3BJTUhUeWJlZ0pQTXROSnM5ZjVtWWFMNDJkYVZiMllIWGkvZkFZRE1QY2dYUVpPN0V2MnN5c0NsK0JRRGc3cmhseUdtclFHRm43UldOZFNBOWRndWV5WDRQM1RZekREYlRwQzFGUUVSWFJ1dUZHblNVTjBDcDlVZms0dVFCeDBXa0pVRWRwb1doc1EyTjJhV0k2TGMxT2lSbENob3ppM0g0aDMrRE9seUg2NTUvY016ampFdWZpL3FNODZqY2s0V2RELzBXNFFzU29RclR3bW93b2FXZ0NzYkdOcXovNjNlaENoM1p5c3Joa0ttVm1QM1FPbVQrL3QvSWV2VXozUFRuYjBHUVNGRHhSYWFyTHFaRUprWDJxNTk1WE50Ym4zTTA4MDlaUFI4bDIwNWcvOU4vUnZUeVdaRElaV2c4VTRTSVJUTThrcTY5RXRhbG9UR3pHSlY3czV6Zk15OGxCNjdHdTR4Y2tveHB0eTVGMmVlbmNPUzV0NkNKQ1lVNlRBdFRXeGM2SzUwN1p1WjhmYjFIYzZyU2JTZFE5cDlUQ0U2T1JVQmNPQVNKZ0k3eUJyU2VyNFpTNjQ5NVQzeko0MTRPbTkzMTdrVTRhNTNxYzBwaDZUUWlZbUVpWm41bDFhaWZnNjVOVEhZUzBaaFkvOUlDK01rZCtPenBzOE02VHRjbWEzRW1BTThFWkgvbXZNTUFBR1hhK2xIZlIrenBocTM2L01WN3JYQTdaNnZJZzYydUJQTHBvL3ViYjZKTDFmY01YSkpoTUxNQ1k3QzBYNkt6c0xNV3U4YnA2amViNlBENkhzb05lcHhzTHNiV210TjRQdlZlUkttY3YvRDRTZVc0TFdZUjNpNDdjTFZEdmFwV2hNN0FiVEZwcnM5N0duSnh1clYwV05kdXFUcUpwU0ZKU1BBUGcwUVE4T3lzamZoL09SOTRUWVpmYWFJb29xNm43YXJmbDRnbWg0cGR6citnamxzMUQ0SjA0TTJodmFzRUM5N2ZoNHBkcDkyU25RdStlVHRPdmZBaE9zb2I0TEFNM3BUbWNpeDU5aDZFejUrTzhoMFphTW90aDkxc2hUSlFqYUNrR014OWRBTUNwNFJmc1h0UDNiQVlKWitkUUVkWlBVbytPNEdrTzY1RDltdDl5YzNxUTk2M2F3OG4yVG5RL1BQKysxYkkvUDFRdFRjTHRVZnpvUW9KeFBTTnl6SHJLNnRRdVNmTDZ6d3gxODJHWEsyRTFXaDJyY2IxNW1xOHk3U243MERZbkFTVTdUeU45dEo2R0JwYW9ReFVJM3A1Q2hLL3ZNTHRaNmpYZ3FjMm92N1VlV2VDODBJTkpESXBORkhCU0w3M1JzeTQ2d2I0QlFkNFhPT3cyVkhTcjltU1RLMkVkbW9rRW01S3c5UmJGbCsxR3E5MDlRamlsUzZjUVVSanhySDc4bXIxOUZnazJKb1ZqbU5GT3RTMEtXR3hDVkFySFlnTE11R0pWYldZRlQzNmJTWGpOZGtwV2Q4OEp2TnMzcndaZ1lHQmVPeXh4OFprdnNIczNic1hiMGdYanNsY2pzNW1kSC80UzlkbmUwczlBQkhTNENpUExlcXFkUTlERmpjTEhhODhBZEZrZ0VRWERrRTY5TitaK2EzY0JNVk05KzBuNXF3OU1PNTZFN0xvUkFRODFIZC9PT3hvLy8wakVNMDlDSGo0QmRmS1VkRm1SZnVMRHdBQWdwNzdhSlJQTzN5UDI3TjgzdkYwc3JpMDBjKzFRaTZSNGZjTEgwU015bGtVMytxdzRidFo3NksycDlYSGtRMWYvd1pGRllZbWZEZnJuVUhIejlIRzRlZHpON2srMXhwYjhjM010NjVZZkw0MlRST0JGK2JkQjZYRXVhSzEydGlDWjdQZmg5bGhIZlljQ2Y1aGVISCtBNUJMcEs0NW5qdjdJYnB0cG1GZC8rMFpHenlPTFExTmN0WFpQTkNZNzNFK3A3MENoL1dGQVBxK3gwYWJHZmVmZUhYWWNmdktsV2dXUmpRWmJONjhHY3VYTDhlS0ZTdUdIanlJTjVBNVJoRVJVYS9Ia1RiMElCcHp3aEFaYXE3c0pKb2s5SjBLL09DalJOUjNLREUxdEFjclo3WkJBcUNoUTRHOFdnMHFXdnd1SzlsSjQ1VGRCbnRMbmVmaFZzL0dIS0xaQ092NWt4Qk56cDhUUjd2ZVk0dzNvc25vY2N5Y3N4OEFvRng0azl0eGEyVStSSE1QSklHaGw3VkZudWh5M1JlLzNKWG9CSUIvVnAwWVY0bk8wY2p2cUVhWHRRY0JjbWUzMzFBL3o1VVJFMFdZTWhEUHpiN0RsZWcwMmExNHFYRDdpQktkZ0RPSi9KZVN2ZmptRE9kSzl6aDFDSDR5NTI3OExQOFRkRmw3aHJ4K1ZjVHNFWjgzMk15dVpDY1JFUkVSZVdLeWsyaVNlUDFBRE9vN2xIZzh2UlozTFhKUFVuWDJ5TkRaSS9WUlpPUkxrcUJJMTBySnJuLzhITGFLUEFROCtIUElZbWQ0R1MyaTg4MGZBQkFRK1BobVNFTmpCcHpYY3Y0a0RQLytQU0NWUVo3Zy9zdTZYVjhKZTBNWkFFQSt5NzJwaC9YOEtlZWRUTjNvL010Mys5MjZieE9DMi9HTEJJVUtBUSsvTU5pakVnM2JORTA0Ym8vdDI5WlYxcTNIWnpXbmZSalIxU0VDYUxjYVhjbk9pYnIzUnl0WDQvblVleENpMEFCd1B2ZkxGM2FneWppNmxmNzdHbk14VlJPR0wwVTdWOXduQmtUaUYzTTM0Zm5jajlGcTZSNnJzSW1JaUlob21KanNKSm9rc2lvQ0laT0l1RFBOY3pWZW9NcUdRTldWcTUxRDF6NUhSeE5zRmZtUWhzUkFGanNEblgvNUx1d3RkVzVieHEwbDJiRHJxeUJQWHVKS2RQWWMrZ2oycGlxbzF6d0lTVkRFeGNuc01CMzhKd0RBYjlFR1NIUVJidmN5Wi9WMXNoYmt5cjRUZGlzc0Z5NG1PeTBtcnl0T0FYZzlMaWpWSTM5b0lpK2tnZ1JQSmQwTTZjVUdYWGJSZ2RlS2RsM3hoaTlTUVlJVWJTd2kvTFFJbEt0aHNKbWdOM1VncjZNYVZvZjlpdDY3dndDWm4rdHJ2YWxqa0pIZUNRQ21haUl3VFJNT25WenRUS0JhakNnMzZGSGUzWWpSNWsvSGFsNmRYSDJ4Tm1tUTY5aUhsVWR4c3FWNGxKRTV2VlYyQUVFS0RWYUVPditpS0Y0ZGl0OHVlQUF2Rlc0ZnRHblJwV1VjQXVRcXZMUHNTUWdRdko0bklpSWlvcUV4MlVrMFNRaUNDSnREZ29aT0phSzBnM2VaSGF6TzV1MHZ6NFBKS3NIdVp5Ni9TY2Y1ZW4vODgyUUU4bW8xTUZrbGlOQmFzREs1RFp1V05rSXBjeVlXU2hyVmVPcTlaSVJvclBqZ2lieEx5MGlpcXNVUGo3MDlDOGxSUnJ4eS80WExqbW15c3B3N0JFQ0VZdDRBblFoRkIzb09mZ2dBVUsyNHczWFlWbDBJVzFVaHhCdnVjUjB6bnowQWUyczlCSFVBL0s2LzAyMGFoNkVkbG5NSHZjZFFlQktpc1F2UzRDZ0VmdU1QN3JlL3lqVTdhZkw2Y3V4aVROUDBGZHovdE9ZMHlnMURsMno0L2NLdkljRS96UFY1dUVrcWpjd1BYNWx5SGRMRFU2Q1dLVDNPZDl0TTJGR1hqWDlWbllCZGRJeTREdWRJUktsMDBDbjhYWjl6Mml1R2ZhMVVrT0RtcVBtNFBYWVJ3cFRlTzdPMm1MdndhZTFwN0t6TEdYYnllQ3puRFZFRzRHZXA5eUs2WDZKemQvMVpiS2s2T2F4WUJ1TVFSZnp1L09lUXA5eU94Y0hPRWh6QkNnMStQbmNUM3E4NGdzOXF6a0FjUmtwMnZtNktLOUZKUkVSRVJLUERaQ2ZSSkxFOHNRUDdDb0x4Zi8rZWhoL2NVb21rQ004NmlsZlRydHdRdlB4RkhPUXlFVXVtZGtLanRDTy96aDhmbkloRVRsVUFYcnkzR0RLcGlNUUlJNmFIOTZCVXIwSnVqUVp6NDl5M0JPNHJjTmJVMjVBNnV1Mkh4NDhmeDRrVEo0WWVPQXlkblozWXZIbnptTXcxbENVNGk0eUZENC9OWktJSTg5a0RnRlFHNWR5VlhvZVlzL2YycmVxTW10WjN3bkV4c1hCeEZaeG9zOEIwNUdNQWdPcUdlejFXWEpwUGZnN1I1cjBtbmpsek53QkFNWC8xNVR3TjBhakZxSUt4S2I2ditVTnRUeXMrcWpwK3hlNDNNekFHUDByNU1nSXZiaHYzUmlQenc3M3h5ekZiRzR2bjh6NjVZckVBd0QxeGZXVWxiS0lkTyt0eWhuVmRxRElBL3kvbGRpUnFJZ2NkRjZJTXdDUFRWbU5GYURKZXlOODZaQk9mc1p4M21pWWN6ODIrMDdWMUhRQ09OVjNBRzZWN0I1MTdKT3lpQXk4V2JNTzNremZnaHJDWkFKekoycTlOWFluclFwUHgvOW03Ny9DNHFtdHQ0TytaWHFUUnFQZG1TN0lzdWNrVkczY2JUTFhwcGdlNHRJUndBd2szbHkvMWhpVGNGQWdKWEFnOWtCQktJSUJ0TUJqM1hpVVp5VVc5V0wxM2FlbzUzeCt5eHhyTlNCclZrZVQzOXp4KzBEbG5sM1dFWExTMDkxNHY1MjlEU1VkZHYyUE1EWmpTNzNNaUlpSWlHaGlUblVTWGlFZFdWYUNrWG92Q1dpMGVmMjhhVmlZMzRlN0ZWWWdLNkgrVjUyZ29xTlhpeGUzUkNEZGE4THRiQ3hCaXNBRG9QaC91K2E5anNmMTBBTGFjRE1hTjU3ZmNYeld6QVMvdmpNS2VISCtuWktjRVlOZFpmMmlWSWxaT2J4cFNMTkhSMGNOK0h3QWpsakQxbEZrOWNvVkRySVdaRUZ2cm9VcGRDa0huZmtwYzZQUUFBQ0FBU1VSQlZPV1V6QmdDbVc4QWRLdnVkSDV3NFZBL2VmZVpyMkpqTlJSUlNSQk5IVkNuclhGdTJ0a0tjK1oydUdNdHpvS3RJaCtReWFHYTZUN2hTalNhQkFDUEphMXpWTldXQUx5Y3QyM1V0cEJQTjBUaUZ6TnVnVWF1ZExwZmIyNURXV2M5dXV4V2hLZ05tT29iQ2dFQ1V2Mmk4VWpDMmxHSlJZQ0EyMklXT3hYRCthRDBFS3BOelFQMkRWWWI4TnZadHp1dHVwUWdvYWk5RmpXbUZpZ0VPV0wxUVFqVitEbWVUemRFNHFlcE4rSm5XUi8xdVJKekpNZGRFcFNFeDVPdWR2cGNINnpMeFF1NVgwSWM0WU5KYlpJZEwrUjhnVHBUQzI2S1h1UzRuK0FiaHVmUzdzR082bXo4Njl4aHQyZDVDaEF3eHhqbmRFOGh5REUvWU1xd3Q5a1RFUkVSWFVxWTdDUzZSUGhwYmZqem5YbjQ0RWdvL3AwZWd0MW4vYkUzeDRoclp6Zmd3UlVWMENoSDl6eTZuajQ1RmdxN0tPQ0pLODg1RXAwQUlBakFQVXVxc1AxMEFQYmxHaDNKenRVcGpYaGpid1FPNUJueDJKcHl5R1hkMzV5ZUt2ZEJiYXNLVjgxc2dIYUk4VWRIUjQ5SXd2UHc0Y013R0F4NDZLR0hoajNXUUhiczJJSFg1WE5IYkx3TFoyajJyb3plazNMS0hCaSsreUlFaFhOaVJySjNyOUlVemljUjVDRXgwTi8wUTdkamRPMzVBSkxGQkdYQ1hGZ0xNcHllbVE1MHIxaFR6VmdHbWQ3UFhmY3hWMWRYaHoxNzluZzdqTW12LzBWN1krYnFpRFJNTjF3c3V2VjFaV2EvWnkwT2gwNnV3ZytUcjNOS3ZwVjFOdUNOd3AzSWJqN24xRFpZYmNBRFUxYmhzcUJFckFtZE1lUTVGWUlNNFZxajQxb215R0JRYUpIb0c0YlZvVE1ScXc5eVBQdXMvQmcrTFR2cXdaaHkvQ1QxUnFlRTVLSDZYTHhidk0vbHZNOFV2eWc4bm5RVndqVGRNU1FiSXJFaGNqNCtMVDgyYXVNS0VQQWZVMWM1Q2dkZHNMdm1ORjdPM3pacTU3QktBUDVSc2g5RkhiWDRYdUk2Nk9RcUFOMnJQTmVGejhhS2tCUThrZkVPYW5xOXkweGpOSXdxNTlYd3Y1MTlPNUo4dy9GYXdRNThYZFgzU2x1ZFF1MTB4TUZ3ZkZKMkJQOHNPVEFpWXhFUkVSRjVBNU9kUkpjUWxVTEVkNVpXWVgxYVBUNDZGb0l2VGdaank4a2duS3JRNDQ4YjgrR3JHWnNpR04rVytVQUFzQy9YSC92empFN1BKS243ckxMSzVvdG4xL21vN1ZpYTJJSmRaLzJSV2VxTCtmR3RBQzV1WWI5cVZzT1l4RDFaV1F1N3oxL3QzUHFhNDU2OXVUdlIzTFB5dWU3Nng2Q0lTSERxSzFtNnQ0dEs1djZQUmJCWEZYVnZsUmNFYUZmZDZaTHMxSzYrQ3gyZlBBZk5raHVHL2lJalRLL1hJelUxZGVDR05Ed05wZDZPQU1GcUErNkpXKzY0cmpPMzR1OGwrMFp0dnR0akwwZFFqOVhaQmUzVitHWFd2OUJwdDdpMHJUTzM0dmRuTitIaHFXdHdkVVRha09lTTBnWGlsZmtQOXR2bWRFczVQanAzeUNYaDJwZWJvaGM2blZQNjc3S2plSzlrdjl1Mloxcks4ZE52UDhRTGMrK0ZRZG1kMExzaGFnRzJWS2E3cko0ZHlYSHR2Vlp1OWpmV1NEdFlsNHVDdG1yOE1QazZKUG1HTys2L1U3ekhKZEVKQUN0RFhQKzh1ZER2b2FsclVHZHVSWHBqMGVnRlRFUkVSRFJKTU5sSmRBbnkxMXZ4NktvS2JFaXJ4NjgrajBkeG5SYXY3NG5FajY3eTdCdmM0V3JwVWtBQ3NPVmtVSjl0ekZhWjAvWFZzK3F4NjZ3Lzl1VDRZMzU4SzZ4MkFmdnpqSWdMTW1GNmVNY29SenpKblU4R3VLdHk3blRQNnBxSWtkb2F1eDhWWjBFZUd0Zm5GT1pUK3dGSmduck9Hc2lEWFZmU0tpS1RZSGo0ZVFqYWtkdWVQMXc2blE0cEtTbmVEbVB5MjcvVjJ4SGd1NGxYT0syeS9HditkcGpzN3MrV0hTNk5YSWsxWVRNZDExYlJodWZQZnVFMjBkblRXMFc3TWQwdnlpa0pPTkpDTkFhc0M1c05yVnlGNHcwRi9aYlQwY3BWdUNGcWdlTTZ1L25jZ0VuRVJrczdQaXMvanUvRWR4OVY0YXZVSXMwL0hzY2FDa1p0M0hlS2RpTlk3WXY1QVZQdzE0THQyRjF6R24rY2N6ZTBDbFcvWXc3WDFzcE1iSzNNUkkycEJVK2ZmQi9YUktUaHJyaWwyRjZkalcxVnJzWC8xRElsRnArdjVON1RwdklUMkJBMUh6SkJ3SStTcjhQVDM3NlBjeDJ1WjFSTGtGRFoxZjl4THVFYWY4ak9WL21yNkdyc3MxMkwxYnRuZWhNUkVSRU5GNU9kUkpld2NLTVpQOTlRakFmZVNzSEJmS01qMlNrQXNJdnVxOEhhK3JnL0dEcVZpQTZ6REZ0L2VOS2x1bnBmWmthM0k4Sm94cUVDUDFqdEFvNFYrYUhkSk1mZFM2cUdIYytsemwxMTg5Ylhub1M5b2JMZnl1ZGlXeU1rYS9lWnI5YjhkR2d1Vzk5blcxWHE1YkNjT1FqdDZydjZiRE9lRXAxMDZWZ1Zrb28wLzNqSDlaN2FNOGhzS2g2MStTNExUSFJzYXdhQTNiVm5QRG9iMHk2SitMejhPSjZZZHMyb3hSYXNOaUE0MklETGc2Y2hyNjBLZjhyNXd1MEtSQUJZSEpRRWJZLzNlTC8wb0Vkem5HZ3NjaVFsQVNERkVPV1U3QnpwY1NVQS81ZjNOY0swL2locXJ3RUFSR2o5b1ZPbyt4aHBaR2hrRjVQbkVpUjhXWm1CUS9XNWFMVjJ1VzIvTkhpYUkrRnVFVzFReWJyL2lmNlBrbjFJTW9SanVpRVNXcmtLUDBtNUVVOWwvc09sQ0ZPWHpZTHZuM2k3MzVqK2Z0bGo4RDFmREd1Z3RrUkVSRVFUR1pPZFJKZTRDS01aY3BrRXNVY1MwMGRqUjV0SmpzWU9KUUwwRjFjM2xkUnJZTE1QUDltWkVOS0p6SE8rT0YzaGd4bFJya1VhM0JFQXJKdlpnTC90ajhEeFlnTjJudkdIVWk1aGJVcmZxMU5vZE5uS2N5OStYSllMc2JrV01tT0kyN2FLaUFUNDNQQUVCSTNlN2ZPbVp6ZDZQRzlmYlJVeEtmQzkrNWNlajBOa1ZPcnd3TlJWanVzV2F5ZmVLdHcxcW5NbTl6Z1hGQUQyMTU3MXVLK24yOHZkS2Vtb3c1TVo3enJkVThvVTBDdlVpTklHWUtZeEJtdENaeUR3L1BiNkpOOXcvRzcyWFhqNjIzKzZUWGltK2NjNVBtNjJkQ0RIdy9OTmU1KzVHYW56SC9WeE8rMFdSNkp6ckpoRm04dTlKb3Y3WFFnQ2dBM25WN09XZE5SQktaTWpVdHQ5VEl0ZEV2SGMyUzM0MDl4NzRhZlVJVlRqaHllbVhZUGZudjRVTXVIaURnaXgzM1c0UkVSRVJKY1dKanVKTGhIL3R5TWFkeTZ1ZGtwZUFzQlgyVUd3aXdKbXhMWTU3aVdGZFNLOXhCZWJNb0p4LzdMdWJjdzJVY0NiZTUyL1NSK3FxMmMxSVBPY0wxN2FFWTNmM2x5QUlOK0xNVWtBamhjWk1DV2tDMEUrenJGZU9hTVJmejhZamwxbkFuQ3N5QTlMRTV2SDdKeFJjbVhON1M0c29vaVpEdHU1c3pCbjdvQzJkN1gySGhTeGZXOEpsd2RHOUQrWkpNSGVXTlZ2VzVtaDcyTVJpTng1S0dFdGZCUWF4L1ViaFR0ZFZzeU50QVRmaXhXWkpFZ29hSy8ydUcremRXU1A3TENLTmpSYmJHaTJkT0JVU3hrK0xUdUdoeExXT0FvaEdWVTYvREQ1T3Z6M3lYKzY5STMzdWZpRERhTktQK1RpT0JmTzJSenRjWHU2Ni9CTGZUNTdLdmw2WEI0OERRRHdidkZlZkY1KzNPTTVmei9uTHNjWm14YlI4Mk1RNWdkTVJiUXVFRUIzOG50MW1ITWhxa1pMTzE3TS9Rby9uM0V6QUdCZXdCUmNIemtmMjZ1ekhHMHNicEtyUkVTOVBZeDUzZzZCaUdoTU1ObEpkSW5ZY2pJSVc3TUNrUlRXaWVnQUUrUUNVRlN2Ulc2VkRuNDZHeDVlZVhIMXpJM3phcEZlNG9zUGo0WWlwMHFIY0tNRjJXVStpQW93UWFNVVllcDFudVpnclVodXdyRmlBM2FjRHNEOWI2VmdUa3c3Z24wdDZERExjYVpTajlwV0ZWNi83NnhMc2pOQWI4WEMrRlljeUROQ0Fnc1RqUjdKY1k2bnRlaGJpQzExRUZ2cUFMc2QyalYzZDdmb2JJTTE3d1FFaFFyNjZ4OUR5NnRQd0p6eERUU0xOL1M1ZXJNL2hrZGU2RDhpbXhYTmY3amJvN1pFbmxnVW1JQWxQYzVJUE5aUWdJTjF1ZjMwR0JuK3FvdS9QNW9zSFlNNkcxU1VSbmYxbmxtMDR1VzhyeEdtTVNMVkx3cEE5d3JQdWY3eHlPaTF0VDlRTlRMSFRpaGw4akVaMTFNQmFoL0h4dzNtdG41YXVycXc5Unh3djdLekx6ZEZMd0xRdllwemI1MXJzaE1BTXBxSzhWWFZTVndkUGdmMTVqYVVkTlE2emNka0p4RVJFZEZGVEhZU1hTSyt0N29jeDRvTUtLN1hJcTlhQjRWY1FyaWZCYmN1cU1YTjgydmgzMlBGNTRMNFZ2emt1aEo4Y0NRVXB5cDhVTnBndzhya0p0eS9yQXEzdlR5em4xazg5OVRWcFpnZDNZYXZzNE9RWGU0RGkwMkFRV05IWWxnbkhseGVpWmdnOTZ1cjFzMXN3T0ZDUDRRYnpaZ2RNN2h2Uk1tVnJlUVVMTGxISWJZM1EycHZndGpXQkxHakdiQjNmK1BjL3VHempyYUs2R1RIeDZaRG4wR3lXYUNhdFJJeXYyQ29raGZCY3ZvZ3V2YjlDN29yN3gvejl5QWFETDFDalVjU3JuQmNkOXJNZUsxZ3g1ak4zWFBlOFVZQzhIbjVjVWV5RXdBV0JFNTFTWGFxNVNQelQwZ0J6a2Vqak5hNG5ncFU5VWgyV2p3N1p1VUNkYy9rbzkyejVPUGlvQ1FrRzdwWHF4OXJLT2czd2ZwTzBSNTAyUzM0ZDlsUmROck1Uc1dxdWdZb2NFVkVSRVIwS1dHeWsrZ1NzV0Z1SFRiTXJmTzQvWXJrSnF4SWRxM3N1dWtIcmxWa0FXRGJVNW1EdWkrZ2UxdjZsVE1HZCtabVhWdDM0WXFyWmpZTThWdFo2c2xlWHc1eitqZU9hNW5lQ0VYWUZOanJ6a0d5bUtCYit4M0lqTUdRK1hYL0FnQmJWU0ZNSjc0R0JCazBpemNBQURTTGI0RGw3QkdZMDdkQk5YMnhVMktVYUx5NWY4cEtweFdXN3hUdlFlTWdFMXREcFJBdXJqanNlZWFpSjJTZVZuUWJwcnkyU3FmckMrZEg5bVFUUmNmcXlXcFRNNTQ1OWNtUTVyS0t6a2VSak5hNG50QXAxQWpXK0RtdUt6c0g5L2VUU242eEtKSFpnMjNzU3BuY3FhalNsNVh1Lzc2OHdDTGE4SS9pZlk3cmdCNkoyVWJ6Mkh6OUVoRVJFVTBFVEhZUzBZU3k1V1FRRkRKcDBFbFNjaytaT0E4Ky9xR1ErWVZBWmd5R29PaE9KbCtveHE1ZTZGejVXZXhvUWNkbmZ3RkVPelNMcm5lY255a1BpWUZtd1RVd0hkMkNqazlmZ08vOXowSm1DQnp6OXlFYXlHeGpMTmFFWGx5aG50VjhEdHVyczhkcy9uYWJDWDduejVNMG5LK003U2tmeGVEYUQxV256WG1Wb0taSEV1K0NObHVYSTltbWthbFExVFZ3UlhsUGpOYTRucGpxRStyNElWcUR1UTNOMXM1QjllOVpnZDJUbFpZclExSVFlajY1ZXFhbEhLZGJ5Z1kxWDZqVzZQaTRmcEJiN29tSWlJZ21zK0VkdkVkRU5JYTJudzdBdVFZTlZxYzB1aFJhb3FHUitRVkRPVFVOOHFCSVI2S3pMMkpITTlvLytBM0U1aHJJdzZkQXM4SzVLcnBtK2EyUUJZUkQ3R2hHMno5K0NiSEo4OElyUkdOQkkxZml1NGxYT3E3Tm9oV3Y1RzhiMHhoNlZ1VDJVV2dRckRaNDNEZSt4N2JsMFdSVU9SZjNhWEdUOU91WmhEU3FkREQyVXhCb01FWnJYRS8wckFSZk1JVHE3VDJUd3AwZUpEdnoyeTcrR2ZsKzZjRkJ6emRGZjdHWVU1WEpkU2NHRVJFUjBhV0t5VTRpR3ZkKytka1UvTTluVS9DbnIyTVE1R1BGZnl5dkhMZ1RqU2hiWlFIYTN2NEo3TFhuSVBNUGc4K3RQNGFnY0Y3dEpTalY4TDNqcDVENUJrQnNxVVByMjAvRGNtb2Z1azhCSlBLK3UyS1hPVmJTQWNEN0pRZFFZMm9aMHhqeTI2cWNyaGNISlhyYzk3SkJ0QjJPT1QyU2ZnQlExdWxhREs3M1Z2ZUZnUWtqTXZkb2pldUp4VDBLVm1YMk9xTjBJR3FaRXZJZXh4SjAyUVpPZHBaMDFLR2dyUnBINnZNSHZhb1RBS2I2aGpvK0xtcXZIWFIvSWlJaW9zbUt5VTRpR3ZkT2xmdmdSSWtCOCtMYThOd2QrVERxV0hWMkxKbU9mb0cyZDM4T3NhMEI4dEE0K043elA1RDUrTHR0Sy9NTGhzK2RQNFBNRUFUSjNJV096UytqNDR0WHh6aGlJbGRKdnVHNE5qTE5jWjNYVm9VdEZSbGpIa2RXOHptbjYrc2k1N25kSnQ1YnFNWVBxME5kcTNTUE5LMWNoVnVpTDNPNmQ3U2h3S1ZkNzNzM1JDMXdxZzQrVktNMTdrRG0rTWNoVE5POUxWeHlFOGRBdEwxV3hudGFNT2pycXBONHMyalhvT1lDQUQrbERuSG5WM1pLQUlxWjdDUWlJaUp5WUxLVGlNYTlmeitlaFMrZVBJbmYzRnlJY0wveFY3MTRzbFBHellBZ2wwTTlaelY4di9QclBoT2RGOGdESTJGNDZEbW9aNitHUERnS3V0VjNqMUdrUk80cEJEbStuM1NWbzBLM1RiTGo1Ynh0a0x5dzZ2aElmVDZhTFJlM2hRZXJEWGc0WVcyL0JkZDhGQnI4MS9UMW81NzBDMVQ1NE9jemJuWmEvWnJWZkE2NXJhNnI2WE5iSzFIVVk2dDN1TllmanlkZDViUzZzUzhDQkZ3Yk1kZXA0dnRvanp1UVczc2tlTE9hU3RIYzQ3Z0JUL2dvTkU3WG5YYlAvcTdhV1hPcTN3cnNmWmtiRU8vNG1pbHFyMEc3elRUb01ZaUlpSWdtS3hZb0lpSWlGejUzL0JTd2Q2K2dsWWZHd2ZEZEZ5SHpkYTNJM0JkQnJZWHUya2U2eDVDNy9sVmovUEY3ZzRwSFVDamgvNU9QQnRXSDZJTGJZaFlqV25leFlOYnVtak93U2phRTl5andNbGhETFp4amsrejQ4TnhCUEpwd2hlUGVxcEJVNk9VYXZGbTRFM1htVnFmMnM0d3hlSGpxV2tUcUFsQnRhbmFzUGh3c2hTQno4NzRDZEhJVndyUkd6RGJHWWxud2RLZFZwbTNXTHJ4YXNMM1BNZDh1Mm9OZno5cm9TTG90RFU1R2lNWVBmeS9laHpNdFpTNnBaSjFDamNXQmlWZ2ZOUjh4dWlBOGMrcmZZenB1WDY2Tm1JdVVIZ25TVDh1UERxby9BUGoyU0hhYVJTdEVhWFFUNmF0Q1VoMGZwemNXamVwY1JFUkVSQk1OazUxRVJPUkNaZ2h5dmg1RW90T0ptMFFuQUpmelBvbEdTNXcrR0RkRkwzUzZkMFhZVEZ3Uk5yT1BIcDY1Y2Y5elErNjdyZXBiTEFpWWlua0JVeHozRmdaT3hZTEFxU2hzcjBhdHFSVnFtUUt4K21BRXFYMEJBRmJSamhkeXZzVHY1OXcxcERtamRJRjRaZjZESHJkdnRuVGl0NmMvUlZWWDM0VnZUcmVVNGYyU0E3Z3JicW5qWHBKdk9INHpheU5hckowb2FhOURtNjBMQ3BrY29Sby94T2lDUEZxaE9Wcmp1cFBnRTRiN3BxeHdYSjlxS1hNNWFzQVRQWlBRUFZmdWpvWUlyVDltR0dNYzE0ZnI4MFoxUGlJaUlxS0poc2xPSWlJaW1yUWVTMW8zNUVUWWFQcjkyYzM0Nytucm5SS2VBcnFUYndrK1lVNXR6YUlWejUzOUFubTlpaHZaSlB1SXh5VkJ3cUc2UEx4UnVOTnRGZmJlUGlrN0FwdGt4ejF4eXlFVExtN0c5MVBxTU5zL3RzOSt6WllPMUpyN0xnNDFXdVAybE9BVGhwL1B1QWtLUVE0QTZMU1o4V0x1Vng3MTdXMW1qK1JqdFdsb3EzNDl0VEZtaVdQVmExNWJGVW82NmtaMVBpSWlJcUtKaHNsT0lpSWltclI2Snc3SEM2dG93MjlQZjRhMVlUT3hNV1l4QXMrdjRPeEpnb1RqRFVWNHAzZ1BxcnFhb0pVN0Y4SHBzQTMvREdPcmFFT3J6WVRLemthY2Jpbkh2cm96Zzk2aS8zbjVjWnhzS3NIRzJDVllFREMxMytSeWVXY0RkdFdjeHRkVkp3Y3M0ak5hNHdKQW1uOGNmang5ZzlPMi9kY0tkN2djSStDSmNLMC9sZ1pQYzF5ZmFTa2Y5QmllbXVJVGltVWh5WTdyclpXWm96WVhFUkVSMFVURlpDY1JFUkZOV3NQWmJqNFlUMmE4TytnK0VpUnNyODdDanVvc0pQaUdJMVlmQkQrbERuWkpSSzJwRldkYXk1MEs1ZlF1Z3RNeFFGR2FzWHAzQUNqcHFNUHZ6MnlDWHFIR05OOEloR3Y5b1Zlb0lVb1NPdTFtMUpwYVVkeGVnd1pMdTFmSDFjbFZ1Q2QrT2RhRnozRXFDdlZtNFM3c3F6M3IwbjZ1Znp4YXJWMW9zTFNoMWRvRnV5UTZuc2tFQWJPTmNmaHU0aFZRbmk4ZUpVSEMvcnFjUWIyanB4U0NIUCtaZExXajBGWlpaNFBibUltSWlJZ3VkVXgyRWhFUkVYbVJCQ0MvclFyNXZiYXA5emJGSjhUcHVucUlSWkpHVTRmTmpJeW1ZcUNwZUZ5TnE1VEpzVHc0QlhmRVhZNUFsWS9qdmdRSnJ4WHN3TGFxYjkzMnV5ZCtPZUwwd1k1cnV5VENJdHBnRlczUXl0VlF5dVJPN2JkWFovZDd6dWx3UERCMUZXTDFGODlUL252eFBrZ3U1WnFJaUlpSWlNbE9vZ2xFdHE3ZTJ5RVFFWkdYelBHUGM3ck9hYTMwVGlBVHpBMVJDN0FoY2o2TUtyM1QvVnBUQzE3TSt3cW4rOWwyZnE2ajNpblpLUmRrME1wVkxrY0tBRUJHVXpIZUt0dzFjb0gzY0VYWVRGd2RQc2R4dmJmMkRFNDBGbzdLWEVRMGViMk9kRytIUUhUSmVCanp2QjNDSlkzSlRpSWlJcUp4emtlaHdjcVFWTWUxVmJUamJHdUZGeU9hT0JyTWJmRHJrZWdVSlFrN2E3THh0Nkk5QTU3dldkaGVnelQvT0dqa0twZFZuQUJnRVczSWE2dkN6dXBzN0swOU8yb3JMVTgwRnFIVzFJSVFqUjlxVEMxNG8zRG5xTXhEUkVSRU5Ca3cyVWxFUkVRMGhtU0NBRkh5UENrbVFNRDNrNjV5S3FhenIrNE0yZ2M0czVPNjdhL0xRYWpHaU50amwyQmY3Vmw4VW5ZRWxSNXVOZDljY1FLYkswNEE2RjdWcVpUSklVQ0FJQWl3aVhaWVJOdG9odTdRWk9uQS81NzVIRDlMdlFuUG5QcGtSSXBURVJFUkVVMVdUSFlTRVJFUmphSDFrZk1Sb3cvQzUyWEhjYTZ6LytOSi9KUTZmQzl4SFJZR1RuWGNzNG8yZkZaMmZMVERuRlErS1R1QzNiV24wV0J1Ry9JWWRrbUUzUzRPM0hDWXZuL2liYmYzU3pycThQMzB0Mkd5VzRjMDdyMUhYaDVPV0VSRVJFUVRCcE9kUkVSRVJHTklKc2l3S2lRVnEwSlNVZFJlaTR5bUl1UzNWYUhlM0E2emFJV1BRb053alJFempERllGcHdNbGN6NW4ydHZGTzVFUlZlamw2S2Z1SWFUNkJ3dmhwcm9KQ0lpSXJxVU1ObEpSRFRCeU9WeUtDSENDcG0zUTVtVWxCQWhsN3VlelVjMEdxYjRoTGhVV2UrTFhSTHhidkZlYksvT0h1V29pSWlJaUlnbUxpWTdpWWdtR0sxV0MvL09MdFFLK29FYjA2RDVTMTNRNlhYZURvTW1zZEtPT2pSYk9tRlVlZjUxZHJxbERPK1ZIRUFPaXhJUkVSRVJFZldMeVU0aW9na21PRGdZMDBvYW1Pd2NKZE9rQmdRRkJYazdESnJFMGh1TDhOQ3gxekRiUHhacC9uR0kxNGNnWE9zUHZVSU5oU0JIcDkyTWRwc0pWVjFOT05OU2djeW1ZaFMyMTNnN2JDSWlJaUtpQ1lISlRpS2lDU1kyTmhaektvK2cwTnFPU3NISDIrRk1LaEZTTythbzJoRVhOOVBib2RBa1o1UHNTRzhzUW5wamtiZERJU0lpSWlLYVZIamdHeEhSQktOUUtKQ2Ftb0pWWWpFaXBIWnZoek5wUkVqdFdDVVdJelUxaFdkMkVoRVJFUkVSVFZCYzJVbEVOQUVGQkFSZzJkeVpDRGg5QmljdFBzZ1ZBdEVrYUZtMGFKQ1VFT0V2ZFdHYTFJQTVxbmFrcHM1RVFFQ0F0OE1pSWlJaUlpS2lJV0t5azRob2dnb0lDTURpeFpjaG9yUVVDK3NyMGRuWkNidmQ3dTJ3SmhTNVhBNmRYb2Vnb0NERXhzNkFRc0cvRm9tSWlJaUlpQ1l5ZmxkSFJEU0JLUlFLVEowNkZWT25UdlYyS0VSRVJFUkVFOEx1SDc0R3BVNk5wYis1ejl1aDBIbWZYZjhMMkV3VzNMcjlkOTRPaFNZQkpqdUppSWlJaUlpSXFGOGZYL0cwMDdVZ0NGQVpkQWlhRVlmazIxY2lJRG5hUzVGMTZ4MmZUS21BUHRTSThNdW1ZL3FkcTZEeTFUbWVkZFkyUTZuWGpFbGMxazR6bERyMWlJOWJrNTZQZlUrL2haUzcxeUQxTzFjNFBiT2JyU2o1SmgzbCswK2h1YkFTMXJZdXlGUUthQU1OOEUrTXhKVHJGaUZrenNSWUxOSDcvMnR2UFpPam5yWWRxRjFmNDlQRXdXUW5FUkVSRVJFUkVRMUlwcEJqeWpVTEFRQjJxdzB0UlZXb09IZ2FWVWR6c1BRMzl5RjBYdUs0aWMvYVlVSmRWaEh5UHRtUGlnT25zZWFsNzBGdDlBRUFYUG42RXhCa3dxakhzL2UvM2tCVFFTVnUrT3lYSXo1MndlYkRFR1F5VExsMmtkUDl4dHh5SFBuTisraW9ib1RhVDQvZ1dWT2dOdXBoNnpDaHBiUVdaWHV6SUNqa0V5YlpDVGovZngySnRnbnJGenRkRjIwOUJ0Rm1kN2xQRXhlVG5VUmVJbTRMOG5ZSUJFQzJydDdiSVJBUkVSRVJUUWd5aFJ4cGoyOXd1cGYvMlVHY2ZHVUxzdC9lTmk2U25UM2pFMjEySFAzZkQxRytMeHVuMzkyT3VUKzRFUUJHWmFXbE83VW5DNkhRcUVaODNNNjZGbFFkeVVIRTR1blFCaGtjOTV2eXlySDNxZGNoMnV5WTg3M3JrYkIrTVFTNWN3SFRqdXBHTkJkVWpuaE1vOG5kMTkxdzJ2WitYdkpOT2tTYjNlTTVhUHhqMlY0aUlpSWlJaUlpR3BJTHErZzZLaHU4SElrcm1VS09XUTlmQXdDb1BKb3o2UDZTWFJ6cGtFWkUwUmRISVlraXB2WllpV2kzMkhENE4rL0RaclppOGMvdlF1S05sN3NrT2dGQUh4YUF5S1V6eGpKY29qSEhsWjFFUkVSRVJFUkVOQ1RtMWs0QWdENGkwT24reDFjOERZVkdoUnUzUE9QU3A2OWlOT2QyblVUQnBrTm9McXlDSUFqd2lRckNyQWV2SHRhS1VYMm9QMlFLT2N4TjdmM0dkdUhlOVIvL0RKa3ZiVUw1L216WXVweGpiQzZvUk1IbXc2ajd0Z2lkdGMyUUtlVHdteHFPNU50WEl1S3k2VTVqWFdBeldSelh2ZCszTWFjTVo5L2ZqZnBUSmJDWkxOQ0grU042eFN3azM3NFNjclhTN2Z1SU5qdUt2em9HMzZnZ2hLWmQzSXBlK2swNk9xb2FFYk1tRFJGTFVnYjllV3JNS1VQZXB3ZFFuMTBNYzNNSEZGbzEvSk1pa2JCK2NaL2pEYVZQNlk0TUZIeCtDQzBsTlpDcmxBaGJrSVRaajE0MzZIaUorc05rSnhFUkVSRVJFZEVFMGRYVmhlTGlZclMwdEVDU0pNODdMaG41cmR1aXpZNnMxNzRFQUNSdlhER3NzWEkrM0lQc3Q3Nkd5cUJEMVBLWkFJQ0cwNlZveXE4WVZyTFRackpBdE5taENmRDFxSDNHaTUrakxxc1kwU3RubzdPbXllblp2cWZmZ3Mxa1FkQ01PSVRNbVFwVFl4dXFqdVhpNE0vZnhiSm5IMERZZ2lRQUY4K0VMTmg4dU04ekpJdS9PbzcwUDM4R21WS084RVhKVU9vMWFEaGRpalB2N1VSdFpnRldQUGN3WkFxNVM3L3kvYWRnYW1wSDh1MHJBVUhvY1Q4YkFERGxtZ1VldldkUEJac080ZVRMV3dCQlFFamFWT2dYK2NQVTBJYWFqSHpVcE9jamVlTUt6SHp3Nm1IM3lYcDlLM0kvM2dlRlJvWHdSY2xRYU5Xb3llZ3V0Q1NKNDNNVkxVMU1USFlTRVJFUkVSRVJqWE9pS09MSWtTTTRldlFveENFa2hueVhyQngrRERZN01sL2FCS0M3eW5qdHQ0V1E3Q0lXUEhXTEkwRTVWSG1mN0ljZ0NMankxUjlBRyt6bnVHL3FzU0p6S01yMlpBRUFRdE1TQm14ck4xdlJXbHFMZFc4KzZmYXN6WVFibGlCaHcyS255dTVGWHh4RitsOCtROTRuK3h6SnpndG5QMTVJZHZZK0M3SzVvQkxwZi9rTSt2QUFyUGpEZzlDRkdBRUFraVRoeEhPZm9PU2JkQlJ1UG96RW01YTZ4RkM0K1REa2FpWGlycHpuUEdaaEZRQWdZRnIwZ08vWlU4UFpjemo1OGhZb2ZiUlkvcnNINEo4VTVYaldYdG1BUFQ5NkRUa2Y3VVZJV29JajZUeVVQclVuQzVINzhUNW9nd3hZOWNLajBJY0ZBT2orbkIvOHhidG9LYW9hVk54OTZmazEybFBZb21TRUw1dzJJblBRK01ka0p4RVJFUkVSRWRFNFpyVmE4Zjc3NzZPdXJnNExGaXhBZkh3OGdvT0RvVko1WHZ6bWRhUVBPdzdSWmtmQjVzTk85eFFhRmNyMlpNRVFHNHFBNU1FbDJucXltNjJRQUtmVmlnQ2c4ZmNaMG5qbWxnNlU3eitGck5lK2hFS25Sc285YXdic0kwa1NadHgvWlo5RmhWTHVkaDBqZXRWc3BQL2xNN1FVVjNzY1crNi85a0t5aTVqL3c1c2NpVTRBRUFRQktmZXVSY2szNlNqYmwrMlM3R3dwcmtiOXFSTEVYNzBBU2grdDB6TkxheWRrU29YTDl2ZU9taVpzdmZ2M0xqRmMyRktmOThsK1NKS0VXUTlkN1pTMEJBQ2ZpRURNZk9BcUhQdkR2MUQwNVZGSDRuSW9mUXEzSEFFQXpIendha2VpRXdEa2FpWG0vdWNOK09xKzUvcjhmUFU4Q3FDbmxIdldJdlhldFU3MzNIMk5Bb0RLVDg5azV5V0V5VTRpSWlJaUlpS2ljYXk0dUJpZG5aMjQ2NjY3RUJJUzRyVTRlcDV6S2RsRmREVzJvZXBvRGs2OXZRMjduM3dWSy83d0lJSm14ZzlwN0pqVmMxQzA5UmgyL2VmTFNMNXpOV0xYcGcyNmtybTdwSmd1eElqTGZub25mQ0tEQmg1QUVCQThhMHEvVFpvTEs5Rnc1aHpheXV2UlVkV0lqcW9HeDl5ZXF2MjJDQkFFbE8zTlJ2bmViS2RuRnc0bWFLOXdMZmgwSVlrMzlmckxYSjRwZEdwWU8weVE3S0pUWVNLbFR1M1lWZzhBUlZ1UFFiVFpIZGYxcDBvQUFGSEwzQmN0dXBDc2JNeXJHRmFmaHRPbEFJQ0lSY2t1N1gwaWd5QlhLV0MzMk55TzE5ZFJBTzZTNjMyZEUwdVhGaVk3aVlpSWlJaUlIc25KWndBQUlBQkpSRUZVaU1heGhvWUdYSC85OVY1TmRQWW15R1hRQmZ0aDZuV0xvQTh4WXY5UC80WlRmL3NHSy8vMHlKREdTM3Q4QTdUQmZzajdlQjh5L3ZJWnN0LzZHdE51VzQ3a2pTc2d5RnlyaXJ2alNJb0pBcFM2N21JNTRaZE5kM3YycFR0eWxRSnlsZnMwaWJtNUhZZWYrU2Zxc29zaFZ5dGhpQW1CUHN3Zm9mT1QwRkpTY3pGTDZRRnpTd2NnU1NoMHN3THhBcnZaT1hscTdUVGozTTVNQkNSSHd6OHgwcVc5UHRRZnpVVlZhQ210Z1hGS3VPTyt5bGZudEkyKzVKdDBwMlRuaFJXaHZWZUtYcUQyMHdNQWJCMm1ZZlV4TmJkRHJ1cTdUMy8vajkwZEJVRFVIeVk3aVlpSXlHczBjaVZNZHF1M3d5Q2lVYWFSdTY4cVRFU2UwV3ExU0VwSzhuWVlmUW81WHhXOHBhVG00azFCZ0doM2Y3Wm96MlRiQlRLRkhDbDNyMEhTVFV0UnNpTURPZS92eHFtM3Q4SFUwSWEwNzYvM0tJN2hKc1dFWGx2b2Uwci95K2VveXk1R3lqMXJNZjJPbFpBcHU5TXBraWdpNzVQOWc1cEhxZFBBMm1IQ3pWLy90dDg1ZXlyZG5nNWJsOFZwbFdaUElYTVQwRnhVaGZLOTJVN0p6b0VvdEdwWTJqcGg2N0pBb1hWZFNXdHU3UVRRdlExOE9IM2tLZ1ZzSml0RXE4M3h1YnRBc290OXJ1b2tHZ3JQZmp4Q1JFUkVOQXJDTk1hQkd4SFJoTWZmNjBURG85ZnJCMjdrUloxMUxRQUF0ZC9Gd2owcUh5MUVxdzJteGphbnRpMGxOVzZUblJjb3ptKzdYdldYN3dLQ2dKSnZUb3hPMElOVWZUejNmRUoydFZPeXJxV28vN002SmNsMXlhY3hJUUtTS0tMaC9IWndUeFJ1UHRKZHFYN0ZMTGZQRTlZdmhpQ1hJZit6QTJncnIvZDQzTURwM1Z2Qkt3K2ZjZnU4SmlNZkFCQThNMjVZZlh5alF3QkpRbDFXc1V2N3Vxd2lWbU9uRWNWa0p4RVJFWG5Od3NDQks2TVMwY1RIMyt0RXc2UFJhTHdkUXA5c1hSWmt2cndaQUJDOWNyYmp2bjlTOTFici9NOFBPZTZKTmp1eTN0anFkcHlhOUh5bmE3bEtDZUg4ZjhjRG1WSUIwV1ozS2tSazZ6UTczdDBkaFZZRnU5bmF2VzI5aHd2blQyYTgrRG02emllS0hTUUpWVWR6MEZYZjZyaFZlN0lRcmVkcUVYL1YvRDYzMmV2REF6RGp2aXRoNjdKZzcxT3ZvL1prb1VzYlc2ZlpKZmw2b1FqU3Q2OSs0VklSdmFPcUVkbHZmUTJaUW83RW01Y05xMC8weXU0azdiZXZiNFdsdmN0eDM5elMwZS9ua0dnb3VJMmRpSWlJdkdaRDFBTHNyam1OT25QcndJMkphRUlLVmh0d1E5UUNiNGRCUkNOQXRObVIrZEltQU4xSFZKcWIyMUY3c2hDVzFrNkV6azFBOGgyckhHMlRibHFLbXZSODVIeXdHNDFuejhFbkloQjFXVVh3alFxR1FxTnlLZWl6NyttMzRCY2Zob0JwVVpBa29PWkVIaVJKUXRJdHl6QWV4SzZlZzRMTmg3SHJCMzlGeE9McGtDa1ZxRG1SaDlENVNZNkNQYjBGcHNTaUpqMGYrNTUrQzdvUUl5Ny8xYjBBdWhOL1ZjZHlVTG85QTEvZDkwZUVwQ1ZBRyt3SGE0Y0pEV2ZPb2JPbUNldmVlQkxhSUFPQTdrcm1naUJnNm5XdWhZbDZTcjU5SlNTN2lOUHZic2ZlLzNvRGh0Z1ErQ2RHUWFGUm9yT3VCWFhaeGJDYnJVNEowOUI1aVVpOWR5MU8vMzBIdG4vdkpZU21KVUFYYW9TcHNSMDE2WGtRN1NMbS8vQm0rTVdGRHF0UDRnMUxVTGI3V3pUbFYrRHIrNTVEMklKcGtDUUoxVWR6RUxad0dqcHJtZ2RWNUtrdlBiOUdlK081bjVjT0pqdUppSWpJYTNSeUZSNUxXb2YveWY3WTI2RVEwU2o1ZnRKVjBNb0hWMUdaaU1ZbjBXWjNWQVFIdXJlYys4V0hJZTZLZVlpL1pvSFQrWk5oQzZmaHNwL2VpYlB2NzBMOXFSSzBucXRGOU1yWm1QbkFPbXkrNWRjdVl5ZmVlRGtxajV4RnlmWU15SlVLR0tlR1k5YkQxeUJtOVp3eGViZUJ6UDd1ZFZEb05UaTNJd01WQjA1REcyakExUFdMTWYyT1ZTamRudUcyVDlyM04rRG9zeCtncGJnYVlxOHpLUmYrMTYwSW1UTVZ4VnVQT1pLUWFvTU8vb21SbVBYZzFUREVkaGVqNm1wb1JjWEIwd2hka0FSOWVNQ0FjVTYvYXpVaWw4NUF3YVpEcU0wc1FQbitiRWgyRVNxRERvSFRZeEE2THhGeFY4eDE2cE55ejFvRXBzUWkvOU1EYURoYmhwck1BcWo5OUlpNFBCWFRibDN1dGlEU1lQdklsQXFzK09ORE9QM3VkcFR2eThhNTNTZWhDellpOGVhbG1IN0hLbngrdy84TStHNmU2UDAxMmhPVG5aY09RWEozZ0FRUmpUcHhXOUN3K25kWlpQZ3NJd1FIODR3b2IxTERZaE9nVTR1STlqZmhrVlVWbUI1eGNhdkV1dWZTK2gxcjIxT1pydkZKQXZibUdMRTN4eDk1TlRvMGR5b2dBREJvYllnTk1tSGpvaHFreFZ3OGY2ZjNISUxRM1RZMW9nTzNMNnJHdFBCT2x6a0dFOWRRM3NFVHNuV2VuMmZURjR2RmdwZGVlZ2tHZ3dFUFBmVFFzTWNqdWhSOTIxeUtsL08yY1lVbjBTUVNyRGJnKzBsWFlaWXh4dHVoRUUxb3p6Ly9QS0tpb3JCeDQ4WmhqZk02MGtjb0locExwLysrQTJmK3NRTkxmLzBkaEY4MjNkdmhrSWNleGp4dmh6Q3BDUU5VOXVMS1RxSUpxTFpWaFI5L2xJQ3FGalhpZzdxd0lya0pNZ0RWTFNxY3F2QkJTWVBHS2RrSkFBcVpoR3RtZTViWU85ZWd3Yk5iNGxCY3I0VkdLU0kxc2dNaHZoYllKYUN5V1kzc2NoK2tSblk0SlR0N3oyRzF5VkJZcDhXaEFqOGNLekxnbVpzS01TK3V6V1d1d2NRMW1MWmpxYTZ1RGdDZ1VQQ1BWS0tobW0yTXhaL24zWWRONWNkeHJLRUExYVptVm1rbm1vQTBjaVhDTkVZc0RFekFocWdGMEhGRkp4SFJrRWwyRWNWYmowRWY2byt3UmNuZURvZG93dUIzNWtRVDBLdTdJMUhWb3NiREt5dHc4L3hhcDJldFhRcTBkc2xkK2lqa0VoNWJVejdnMkNYMUd2em93eVIwbU9XNFkxRU5OaTZxaGxibFhCbXZ3eXhIZlp2clFlSHU1dmc4SXhoLzNSV0ZkdzVFWUY1YzdwRGpHbXpic1ZSVVZBUmdmQjhjVHpRUjZPUXEzQkY3T2U2SXZkemJvZEFvKy9qamo1R1Nrb0xVMUZSdmgwSkVSRFJ1bVJyYkVIL05RZ1FtUjJPQWhXeEUxQU9UblVRVFVFYUpBUXFaaEp2bTFibzhNMmh0TUdodGJub056R1lYOEp2TjhXZzN5ZkdqcTBweDVZeEd0KzMwYWp2MGFydEhZMTQ5cXdGLzNSV0Z5bWIxa0dJYTcycHJhM0hpeEFrQWdFd204M0kwUkVSRVJFUTBXV2lEL1pCNjcxcHZoMEUwNGZBN2M2SUpTQkFrMkVRQjFhMGptMERjZFRZQVpZMGFMRWxvNlRQUk9WaXRYZDAvVTRrd21rZGt2UEVrTnpjWG4zenlDWUtEZzcwZENoRVJFUkVSRVJHQkt6dUpKcVRGQ1MzWWVTWUF2L2gwQ241OFRTa1NRMTJML3d6RjNod2pBT0M2T1hVak1wN05MdUQxUFJFQWdGc1gxSXpJbUNPcHJDTUdGWWNPRGFxUEpFbG9hV2xCVFUwTkdoc2JrWnljak5XclYrT1ZWMTRacFNpSmlJaUlpSWlJeUZOTWRoSk5RSStzcWtCSnZSYUZ0Vm84L3Q0MHJFeHV3dDJMcXhBVjBQZnFTWnRkd01zN28xenVMNGh2eGNJcDNkV1BDMnAxQUlDVXlBNlhkcDdvT1VlSFdZNXZ5M3hoRjRFZlhYVU95NmMxRHptdW9iVDFSSGxIREk0Y1Bqem9ma3FsRXBHUmtWaTZkQ2tTRXhNSDNaK0lpSWlJaUlpSVJnZVRuVVFUa0ovV2hqL2ZtWWNQam9UaTMra2gySDNXSDN0empMaDJkZ01lWEZFQmpWSjA2V01UQld6T2ROMXViZERhSFluQzFpNDVsSElKV2pmOVBlRnVEbzFTeE40Y0kySUNUVWdPZDAyaWVoTFhVTnA2WW5ISUFWeCt6K2VEN2tkRVJFUkVSRVJFNHhPVG5VUVRsRW9oNGp0THE3QStyUjRmSFF2QkZ5ZURzZVZrRUU1VjZQSEhqZm53MVRnWEVOSW9SV3o2d2JmOWpxbFdTdWl5eUdBWEJjaGwwcUJqNmptSFhSVFEyS0hFc1NJRC9yWS9Bai82TUJHL3Y3VUFNNkxhQngzWFVOb1NFUkVSRVJFUjBhV0hCWXFJSmpoL3ZSV1BycXJBRy9lZlJYeFFGNHJydEhoOVQrU1F4Z296ZEcrREw2N1REanN1dVV4Q3NLOEYxODZ1eDM5Zld3S2JYY0E3QjhLSFBTNFJFUkVSRVJFUlVWK1k3Q1NhSk1LTlp2eDhRekVBNEdDK2NVaGpwTVcyQVFCMm52RWZzYmdBWUU1TTk3Z2w5Y05Qb2hJUkVSRVJFUkVSOVlYSlRxSkpKTUpvaGx3bVFSU0ZJZlZmUDdjZWNwbUV6U2VEa1ZPbEg3RzQ2dHRVQUxyUEdpVWlJaUlpSWlJaUdpMDhzNU5vQXZxL0hkRzRjM0UxQXZSV3AvdGZaUWZCTGdxWWNYNkY1bUNGKzVueEg4c3I4ZnFlU0R6OWNRSWVYMXVHMWRNYklmVEtuZGExcVZEZnJzUjBOd1dIZXV1eXlod1YxRmNrTncwcExpSWlJaUlpR3A2SE1jL2JJUkFSalFrbU80a21vQzBuZzdBMUt4QkpZWjJJRGpCQkxnQkY5VnJrVnVuZ3A3UGg0WlVWTG4xc2RzR1JkT3p0c1RYbGpvOXZubDhMQUhoclh3VCtzRFVXYisyTFFHcGtCM3cxTnBpc01wVFdhMUZZcThWZFM2cGRrcDA5NTVBa0FTMWRDcHc4NTRQV0xnWFNZdHR3KzZLYUljYzEyTFpFUkVSRVJFUkVkT2xoc3BOb0F2cmU2bkljS3pLZ3VGNkx2R29kRkhJSjRYNFczTHFnRmpmUHI0Vi9yeFdmQUdBVEJXek9ESFk3WHU5RTRjM3phN0Vrb1FXYk1vT1FXV3JBOFdJRHpGWUJXcFdJY0tNWk44eXR3NnJwalFQT29WV0ppQS9xd2hYTHFuRDF6SHFYRmFLRGpXc3diWW1JaUlndWRUYWJEYVdscGFpcnEwTlhWeGZzZHJ1M1E1cFE1SEk1dEZvdGdvT0RFUnNiQzRXQzN6NFRFVTBFL05PYWFBTGFNTGNPRytiV2VkeCsyMU9aZzU0ajNHakdvNnNxQUxpdUVoMnBPUWJUWnlqakV4RVJFVjJxR2hzYmNmcjBHWnkwK0NCWGlFU1RvSVZWenBJTmc2R0VDUC9PTGt3cmFjQ2N5aU5JVFUxQlFFQ0F0OE1pSXFJQk1ObEpSRVJFUkVRMGlUUTJObUovUmpaMnkrSlJLZlB4ZGpnVGxoVXkxQXA2MUFwNkZGcmIwWmlSaldWelp6TGhTVVEwenZGSGUwUkVSRVJFUkpPRXpXYkQ2ZE5uc0VzV2gwcUJpYzZSVWluNFlMY3NIcWRQbjRITlp2TjJPRVJFMUE4bU80bUlpSWlJaUNhSjB0SlNuTFQ0b0VydzlYWW9rMDZsNElPVEZoK1VscFo2T3hRaUl1b0hrNTFFUkVSRVJFU1RSRjFkSFhLRlFHK0hNV25sQ29Hb3I2LzNkaGhFUk5RUEpqdUppSWlJaUlnbWlhNnVMalFKV20rSE1XazFDVnAwZG5aNk93d2lJdW9IazUxRVJFUkVSRVNUaE4xdWg1WGY1bzBhSzJTdzIrM2VEb09JaVByQnZ3V0ppSWlJaUlpSWlJaG9VbUN5azRpSWlJaUlpSWlJaUNZRkpqdUppSWlJaUlpSWlJaG9VbUN5azRpSWlJaUlpSWlJaUNZRkpqdUppSWlJaUlpSWlJaG9VbEI0T3dDaVM1VnNYYjIzUXlBaUlpSWlva3ZFNjBqM2RnZzBTVDJNZWQ0T2djZ0pWM1lTRVJFUkVSRVJFUkhScE1Ca0p4RVJFUkVSRVJFUkVVMEtUSFlTRVJFUkVSRVJFUkhScE1Ca0p4RVJFUkVSRVJFUkVVMEtUSFlTRVJFUkVSRVJFUkhScE1Ca0p4RVJFUkVSRVJFUkVVMEtUSFlTRVJFUkVSRVJFUkhScE1Ca0p4RVJFUkdOS1psTUJsRVV2UjBHRVJFUkVVMUNUSFlTRVJFUjBaalNhclV3bVV6ZURvT0l4akd4dFFHZE85NkZ0VGdMZ05SL1k3c05iZS85Q20zdi9XcE1ZaU1pb3ZHTnlVNGlJaUlpR2xOYXJSYWRuWjNlRG9PSXhqRnI3akdZajIxRjU5ZHZBaEQ2YlN0SkVtem56c0IyN3N6WUJFZEVST09hd3RzQkVCRVJFZEdsSlRnNEdMbTV1YkRaYkZBbytNOVJvb211NmRtTlErNXJlT2c1eUlPalhlNWI4bzREQUZRcGx6dmROeDM5QXRhemg2RktXd1AxN05WRG5wZUlpQ1l2L3V1U2lJaUlpTVpVWkdRa3pwNDlpNnFxS2tSSHV5WTVpR2o4R0NpUktmTVBoVHd3b3MvbjlvWktRQ2FIM0QvVTdYTkI3dm90cWRUVkRsdFpEZ0JBbGJMRTZabXQ1QlJzbFFWUVRrMGJLSFFpSXJwRU1kbEpSRVJFUkdQSzM5OGYvdjcreU1uSlFWUlVGQVNoL3kycVJPUTlQUk9ab3FrRFVrY0xaTDZCRUZScUFJRE1FQVNmTzM3YVovK21aemRDNWhzQXd5TXZlRHluNWV4aFFMUkRFWkhndk9wVHRNTlczcDBFVlNRdzJUbldQcjdpYWFkclFSQ2dOdW9SUEdzS3B0KzlCbjV4cmdudDNuMzZvakxvc09IZnYzRHFwOUNvY09PV1ovcnM4OW4xdjRETlpNR3QyMy9uZE4vV2FVYitad2RSZnVBVTJzdnJZYmZZb05TcDRSc2RqTm1QWG9mQWxKaCszMGxsMENGb1JoeVNiMStKZ0dUWEg4aDVPcjZuN3c3QThRN3UrdlIrUHdDUVJCRmxlN0pRdGljTFRYbmxNRFczTzJMM2l3dEY4dTByRVpLVzRQU2VmWDArczkvOENqa2Y3WVV4SVFLci92UW9GRnFWeDNFVGpWZE1kaElSRVJIUm1KczFheGIyN3QyTDB0SlN4TVhGZVRzY0l1cER6eVJsNTlkdndweXhIVDUzL3F6ZjFaekRaVDY1Q3dDZ25udUYwMzFyNldsSTVpN0lERUZRaEU4ZHRmbXBiektGSEZPdVdRZ0FFTzEyTk9WVm9HeHZGaXFQbk1YSzV4OUJ3TFFvcC9ZSjZ4ZjNPWllFb1BpcjR4Q3ROc3g5L0lZUmlhK3p0aGw3bm5vZEhWV044SXNQUS9US1dZQWdvS082Q2ZXblN0QmFXdU9VN096OVRuYXJEUzFGVmFnNGVCcFZSM093OURmM0lYUmU0cERHNy8zdVJWdVBRYlRaKy8yY0pLeGZQR0M3MXRKYUhQbnQrMmdwcm9aQ28wSmdhaXpDUXFaQkVpVzBWemFnTHFzWWdhbHhUc25PdnBSOGs0NmNqL1pDRitxUFpiKzluNGxPbWpTWTdDU2FZTVJ0UWQ0T1lWS1JyYXYzZGdoRVJKZWtrSkFReE1URUlDTWpBMGFqRVVhajBkc2hFZEVBckVWWkVQUitiaE9kL1cxM0YxdnEzRDczLzhsSEx2ZnN0YVd3VnhjQkFKVFRuWk05MXB5akFBREoxSTdXMTU2OCtFQzZXSzNkNmY1NWdrb0wzL3VmN1RNKzhweE1JVWZhNHh1YzdtVy92UTA1SCt4RzlwdGZZY1VmSDNKNjFydHRUN2tmN1lWb3RTRjZ4YXp1cE9FSU9QbktGblJVTldMMkk5Y2k2WlpsVHM4c3JaMHd0M1M0OUhIM1R2bWZIY1RKVjdZZysrMXRUc25Pd1l6ZmU4eVNiOUloMnV6OWZrN1NIdC9RYjd1V2tocnNlZkpWV0R0TW1IN0hLaVRmdmhJS25kcXBqYlhEaEs2NmxqN251S0F1dXhqcEwzd0tsWThXeTU2OUg1b0Ezd0g3RUUwVVRIWVNFUkVSa1ZmTW56OGZyYTJ0T0hEZ0FKWXVYY3FFSjlFNEpqWlZRMnl1Z1NyNXNqN2JDR290bEluem5PNVpUaDJBb0ZSRE9XMkI0NTQxUHgyU3VjdnRHT2FNN1JmSFUvWkk0dGl0c09TZVQzWmFUTjFuZ2JyaDdyNmcxdlVaTXczZjlEdFhJZWZEUFdqTUtmTzRUMU4rQlU2OTh3MDBBYjZZKzU4anM2b1RBR295OGlGVHlKRjQ4MUtYWnlxRERpcURaMThMVTY1WjJKM1lyR3dZbGZHSFFyVFpjZmlaOTJCcDc4S0MvN29WY1ZmT2M5dE9xZGRBcWRmME8xWjdaUU1PL2M4L0FFSEE1Yy9jQzBOTXlHaUVUT1ExVEhZU0VSRVJrVmZJNVhJc1hib1VCdzhleEs1ZHV6QjM3bHpFeHNieURFK2ljY2h5NWhBQXVDUXplNUw1K0VPLy9uSG5mcWNPUU5BWm5PNjN2dllrN0c2U25XSkhNeXhaZTl6UGYvWUlwTTQyeUFQQ1lYajB6MDdQSkpzVnpYKzRHNEQ3MWFJMHV1UnFKUVNaQUtuSEN0disyRXdXSEgzMkE0ZzJPK1k5ZWRPSUpnZ0ZRWUJvczZPenVnbjY4SUFoajJOdTdRUUE2Q01DUjJYOG9UaTNNeE50WlhXSXZEeTF6MFNuSjZ6dFhUandzM2RnYWV2QzRwL2RpYUNaOFNNWUpkSDRJUE4yQUVSRVJFUjA2ZEpxdFZpMWFoVWlJeU54L1BoeDdOaXhBMlZsWmJEWmJONE9qWWg2c0dUdkF3UVpsS05ZR01oODVBdElOcXY3WituYkFBQ3FPYXRIYlg0YW1wcjBmRWgyRVlIVFl3WnVEQ0R6L3phanJid2VjVmZPUThSbDAwYzBsb2dscVFDQUF6OTdCMDM1RlVNYVE3VFprZlhhbHdDQTVJMHJSbno4b1NyYmt3VUFtSHA5MzZ1ckJ5TFpSUnorOVQvUlZsYUgyWTljaTZqbE0wY3FQS0p4aFNzN2lZaUlpTWlyNUhJNUZpMWFoUGo0ZUdSbFplSElrU09ReVdRSUNncUNUcWVEUnFPQlRNYWYwUk41aTYwOEYvYkdLZ0JBOHdzUE9qM3J1WkpTYktsSDI5OS9nZDdFOW1hbisyS0w2NW5wVW1jcnpKbmJYZTREZ0xVNEM3YUtmRUFtaDJybUNyZHR4dHJ6eno4L3B2T1ZsNWNQZTA3Zkg2MGNtV0RPczF0c3FNbklSL3FmL2cyNVNvRVpENndic0UvNXZteVViRHNCWFlnUmN4NWJQNkx4QU1Ec1I2OUZTM0UxbWdzcnNmT3gvMFAwcXRsSXVYc05mS09EKyt3ajJ1eklmR2tUQU1EYWFVYnR0NFdRN0NJV1BIV0xTekp3S09PUGxLYUM3aU1hQWxOaWh6eEc1aXRiVUpOUmdNU2JsaUxKelZaOG9zbUN5VTRpSWlJaUdoZENRa0t3ZHUxYU5EVTFvYUtpQW5WMWRhaXJxME5YVnhkRVVmUjJlRVFUZ3IrLy80aVBhVHE4dWZzRHVRSnlZL2ZaZnZibVdzRHV2QUpic2xtNms1SzkyYTNPOXlYWDM4OWRlejZBWkRGQm1UQVgxb0lNNS9rUC9Cc0FvSnF4RERLOTN6RGVaT1RJNWZJeG04dHV0ME9qMFNBdGJYaXJhaytOUUN3Mmt3VWZYL0cwNDFvUUJJVE1UY0RNLzdnSy9vbVIvZmJ0ckd2QmlSYytCUVFCQzU2NkJjcGVoWFZHZ3RwUGo5VXZmZzluMzkrRnZFLzI0OXl1a3lqYms0VXAxeTNDcklldWhrTGpXbTFjdE5sUnNQbXcwejJGUm9XeVBWa3d4SVlpSURsNldPT1BGRXRySjJSS3haQXJwb3MyTzBwM2RQL2VpbGc4c2l0cWljWWJKanVKaUlpSWFGeng5L2NmbFlRTjBhVmd4NDRkSXpxZXZhNE0xdngwQUlEY0dBTERJeThBT0gvdVpxOWlRUExBQ01kekFJQWtvZWwvYjRmTUdBSy83NzNrdU4yN3I3MnFDT1p2ZHdPQ0FPMnFPMTJTbmRyVmQ2SGprK2VnV1RKeWhXeUc2NGtubmhpenVaNS8vbmtFQlFWaHlaSWx3eHJuRk5LSEhZdE1JY2VVYXhiQ2JyR2lPajBmcHNZMkJLYkVEcGpvbENRSngvNzNRMWpidTVDd2ZqRkMwaEtHSFV0ZjVDb0ZadHgzSlJMV0wwYk9SM3RSdU9VSUNqY2ZSdjJwRXF4ODdpR29mSjNQQ0ZWb1ZMaHh5elBkY2RwRmREVzJvZXBvRGs2OXZRMjduM3dWSy83d29OTzVsb01kZjhUZVM2T0VyZE1NeVM1Q2tBOSt0NE5NSWNlQ3AyN0Y0Vi8vRTRkKzlSNVcvK1c3TEV4RWt4YjNBeEVSRVJFUkVaRmJYWHMrQU9CWjRSa1hvcjM3djdMK1YwR2FUKzBISkFucTJhc2hENDUyZWE2SVRJTGg0ZWNoRHdnZldodzBZbVFLT2RJZTM0RDVQN29GVjczOUl3UWtSZUhNUDNhZ1pOdUpmdnVkL2VjdTFHVVh3eWNpRUxNZXZtYmdlWlFLMkszOW45MHMydXo5cnFUVUJQaGl6bmV2dzdvM240UmZmQmhhaXFydzdXdGIreDFUa011Z0MvYkQxT3NXWWRIVEd5SGE3RGoxdDI5R2JQemgwSWQyL3hDd3VhaHF5R05FTFp1QjFIdlhkaGNwK3NuZllHcHFINm53aU1ZVkpqdUppSWlJaUlqSWhiVXdFOWI4ZE1qOGhuWWVvV1ExQXdBRWVmOGJDbFdwbDBQUSswRzcrcTQrMndoYTN5SEZRS05Ib1ZGaDBmKzdIWEtWQWlkZi9STG1admVKczRhejUzRG12WjBRQkFFTGYzd2I1R3JsZ0dOcmpIcElkaEdkTlUxdW4zYzF0RUswMmFFTkh2aFlBNStJUUN6NTVkMEFnSW9Ebm0vbUQwbWJDZ0JvS2FrWmxmRUhLM1J1OTJyWWN6c3poelZPeXQxckVMMXFOanBxbW5EZ1orL0FacktNUkhoRTR3cTNzUk1SRVJFUkVaRUxhMTczYWozdHlqdlFzZW5GQWR2Ykd5clI5T3hHMS90MVpXN3ZYNkNJU0lEUERVOUEwT2pkUHUrdnI2ZHRGVEVwOEwzN2x4NlBRNTdSaHdjZzhlWmx5UGxnTjc1OWZTc1cvdmcycCtmV1RqT09QdnNoSkx1SWFiY3RSMkNxWjhWMUFwS2owVm5YZ3JJOVdaaTIwYlVvMVlXa1lwQ0g0K2tqQWlISVpaQUdjZjV6WjEwTEFFRHROL0MyOUtHTVAxZ0pHNVlnLy9OREtOaDBHTkVyWnp1ZEpUcFlDNTY2RlIxVmpXak1LY09SMzM2QXkzOTFEd1FXQXFSSmhGL05SRVJFUkVSRTVFSjd4WGVnV1hndFZLbVhEOWhXSGhqaDhrdm1Hd0FBRU5SYXAvdHdzOUpURVpzeXFMR2RmdlhZM3Q1WEc1a2hhQWlmQWZMRTlOdFhRdVB2ZzlJZG1hZy9WZUwwTE9QRno5RlIzUWhEWENobTNIZWx4MlBHWDdVQUFIRG12WjJvUHA3bjlLdyt1eGluM3RrT0NBS21YSGVaODN3dmJZS3BzYzFsdk9LdHh5SFpSYWV6Ti90ajY3SWc4K1h1d2x6UksyZVArUGhEb1E4UHdLd0hyNFpvczJQdmY3K0owcDJaa0NUWEl5WTY2MXJRY1BaY3YyUEpWUXBjL3F0N29RMHlvT3JJV1dTK3ZHVzB3aWJ5Q3E3c0pDSWlJaUlpSWhlQ1FnWHQybnM5YXV0ejU4OWdPclFKTXIwQm1xVzNBQUM2OW44TTAvNVBvRmw0SFRUTGJuRzA3ZHo2R3NUV0JvL2pjQ3A2NUlaa3M2TDVEM2Q3MUpaR25rS25SdXA5VnlMOWhVK1I4ZEltWFBIWHh5SElaQ2pka2VIWWNxM3g5OFczcjM3Wjd6aHBqMjl3ZkJ5MmNCcW1YTGNJUlY4Y3hmNmZ2QTJmeUNEb2d2MWdhbXBEYTJrdEFHREdBK3NRTUMzS2FZekN6WWRSOU9WUkJFeUxnbTkwQ0FTWmdKYmlhalRtbEVIdHA4ZnNSNjUxbVZlMDJaSDUwaVlBM2FmVG1wdmJVWHV5RUpiV1RvVE9UVUR5SGF1R05mNWdaTDYwQ2FMTjd2aTQ5K2NsNlpabEFJQ3NONy9Dc2Q5OWhPdzN2a0pnYWl6VUJoMXNYUmEwbE5hZ3ViQUtLWGV2UWVEMG1IN24wZ1Q0NHZKbnZvUGRUNzZLd3MySG9RL3p4N1JibHc4cmZxTHhnc2xPSXFKaHNsaTZ6N2tSQk1ITGtSQVJFUkY1aDZEV3dWYWNCWHRqRlNTckZacWxOOEZ5YWo4QVFCR2Q3TlJXZDgwajNnaVJSbEg4MVF0UXNPa3dXb3FxVUxEcE1CSnZ2QndaNTVOMUFGQ2JXWURheklKK3graVoxQU9BZVQrNEVjRXo0bEQwMVhFMEYxYWhvN29SYW9NT0VZdFRrSERERXNjWmxrNWpQTFllVlVkenVoT1F1ZVdRS2VUd0NRL0F0TnVXSStubVpkQUV1Sjc5S3Ryc0tOaDgySEd0MEtuaEZ4K0d1Q3ZtSWY2YUJVNy94aC9LK0lQUk00NExIL2YrdkNUZHNnd1JTMUpRc09rd2FqUHlVWDBpRDNhVEZRcXRDajRSZ1VpOFlRbGlWcy94YUQ3L3hFZ3MvUEZ0T1B5Yjk1SDF4bGZRaC9vamF2bk1ZYjBEMFhnZ1NPN1dQUlBSdUNWdUc5NFduSFhQcFhuVXpxQzE0ZVBIc2gzWGh3cjg4SFYySUhLcjlHZ3p5YUZUaVVnTzc4Q3RDMm93TzJiaVZ2R1RyYXNmOWhnVkZSWDQ4TU1Qa1ppWWlQWHIxNDlBVkVSRVJFUkRzMlBIRHJ3dW56dmk0elk5dXhHUUt5QTNoZ0FBN00yMWdOMEcvNTk4NUdoanJ5dEQyeitmZ2RUWkNwbVBQOFQySnNpTUlmQjc5TThEVm1SM21RdHdHcnMvUFZkMmV0cG5PQjYyWjJEdDJyV2pQczhGenovL1BLS2lvckJ4bytkbmw3cnpPdEpIS0NJaVp3OWpucmREb0V1TU1NQktJNjdzSkxyRXJFK3I2L09aSkFuNE9qc1FWcnVBNzY4cGQzcjI4bzVvcUJRaTVzVzFRcTBRY2E1UmcrUEZCcHdvTWVBbjF4VmorYlRtMFE1OTNDb3FLZ0lBR0kxR0wwZENSRVJFTklyc050Z2JLdnQ4TEErT2h1SGVaOUQyL3E4ZDI5U1Y4Yk1HbGVna0lpSWFMaVk3aVM0eGovVktZdmIwcjJPaHNOb0ZMSi9XaEJYSlRVN1BmcnErR0NrUkhVNzN2c29PeEorM3hlQzl3K0dYYkxLenRyWVdKMDUwVnlwVktQaEhLaEVSRVUxZThzQ0kvcy9FbENSWUNqSWd0bC84ZDZFNWN3ZkU1bHBvVjkwSmVkam9GVzhoSWlLNmdOK1pFeEVBSUw5R2gzY1BoTU5mYjhYamExMFRvcjBUblFDd1pub1Qvcnd0Qm8zdHlyRUljZHpKemMzRnpwMDdFUndjakpxYUdtK0hRMFJFUk9RZGtnaHIzZ2wwN2Y4WTl0cnVLdENLaUFUSXc2ZkNuUEVOck1WWnNCWm5RUkV6SGFyVXBWQW1wRUhtRytqbG9JbUlhTEppc3BPSVlMTEs4THN2NG1BVEJUeHhaUmtNV3B0SC9TcWExUUNBYVdHdWlkRGRaLzJ4S1RNWVJYVmFDQUNpL00xNFlIa0Y1c1cxT2JYTHFkTGp3eU9oT0ZYaEE1TlZobEEvQzFaTWE4TEdSVFZRSzBTWGNmT3FkZmo0ZUFpeXkzM1EycVdBajlxTzJUSHQrT24xeFlOL2NRQ0hEaDBhVkh0Smt0RFMwb0thbWhvME5qWWlPVGtacTFldnhpdXZ2REtrK1ltSWlJZ21BdDNhNzBEUSt2UzRJOEZXVlFScjdqRllzdmRCYkdzRUFBZ3FMVFNYWFE4SnlRN2tBQUFnQUVsRVFWVE5raHNBbVJ5cVdTdGcydnN2V0l0T3duYnVMR3puemdJQVpNWlF5RU5pb0YxK0crUWgvVmVOSmlJaUdnd21PNGtJTCsrTVFubVRHbGZPYU1SbFUxdjZiU3RKUUd1WEF0bmxQbmhyWHdUOGREWTh2TExDcWMxSFIwUHg5djRJR0xRMkxFdnEzc1owcGtLUGdocWRVN0x6Nit4QS9PV2JhQ2dWRWhiR3Q4SkhiY2ZwU2ozK2VUZ01KOC81NGcrMzVVTWh2MWhEYlZ0MklQNzhUVFFrU2NEc21EWkVHTTJvYjFmaFVJSGZrTi85OE9IREF6ZnFSYWxVSWpJeUVrdVhMa1ZpWXVLUTUvNy83ZDE1Zk5YVm5mL3g5L2R1U1c3MkhVSWdBWklBUVpZUVJFRmtWUlIvcUJXeDFtbzcxbExiVHNlcDYvemF4OHh2Wm41ZHBrNWJwei9ycngybGFqdXRkV3l4eW1LVlRVRndnVWpZd2hvU1FrSkl5QW9KV1c5eTczZitDSW1FTEpBRkxuenpldjZUM08vM25QUDkzUE5ISGcvZW5PODVBQUFBMTRxQUdYZDArdXc1K0tucVZ6M2Y4ZGtXR3EyQXFRc1VrTGxJaGp1czQ3cGorRmlGZk9uNzhwWVh5Yk4vbXp5SFBwV3Zwa0srTTJVeUFvTmxqMDI4WXQ4QkFEQTBFSFlDUTl6V0l4SGFzRDlhY1dFZWZYdEJ6L3Q1U3RMU0Z5YXJ2cmx0ZzNsRDBzM2p6dWc3QzA4b3d0MTVKZWhmZHNiSk1LVC8vT3BoeFlTMmRGdy8zZkQ1bjV5ODhpRDljdU5JRFkvdzZObjc4aFFYNXBIVUZxWSt0eTVKR3c5RWFlMmVXTjJUV1M1SktxaG9heC9nTlBYRHBYbWFsUGo1Q2ZEbHRhNStmLytubm5xcTMzMEJBQUNHS2xmNkxMVWMyeXZERlNoWDJ2VnlKS1ZMaHEzSDl2YTRVUXBhOEtDQ0Zqd28zK2t5dFo0OEludjg2Rzc3UlB6RGEzMnF4WEE0cjhncDdBQ0Fhd05oSnpDRVZaeDE2ZmtObzJSSWV2TDJJcmxkM2w3YjN6RzVTazB0TmpWNGJDcXFDdFMyM0FqdEx3N1cxK2VVNkphSjFSM3RtbHR0a3FtMlJQUThrZWVGb205bXhjdnJNL1Q0b3FLT29GT1NERVA2eXF4U2JUd1FwYTFISWpyQ3pqZDN4cW5WWitqUjJTYzdCWjJTT3ZVSEFBREFsUkc4NU52OTZtZUxqSmNyTXI3SCs0WmphTzRIRHdBWUhJU2R3QkJsbXRLLy96VkpkYzEyM1pWUm9ZeFJaeS9hWi9uY3pxK3JGNThPMEE5WGo5SFAza3VTM1dacS9vUzJFOXpuVHppdDkvWkY2L0UvcHVtQkc4dTBNTDFhZ2M3TysyL3VQUkVpUTlMV0k1SGFsaHR4UVcxdEtXbkp1VDFCSlduZmliWTlvdVpONkh4S1BBQUFBQUFBUUR2Q1RtQ0llbjM3TU9VVWh5Z2hvbG5MNTVUMGE0ekV5R1k5ZFh1aEhudHRuUDZVRmQ4UmR2N2RMU2NVRytyUm01L0Y2WmNiUityVnJRbGFOcU5NOTg4b2w4MW8yNE96cHRFaFU5TGFQVEU5anQvYzh2bHJUZFYxVGpudHBzSXY4ZkFrQUFBQUFBQXc5QkIyQWtQUW9kSzJRNEFNUTNybWprSUZPTHVlZW42cHhzUTJTcEtxNmo1LzNjaGhNL1hnekZOYW1sbXVqUWVpOWNhT2VQMXVXNEtxNjV6NnpzSzJmVUhkTHAvcW0yMTY5OGs5TW94dWgrN0U1ZkNwd1dOWGM0dHRRUFVDQUFBQUFBRHI2bmtIYVFDVzFPQ3g2OWwza3VYMUdWbzJ2VnpwQ2ZVREdxK3dLbENTTkN5ODY3NlpRUzZmN3NxbzBDOGV5SlVoYWVQKzZJNTdLWEVOOHBtR0Rwd011YVRucEE1ckMxV3pDc0l1MGhJQUFBQUFBQXhWck93RWhwZ1hObzdVcVJxWGttS2E5RGV6TCszMTlXMjVFWW9LYnRIRUVaMkQwZXA2cDM2eGZwUWs2WTRwbFIzWGR4V0dhbHJTNTN1QXVwdyt5VGozODV6Rms2dTB1eWhVTDJ3YXFSL2ZtOWZwMUhaVDBtZkh3alFtcmxFeElXM1hsMHlwMU42aUVMMjRPVkdqWXh1VkdObmMwZjU0WmFDU1k1b3VmUklBQUFDQUllWlJaZnE3QkFDNElnZzdnU0hrL1lOUit1QlFwQ1FweXQyaUZWdEc5TnErL1pYejQ1VkIrdEdhMFVxTWFsWmFmSU9DWEY1Vm5IVnBUMUdJUEswMjNUbTFVcmRQcXVybzkvMlZLUm9kMDZpMDRRMHlUU243ZUpoTVU3cjMzTW5xa2pSMy9HbGxGWVJwMDRFb2ZlMlZkRTBkVmFmWVVJL3FtKzA2V0JLczhscVhWang4cUNQc25EUHV0SFlWaHVxOWZkSDY1dThtS0RPNVZ0SEJMU281RTZDOUowSzE3cW5kZ3oxZEFBQUFBQURnR2tQWUNRd2hMMndhMmZINzdxSlE3UzRLN2JWOWU5ZzVkOXhwbGRjNnRiODRSTnR5SStRenBRaDNxNjRmWGFzbFV5czdyZUtVcEh1bVZXaDdmbHVRNmJTYkdodlhxRy9NUGRseGdGRzdweGNYYXNySXMxcVhFNk9jNGhCNVdnMkZCWHFWT3F4QnkrZVVhTlFGcXpVZlgxU2tTWWwxZW1kUGpQWVdoYXJWYTJoNFJMTytmT09wZ1V3TEFBQUFBQUN3Q01KT1lBaFo5ZmQ3KzlWdlZIU1RucnE5NkpMYmYydEJzYjYxNE9MdERFbUxycXZXb3V1cUwzbnNoZW5WV3BoKzZlMEJBQUFBQU1EUXdRRkZBQUFBQUFBQUFDeUJzQk1BQUFBQUxNSnV0OHNwMzhVYm9sK2M4c2x1dC91N0RBQkFMd2c3QVFBQUFNQWlnb0tDRkdrMityc015NG8wRytWMnUvMWRCZ0NnRjRTZEFBQUFBR0FSc2JHeEdtZFcrYnNNeXhwblZpa21Kc2JmWlFBQWVrSFlDUUFBQUFBV2taU1VwS211T2lXWWRmNHV4WElTekRwTmRkVXBPVG5aMzZVQUFIcEIyQWtBQUFBQUZ1RndPRFJ4WXJybSt3b0lQQWRSZ2xtbitiNENUWnlZenA2ZEFIQ1ZjL2k3QUFBQUFBREE0SW1LaXRMTjB5WXA2c0JCN2ZHRTZJZ1JyZE5Ha0ZwWTY5SW5UdmtVYVRacW5GbWxxYTQ2VFp3NFNWRlJVZjR1Q3dCd0VZU2RBQUFBQUdBeFVWRlJtam56UmlVVUZtcEdaWWthR2hyazlYcjlYZFkxeFc2M3l4M3NWa3hNakpLU3JwUER3VCtmQWVCYXdGOXJBQUFBQUxBZ2g4T2hzV1BIYXV6WXNmNHVCUUNBSzRiM0dBQUFBQUFBQUFCWUFtRW5BQUFBQUFBQUFFdmdOWGJnR21PN3JkTGZKUUFBQUFDNHhxeFF0cjlMdUNZOHFreC9sd0JnZ0ZqWkNRQUFBQUFBQU1BU0NEc0JBQUFBQUFBQVdBSmhKd0FBQUFBQUFBQkxJT3dFQUFBQUFBQUFZQW1FblFBQUFBQUFBQUFzZ2JBVEFBQUFBQUFBZ0NVUWRnSUFBQUFBQUFDd0JNSk9BQUFBQUFBQUFKWkEyQWtBQUFBQUFBREFFZ2c3QVFBQUFBQUFBRmdDWVNjQUFBQUFBQUFBU3lEc0JBQUFBQUFBbDhYS1c3K250Ky84NTB0cXUvbkpsL1RSUC8ydTMvMTdHZ1BBME9Md2R3RUFBQUFBQUtCblRVMU4vaTZoZytuejZjU1dmVHF4Wlo5TzV4YXI2VXlkRE1PUUs4eXQ4T1I0amYvU1BNVmxwUFJyN0lieU0zSUdCdzZvdnNFWUE4QzFqYkFUQUFBQUFJQ3JXSDE5dmI5TGtDVFZGcFpyKzQ5ZlYwM0JLVGtDWFlxZW1LUmhjZU5rK2t6VmxWU3BZbCtCb2ljbTl6dnNYTFRpY1JrMlkwQTFEc1lZQUs1dGhKM0FWY1MzUHNiZkpRdzV0dHNxL1YwQ0FBQUEwS3ZHeGtibDV1WXFMUzNOYnpYVUhDL1RsaWRlVkV0OWt5WThNRi9qdnpSUERuZEFwell0OVUxcXJLanA5ek9jRjR6bnJ6RUFYTnNJT3dFQUFBQUF1SXBGUjBkcjA2Wk5pb2lJVUZ4YzNCVi92cS9WcTA5LzhKbzhkWTI2L3BuN2xMd29zOXQyenVCQVhpRUg0SGVFblFBQUFBQUFYTVhHakJtam9xSWkvZkdQZjlUMDZkTTFac3dZeGNiR3l1VnlYWkhuRjcyL1cyZFBWR2pFVFJON0REb3Z4dlQ2ZE9pL042dmd2Yy9VVkgxVzdyZ0lwZDAzUjJPWDNORFJadVd0MzVNajBLVjcxdjZnbXdGTUhWMzFpZkxYYmxkZFNaVUN3b09WT1BzNlRmemFJcmxDZ2k1dERBQkRBbUVuQUFBQUFBQlhNWWZEb1M5LytjdmFzV09IdG0vZnJxeXNyRDZQRWZyVXZINC8vOFNXZlpLa3NYZmUyTzh4ZHY3SFgxUytKMS94bWFscUtEK2pzdXlqMnZYODIzSUZCMnJrL0NrWDdiLzcxMnRWdUNGYnc2NGZwK2dKbzFTV2ZWUjVhejVWNVlGQ0xmamwzOHJ1SXQ0QTBJYS9CZ0FBQUFBQVhPVnNOcHRtenB5cHFWT25xcUNnUURVMU5USk44NUw3N3gvQXMwL25sVWlTb3RPVCt0Vy90Y21qdXBJcTNmN3FVN0lIT0NWSkIvNXJvdzYrOXI3eTFtNi9hTmpaMnR5aThsMTV1djIzVHlzd0tyVHRXcU5ISC83RGIxUjkrSVNPdnYyeHh0OC90MSsxQWJBZXdrNEFBQUFBQUs0UlFVRkJTazlQNzNPLy9jcnU5ek05dFEyeU9SMXlCUFgvdGZtcDMxN1NFWFJLYmF0RUQ3NzJ2bXFPbFY2OHMya3E0N0c3TzRKT1NYSUV1VFRsMFR1MCtjbVhWUHpoUHNKT0FCMXMvaTRBQUFBQUFBQmN2ZXlCVHZsYVdtVjZmZjNxYjNQWUZaazZvdE8xd0toUTJad090VFEwWDdTL1liTXBkdkxvTHRlajA1TmtHSWJPRmxmMHF5NEExa1RZQ1FBQUFBQUFlaFFjSHlsSk9uTXBxekM3WVhQWUpjUG9ldDF1a3k3aFZYeTd5eUhEMWpXK01PdzJHWGFiZkMzZWZ0VUZ3Sm9JT3dFQUFBQUFRSS9pcDZWSWFqdVYzUjlNWC9jclNwdHI2dVZyOVNvZ011UUtWd1RnYWtiWUNRQUFBQUFBZXBSeTl5d1pkcHZ5Vm4rcTZzTW5ydmp6dlo1V25TMnU3SEs5ZE1kaFNWTDBoRkZYdWlRQVZ6SENUZ0FBQUFBQTBLUGc0Vkdhdkh5eGZLMWVmZmkvWDFiaCs3dTdQUW0rb2FKR1ZZZUtMa3NOdTE5WUpXOXpTOGZuK3JMVDJ2L2I5Wktrc1V0dXVDelBCSEJ0NGpSMkFBQUFBQURRcTdSbE4wdVM5cjM4bnJLZS9aTnlmdk9lb2ljbUtTRE1yZFpHajJvS3kzUW12MVRwRHkwYzlKV1c5Z0NuV2hxYTlkN0RQMU44WnBxOFRSNlZaaDFXYTZOSHFmZmNwTGlNbEVGOUhvQnJHMkVuZ0Q1NzZvMVV1VjArL1hCcC9xQ05lZmZ6VTlUVVl0UDZwLzJ6RDlCQWRQZS8yZ0FBQUlEVnBDMjdXUW16MHBXMytsT1Y3enFxVXp0ejVXMXFrU1BJcFpDRWFLVitZWlpHTFpnNjZNODFERU0zLytRUjdWdnhyazUrZkVEZUpvL0NrdUkxOXM0Yk5Ycng5WVArUEFEWE5zSk93S0p5VDduMTJHdmpKRWsvdVM5UDA1TE9EdHJZNWJVdUJRZHc0bUc3bXBvYVNaTEw1Zkp6SlFBQUFNRGxGWklRcmFuZlhuTEo3ZS9iK0d5UDkrNVorNE9MdGozLzJ2UW43OVgwSisvdDkvTUFEQTJFbllCRnJjdUo3dmg5ZlU3MG9JYWRMejE4V0RhRDFZenR5c3JLSkVrSkNRbCtyZ1FBQUFBQWdLR05zQk93b09aV203WWNqbFJpWkxOYWZJWSt5UXRYWFpOZElZR0RzeHJUN1dKVlp6dXYxNnNkTzNZb05qWld3NGNQOTNjNUFBQUFBQUFNYVp6R0RsalFSN2tScW0rMjY4YVVHdDB3cGthZVZwcytPQlRsNzdJc3grdjFhdlBtemFxcXF0TGl4WXRsR0lhL1N3SUFBQUFBWUVoalpTZGdRZTJ2c0M5TXIxWkxxNkUxdTJPMVBpZGFkMlZVZE52K3RwOW5LTkRwMDZydjd0WHFYYkZhdXlkV3BXZGNDZzlxMWF6VUduMXRka21uVmFIdDdWZC9kMitmYTN2L1lKUlc3WXBWWVdXZ1hBNVQwMGZYNnB2emkzdnRjNlRVcmJleTQ3Uy9PRVJuR2h3S2N2bVVHdCtndXpJcU5ET2xwczgxRElScG1xcXBxVkZaV1psMjdOaWhxcW9xTFZ5NFVMR3hzVmUwRGdBQUFBQUEwQlZoSjJBeHBUVUJ5amtSb3VTWUpvMkpiWlFrSlVZMks2ODhTSG5sUVVxSmEreXg3Mzkra0tpTis2TTBmWFN0MGhQcXRldDRxTjdaRTZPREo0UDEvSU81Y2psOEE2cnROeCtPMEp1ZnhTblE2ZE9NTWJVS2NubTFxekJNMzErWklsOFBXNEN1MlIyclgzK1FLRU9tcG82cTA0d3h6YXF1ZDJwWFlhaDJGWWJxaXpQSzlQVTVKZjJ1NmJubm51dDMzOWpZV0QzMDBFTUVuUUFBQUFBQVhDVUlPd0dMV1o4VEpWTnRxenJiTFVpdjF1OC9IcTcxT2RGS1dkajlLc3JtRnB0MkY0YnFsYThmVWxSd2l5U3BxY1dtNzY5TTBjR1NZSzNhRmFzdnppanJkMTE3aTBMMDVtZHhpZ2xwMFhNUDVHcFl1S2ZqdWYreWFvd0tLb0s2OURsVUdxeGZmNUNva0FDdi9tMVpudEtHTlhUY0t6a1RvR2ZlU05XZnMrS1ZrWFMyM3djd3padzVzODk5WEM2WEVoSVNOSHo0Y0Y1ZEJ3QUFBQURnS2tMWUNWaUlhVW9iRDBUTE1LUUZFejRQT3hlbVYrc1BIdy9YNWtOUmVuVGVTVG50WFpkUm1wSytzN0M0SStpVXBFQ25UOStZZDFKUHZKNm1ENDlFRENqc1hMdW5iZlhqSTNOS09vSk9TUXB3K3ZUWUxTZjB5Q3ZwWGZxOHRUTk9waWt0bjN1eVU5QXBTUWtSemZyYXpTWDYyWHRKK3V2ZW1INkhuYk5temVwWFB3QUFBQUFBY1BVaDdBUXNaT2Z4TUZXZWRXcktxRHJGaEg0ZVdnNEw5MmppaURydFB4bWlqNDlHYU43NDAxMzYyZ3hUazBmV2RiaytibGlEREVNNldSM1k2N04vOVg1aXQ5ZS9jMjRsNmNHU1lFblNEV083N3JFNUlySlpMb2RQbnRiT1o2YnRMMjdyTXp2dFRMZGpaeWEzQlp5NXA5eTkxZ1lBQUFBQUFJWUd3azdBUXRhZk81aW9xczZwZjEwMXB0TzkwdzNPampiZGhaMHVoeW1iMFhYRnA5MW15bTR6MWVMci9YWHROYnU3MzdleVBldzgwK0NReStGVFNJQzMyM2EyYm9hdmJYVElhVGQ3N0JNVzFDcEphdkRZZTYwTkFBQUFBQUFNRFlTZGdFWFVOanIwYVg2NEpLbTRPa0RGMVFIZHR0dGRGS3J5V3BmaXdqeWRydmQwUUZCTm8wT3RYcVBUU3RIdXJIOTZkNi8zWFhaVFRTMDJ0WGlOTHEvUmUzMkdQSzFkMDg0Z2wwOW5tK3hxYkxFcHlObjFjS1RhcHJhUU0veGM2QWtBQUFBQUFJWTJ3azdBSXQ0L0dLVldyNkU1NDA3ckgrODgzbTJiSDY4ZHJhMUhJclJoZjVRZW1uV3EwejFQcTAzRnB3T1VHTm5jNmZxTy9EQkpVbnBDL1lEcUd4bmRwTnhUYnVVVWgzVFpYM05mY1loOFp0ZXdjMEpDdmJLT2hXbDdYcmptVCtpNkduWFg4YmJhcmt2cyt2bzlBQUFBQUFBWWVnZzdBWXRZbnhNbFNib2x2V3NvMk82MlNWVnRZZWVCYUQwNDY1UXVqQmYvLzZhUityLzNIRk9BbzIwVlpWbU5TLy8xVVlJazZZNHBsUU9xYis2NDA4bzk1ZGFLTFNQMDgvdVBLaVN3N2RYMG1nYUhmdDNEZnA5Zm1GYXVyR05oZW1sem9wSmptalE2dHJIalhtbE5nRjdkbGlDSHpkVFN6UElCMVFZQUFBQlkzYVBLOUhjSkFIQkZFSFlDRnBCN3lxMkN5aUNGdTFzMWZYUnRqKzB5azJvVkcrcFJXWTFMZXdwRGxYSGVDc3NBaDA5Tkhwc2VlVGxkMDVKcjFkUmkwMmZId3RYWVl0UGQweXFVTWFwL3A1MjN1M3RhaFRZZmpsUmVtVnVQdkpxdTZjbTFNazFEV1FWaHVuNTByY3ByWFdwcTZYeEFVV2J5V1gxbFZxbis4TWx3ZmVjUDQ1UXg2cXppd2p3NlhlOVVkbUdvdkQ1RFQ5eFdwT1NZcGdIVkJnQUFBQUFBck1GMjhTWUFybmJyemgxTU5HLzhhZGx0UFd5K0tja3dwRVhYVlV2Ni9EQ2o4Ky85YUZtK3JoOVRxKzM1NGRxZUg2NFJrYzE2L0xZaS9lMkM0Z0hYNkxTYit1a1g4L1NGYVJWeTJFeHRPUnlwZ3lYQldwcFpybWNXRi9iWTc2RlpwL1J2eS9LVW1YeFdSMDRGYS8zK2FCMDU1ZGFzbEJyOThzRmMzVHF4ZXNDMUFRQUFBQUFBYXpCTTArdzVHUUZ3UmZuV3gvamx1YmY5UEVPQlRwOVdmM2V2WDU3dlQ3YmJCdlo2UGdBQUFIQTVQZmZjYzVvNWM2Wm16WnJsNzFJQTRLcGdHRWJYUXovT3c4cE9BQUFBQUFBQUFKWkEyQWtBQUFBQUFBREFFZ2c3QVFBQUFBQUFBRmdDWVNjQUFBQUFBQUFBUzNENHV3QUEvcmYrNmQzK0xnRUFBQUFBQUdEQVdOa0pBQUFBQUFBQXdCSUlPd0VBQUFBQUFBQllBbUVuQUFBQUFBQUFBRXNnN0FRQUFBQUFBQUJnQ1lTZEFBQUFBQUFBQUN5QnNCTUFBQUFBQUFDQUpUajhYUUNBejlsdXEvUjNDUUFBQUFBc2FJV3kvVjBDY0VrZVZhYS9TOEExanBXZEFBQUFBQUFBQUN5QnNCTUFBQUFBQUFDQUpSQjJBZ0FBQUFBQUFMQUV3azRBQUFBQUFBQUFsa0RZQ1FBQUFBQUFBTUFTQ0RzQkFBQUFBQUFBV0FKaEp3QUFBQUFBQUFCTElPd0VBQUFBQUFBQVlBbUVuUUFBQUFBQUFBQXNnYkFUQUFBQUFBQUFnQ1VRZGdJQUFBQUFBQUN3Qk1KT0FBQUFBQUNBY3pZLytaSSsrcWZmK2J1TVM3YnkxdS9wN1R2LzJkOWxBRmNOaDc4TEFBQUFBQUFBUGZONFBQNHVRU3R2L1o0a3lSWHExcEwvL3I3c0FjNkw5dG53emVkVmM2eFVqa0NYN2xuN2c4dGQ0cUJwS0Q4alozRGdvSTNYUG5lWDRyNk56dzdhY3krWEM3K1BZUmh5aGJrVmMxMnl4bjlwbnFMR2ovUlRaVUFid2s0QUFBQUFBSzVTNGVIaHFxeXM5SGNaSFR4bkczUjhRN2JHM25sanIrM0tzbytxNWxqcEZhcHFjQzFhOGJnTW16Rm80NlhjTmJQVDUyUHZac25YNnUxeS9WcGljOWcxNW80WmtpUnZTNnRxanBYcTVNY0hWTHJqc0diLzZHSEZaNmI2dVVJTVpZU2RBQUFBQUFCY3BWSlNVcFNUazZQR3hrWUZCUVg1dFphQWlCQzExRFhxNk5zZmEreVNHeVNqNTBEd3lNcXRzcnNjc2dlNjVQTzBYc0VxQjg3cERoalU4VElldTd2VDUrTWJzdVZyOVhhNWZpMnhPZXhkNmovNjlzZmE4K3UxeW5sMVBXRW4vSW85T3dFQUFBQUF1RXJObURGRGRydGRtelp0OG5jcE1uMCt4VTlMMGRrVEZTck5PdEpqdTVxQ1V5ckxQcXBoTThiTDEzSnRCWjNvdi9hVm52VWxWWDZ1QkVNZEt6c0JBQUFBQUxoS3VkMXUzWHJyclZxelpvM1dybDJyVzI2NXhXOHJQSDJ0WHFVdW5hM1NyQ1BLZlhPYmh0OHd2dHQydVc5dWt5U2xMYjFKSlI4ZjZIRi96K3JESjNUbzljMnEzSDljclUwZUJRK0wxTWk1a3pYK1MvTzY5Rmw1Ni9ma0NIVHBDNnYrVllmZjJLS0M5VHZWV0ZHamtCSFJ1dTdoUlJveCt6bzExOVFyNTVWMUt2bmtvRnJxbXhTU0dLTUpEOHpYcUFWVE80MVY5TUVlNWEzK1JHZnlTMlVZaGtJU1l6UjUrZUtPMVlqdHo3cHduOUhUdWNVNjh1ZXRxc2dwVUhOTnZWd2hRWXFkTWtZei84K0QvWnJQM3ZSbGJpNDJUdTViSDZreXAwRE5aK3JsQ0FwUVpOb0lwZHcxVXdtejBydTB2OWpjOUthNXRrR1NGSndRZmVsZkZMZ01DRHNCQUFBQUFMaUtwYWFtNnE2Nzd0TEdqUnYxOHNzdmE5aXdZWXFOalpYTDVicjBRV1lOd3F2WnBxbjR6RlNGang2bThqMzVxamxXcXZBeHd6czFhYXlxVmRFSGV4UTFMbEV4azBiTE5NMXVoeXA0N3pObC83KzNaWFBhTmZ5RzhYSUdCNnJxUUtFT3Z2YSt5bmZuYWU3UEg1WE5ZZS9TTCt1bmY5YnBveWNWbjlHMndyUWlwMENmL09DUG12VXZEeW5ubFhYeXRYaVZNQ3RkRGVWblZKWjlWRHQrOG9hY0lVRWFQbU9jSk9ud0cxdVU4OG82dWNMY1Nwd3pTWkpVZGFDd2JjeGVBcjJDZFR1Vi9ZdTNaSnFtNHFhTVVjaUlhRFZXMUtqa2s0UDluYzJlbjlYUHVibFEzdXBQdE9kWGF5WERVRnpHV0FYZkVLbW1xck1xMjNWVVpkbEhOZjcrdVpxMGZIRkgrLzdPamRRV2hPOTc2YStTcFBIM3p4M0F0d2NHanJBVEFBQUFBSUNyWEdwcXFrYU1HS0dzckN6bDUrZXJxS2lvVC8xRFo4MGJlQkhuY3N1MFpUZnJzNSt0Vk81ZlB0TDF6OXpYcVVuZXFrL2thL1VxN2Q2YmV4em1URjZKc3A5L1c4SERvelQzcDh2bGpvdG9HOTQwdGZQbmIrcjRobXpsci9sVXFVdG5kK3JYMnVTUnA3WkJpMVk4M2hIMjdWdnhybzZzM0tydFAzcGRrZU1TTmZmZmwzZXNmRHo0aDAwNjhQdE55bC85U1VmWW1mdm1OaG1Hb1VVdmZsZEJzZUVkWXplZHJ1dXgzcHBqcGRyMS9OdXlCem8xKzBjUEszYlM2STU3RFdXbkx6WnJmZExmdWJsUTFhRWk3Zm5WV2psRGdqVG4yVWNVbVpiWWNhK3VwRXBibm5wSmgvLzBvZUl5VWpxQ3pMN01qYS9WcTkwdnJKWWt0VFEwcTN4dnZreXZUOWMvdmF3aktBWDhoYkFUQUFBQUFJQnJnTnZ0MXJ4NTh6UnYzcncrOTEyaDdFR3JZOVNDcWNwNVpaMktOdS9WcE9XTEZSZ1pJa2xxYmZUbzJEczc1STZMNkRYd092TG5EMlY2ZlpyKzVOS09NRStTRE1OUStsZHYwZkVOMlRxeE5hZmJRRy95TnhaM1d0VTQ5dTZaT3JKeXEzeXRYazM5MXBKT3IzZ25MOHJVZ2Q5djBwbnpUb1gzTnJlMFpiWVhISzdVL2gyNnJmZk5iZksxZWpYbG0vK3JVOUFwU2U3NHlCNzc5Y2RBNXVaOHVXOXVrMm1hbXZ5TnhaMkNUa2tLU1lqV3BFZHVWOVpQLzZ4amY5M1JFWGIyWlc1OHJWN2xyZm0wMHpWSG9Fc250dXhUV0ZLOG9zYVA3TU8zQmdZWFlTY0FBQUFBQUxoa05vZGRxVitZcFp4WDF5dC96YWVhK0RlM1NwSUsxbjBtVDEyakpqeTRRSWE5NS9PUXkvY2Vrd3hESno3TVVmR0hPWjN1dGIvMFhuZXk2eUUzTm9lOXkydno3WUdneldGWDFMak9vVjc3NnNTV2h1YU9hNk1XVE5XeGQ3UDB3ZC8vU3VPL3ZFQkp0MlRJRWRqN2RnQVZlNDlKa2tiT245SnJ1OEhRMzdtNVVPWCs0NUtreEp1djYvWitlOEJablh1eTQxcGY1dWI4UFUxTnIwK04xV2RWdXVPdzlyKzZYcHVmZUZGemY3cGNNUmNFdzhDVlF0Z0pBQUFBQUFENlpNeWROK3JRNjV1VnYzYTd4ajh3WHphSFRVZmYrbGdPZDRCR256dVZ1eWZOTmZXU2FTci9ncFdCNS9NMmU3cGM2MjZmU3VQY0trU2J3OTVsUmFKaE94ZTQrajdmTnpUanNic1ZGQnV1M0pWYnRldjV0NVh6eWpxTisrSWNqYjkvN3VmdEw5QlVmVlkycDBNQjRjRzlmcS9CME4rNXVaQ250a0UycDBQT2tPNFBzMnIvTHEzMVRSM1grak0za21UWWJYTEhobXZza2hzVUhCZWhiZi80VyszLzdRYk4rNDl2WHJSTzRISWc3QVFBQUFBQUFIM2lDZ2xTOG0zVGxiZjZFeFc5djF1dU1MZnFUMVVyN2Q3WmNycDdQd3pKNlE1VVMzMlQ3bDMzNDQ2dzhrcXhPZXhLZjJpaDBwYk8xdkZOdTNUNDljM2EvK3A2TlZXZFZjYmYzZFZ0SDd2TG9aYUdabm1iVy9wMEVucC9ETmJjT0lJQzVEbmJvTlpHanh4QlhWZG50cCtjN2pvdndPM1AzRndvTG1Pc0pLbm1lRm0vYXdjR3F1ZG9IZ0FBQUFBQW9BZHA5ODZXWVJnNjltNldDdGJ0bEdHektmV2VteTdhTHlJbFFhYlBwNnB6cjFyN2c4TWRvSlM3Wm1yKzg5K1dERVBITit6c3NXMzducGVsT3c1Zjlyb0dhMjZpSjdUdG1WbnlhZmVueFpmdE9pcEppcDJVM09WZVgrYm1RZzBWTlpLa2dIQjNIeXNHQmc5aEp3QUFBQUFBNkxQZzRWRWFNWHVpcW84VTY5U093MHE4K2JwTE9yQm56TG5YM0hmOWNwVWF6NFZqSFV4VHBUc09xN0d5OW5LVXJMTHNvNTArMjExT0dlZCs5bVRNa2hza1NYdGVmRWRuaXlzNzNSdnNGWXlETlRmdEJ4anRmZkVkMVp4M1FKTWsxWmRXSytlVmRXMTdyOTU3YzhmMS9zek4rVm9iUGRyOXF6V1NwSkh6THYvK3BrQlBlSTBkQUFBQUFBRDBTOXF5T1NyZXRsK21wTFJsTjErMHZTU05uRGRacFZtSFZiaHhsOTU3K0dlS3kwaFJVR3k0V3VxYlZIV3dTQTFscDNYYmI1NVFVRXpZb05lNzlYdXZLSHowTUVXTlM1UnBTbVU3YzJXYVpxKzFqNXc3V2VXNzhuVHMzU3h0K01ZdkZEODlUVUhSb2FvN1dhV0t2Y2UwYk1OUEJxMit3WnFiK014VVRmenFMVHJ3KzAzYStMY3ZLRDRqUmU3NENEVlYxNmtzTzFjK3IwL1RuN3hYNGNueC9ab2JYNnRYdTE5WUxhbnQ0S1RtTTNVcTM1TXZUMjJENHFlbGFQd0Q4d2R0VG9DK0l1d0VBQUFBQUFEOUVwMCtTdEhwb3lURFVOVDRrWmZjYjhZejl5bHU2bGdWdkp1bGlwd0NlWnRiRkJEbVZtVHFDRTFldmxoaFNYR1hwZDdVZTI1U3lmWkRPcjV4bCt4T2h5TEdEdGZrUisvUXFBVlRlKzJYK2NSU3hVeEtWdjQ3TzFTeEoxKytWcStDaDBkcHdvTUxCcjNHd1pxYjlLL2NvdWowSkIxOTZ5TlZIVHFoc3QxNUNnZ1BWc0pORXpYdXZqbUtUQjNScVgxZjVzYlg2bFhlZVljb09kd0JDaDg5VE1tM1ptcjBIZGRmOGIxWWdmTVpwbW1hRjI4R0FBQUFBQUN1VlN1VTdlOFNnRXZ5cURMOVhRS3Vjc1pGMG5UMjdBUUFBQUFBQUFCZ0NZU2RBQUFBQUFBQUFDeUJzQk1BQUFBQUFBQ0FKUkIyQWdBQUFBQUFBTEFFd2s0QUFBQUFBQUFBbGtEWUNRQUFBQUFBQU1BU0NEc0JBQUFBQUFBQVdBSmhKd0FBQUFBQUFBQkxJT3dFQUFBQUFBQUFZQW1FblFBQUFBQUFBQUFzZ2JBVEFBQUFBQUFBZ0NVWXBtbWEvaTRDQUFBQUFBQUFBQzdHTUF5anQvdXM3UDJXRXFrQUFBSGxTVVJCVkFRQUFBQUFBQUJnQ1lTZEFBQUFBQUFBQUN5QnNCTUFBQUFBQUFDQUpSQjJBZ0FBQUFBQUFMQUV3azRBQUFBQUFBQUFsa0RZQ1FBQUFBQUFBTUFTQ0RzQkFBQUFBQUFBV0FKaEp3QUFBQUFBQUFCTElPd0VBQUFBQUFBQVlBbUVuUUFBQUFBQUFBQXNnYkFUQUFBQUFBQUFnQ1VRZGdJQUFBQUFBQUN3Qk1KT0FBQUFBQUFBQUpaQTJBa0FBQUFBQUFEQUVnZzdBUUFBQUFBQUFGZ0NZU2NBQUFBQUFBQUFTeURzQkFBQUFBQUFBR0FKaEowQUFBQUFBQUFBTElHd0V3QUFBQUFBQUlBbEVIWUNBQUFBQUFBQXNBVENUZ0FBQUFBQUFBQ1dRTmdKQUFBQUFBQUF3QklJT3dFQUFBQUFBQUJZQW1FbkFBQUFBQUFBQUVzZzdBUUFBQUFBQUFCZ0NZU2RBQUFBQUFBQUFDeUJzQk1BQUFBQUFBQ0FKUkIyQWdBQUFBQUFBTEFFd2s0QUFBQUFBQUFBbGtEWUNRQUFBQUFBQU1BU0NEc0JBQUFBQUFBQVdBSmhKd0FBQUFBQUFBQkxJT3dFQUFBQUFBQUFZQW1FblFBQUFBQUFBQUFzZ2JBVEFBQUFBQUFBZ0NVUWRnSUFBQUFBQUFDd0JNSk9BQUFBQUFBQUFKWkEyQWtBQUFBQUFBREFFZ2c3QVFBQUFBQUFBRmdDWVNjQUFBQUFBQUFBU3lEc0JBQUFBQUFBQUdBSmhKMEFBQUFBQUFBQUxJR3dFd0FBQUFBQUFBQUFBQUFBQUFBQUFBQUFBQUFBQUFBQUFBQUFBQUFBQU9qc2Z3QW5DOEp5UWRKUU9RQUFBQUJKUlU1RXJrSmdnZz09IiwKICAgIlR5cGUiIDogIm1pbmQiCn0K"/>
    </extobj>
    <extobj name="C9F754DE-2CAD-44b6-B708-469DEB6407EB-2">
      <extobjdata type="C9F754DE-2CAD-44b6-B708-469DEB6407EB" data="ewogICAiRmlsZUlkIiA6ICI1ODM2MzMyMTg0MyIsCiAgICJHcm91cElkIiA6ICI0MDUwNDE0NDkiLAogICAiSW1hZ2UiIDogImlWQk9SdzBLR2dvQUFBQU5TVWhFVWdBQUJGWUFBQUYzQ0FZQUFBQ1BDTTlTQUFBQUNYQklXWE1BQUFzVEFBQUxFd0VBbXB3WUFBQWdBRWxFUVZSNG5PemRlWGhVNWQwKzhQdWMyU2VUUFpNOWtEMEVFaEoyaUN3aVVzUzFMaFNydGxYYmFxMjFkckY5ZjdYdGExdGJhMXQ5VzIxcnExMnNiYTFhdFNwWUJaRkZRRWhBeUVJQ1NjaWVFTEp2azJUMk9iOC9CZ2FHVEpMSmtHU3kzSi9yNGpKenpuUE84NTBJWEptYjgzd2ZRWklrQ1VSRVJFUkVSRVJFNUpFZ0NNSnc1OFRKTElTSWlJaUlpSWlJYUNaaHNFSkVSRVJFUkVSRTVDTUdLMFJFUkVSRVJFUkVQbUt3UWtSRVJFUkVSRVRrSXdZclJFUkVSRVJFUkVRK1lyQkNSRVJFUkVSRVJPUWpCaXRFUkVSRVJFUkVSRDVpc0VKRVJFUkVSRVJFNUNNR0swUkVSRVJFUkVSRVBtS3dRa1JFUkVSRVJFVGtJd1lyUkVSRVJFUkVSRVErWXJCQ1JFUkVSRVJFUk9RakJpdEVSRVJFUkVSRVJENWlzRUpFUkVSRVJFUkU1Q01HSzBSRVJFUkVSRVJFUG1Ld1FrUkVSRVJFUkVUa0l3WXJSRVJFUkVSRVJFUStZckJDUkVSRVJFUkVST1FqQml0RVJFUkVSRVJFUkQ1aXNFSkVSRVJFUkVSRTVDTUdLMFJFUkVSRVJFUkVQbUt3UWtSRVJFUkVSRVRrSXdZclJFUkVSRVJFUkVRK1lyQkNSRVJFUkVSRVJPUWpCaXRFUkVSRVJFUkVSRDVpc0VKRVJFUkVSRVJFNUNNR0swUkVSRVJFUkVSRVBtS3dRa1JFUkVSRVJFVGtJd1lyUkVSRVJFUkVSRVErWXJCQ1JFUkVSRVJFUk9RakJpdEVSRVJFUkVSRVJENWlzRUpFUkVSRVJFUkU1Q01HSzBSRVJFUkVSRVJFUG1Ld1FrUkVSRVJFUkVUa0l3WXJSRVJFUkVSRVJFUStZckJDUkVSRVJFUkVST1FqQml0RVJFUkVSRVJFUkQ1aXNFSkVSRVJFUkVSRTVDTUdLMFJFUkVSRVJFUkVQbUt3UWtSRVJFUkVSRVRrSXdZclJFUkVSRVJFUkVRK1lyQkNSRVJFUkVSRVJPUWpCaXRFUkVSRVJFUkVSRDVpc0VKRVJFUkVSRVJFNUNNR0swUkVSRVJFUkVSRVBwTDd1d0FpSWlJaUlpS2FtbDdBQy80dWdieDBIKzd6ZHdtekZwOVlJU0lpSWlJaUlpTHlFWU1WSWlJaUlpSWlJaUlmTVZnaElpSWlJaUlpSXZJUmd4VWlJaUlpSWlJaUloOHhXQ0VpSWlJaUlpSWk4aEdERlNJaUlpSWlJaUlpSHpGWUlTSWlJaUlpSWlMeUVZTVZJaUlpSWlJaUlpSWZNVmdoSWlJaUlpSWlJdklSZ3hVaUlpSWlJaUlpSWg4eFdDRWlJaUlpSXFKSmQrRDdCN0RqM2gzK0xvUG9zc245WGNCTTVkZ1o0ZThTYUFvVE4zWDR1d1FpSWlJaUlyOGFPRHNBUTZOaFhPLzUrc2JYa1haekduSy9tanZxV0lmTkFZdkJBc2ttd1dGM3dHRjEvckpiN0xCYjdiQ2I3TENiN2JBWmJiQVpiYkFPV21IdHQ4TFNiNEhGWUlFZ0NsajUvWlZlMWRWNnJCV21IcE5YWStkdW1PdlZPSm82R0t3UUVSRVJFUkhSdEdBeFdGRHc4d0lrWDVlTXVDdml2TDZ1cmFnTjFkdXFzZmpyaTZFS1VRRUF1azkzWTgvWDk0eTVCcmxHRGtXQUFzcEFKU1M3QkVFbXdEcG9SY09lQm8vak5lRWFWTHhXZ1k0eTcvNXhsY0hLOU1OZ2hZaUlpSWlJaUtZRmhWWUJRUkNRLzlOODVEMldoNWlWTWFOZVkrd3dJdjluK1FBQW04a0dGWnpCU25CaU1MTHV6b0tvRUNFcVJNaVVNdWN2bGZPL2xXOVdvcTJvRFp2K3Nna0tqUUp5clJ4eXJSeUNJQXladzl4anh2Rm5qbnVjWDc5UWo3d2Y1OEZoY2JpT2xiOWFqcXB0VmRqNGg0MVFCYXQ4K1ZiUUZNSmdoWWlJaUlob0F0aHNOdFRYMTZPOXZSMUdveEYydTkzZkpkRWtrTWxrMEdnMDBPdjFtRHQzTHVSeWZ1UUNnTE5IemtJVnBFTFl2TEJoeHpoc0RwejUrQXdTMWlZQVE3TUxBSUFnRTdEcWYxZmhvLy81Q0lkK2NnaXJIMStOcUNWUnc5N1RaclRoMEk4T3dXYTBZZDJ2MWlFZ09zQjFUcTZSSS9QT3pHR3ZiZGpuZkFJbGFFN1FLTzhPME1YcXNHWFhGZ0JBOGZQRnFIeWowdlhhazQ3U0RnUW5CeU1rTldUVWU5UFV4ei9sUkVSRVJFVGpyS3VyQzJWbEoxRmswYUZDaUVPM29JRlZ4bjBqWmdNRkhBZ2ROQ0tqcmhPNXpmbFlzR0Erd3NLR0R4Tm1CUWtvZkxZUWRvc2QxNzl5UFFTWjU5U2s4czFLblBqekNlRDdRTUtWQ2NQZVRxYVNZZlZQVm1QM1E3dng4V01mWTgwVGE2QmZxQjh5em1GejROQ1BENkg3ZERkVy9lOHFoR2VHajl0YnVoeUdSZ042YW5vdzcvWjUvaTZGeGdtREZTSWlJaUtpY2RUVjFZVUR4MDlncjVpRVpsSG43M0pva2xraG9rMElRSnNRZ0dwclA3cU9uOENheGRtek9seHBLMnJEUU9zQTBtOUxIelpVQVlDVTYxTlEvbW81U3Y5V2l2ZzE4U09PVlFZcHNmcG5xL0hSZHo3Q1lOdWd4ekdEYllNd05CcXc1SnRMaHUzSFV2eDg4YkJ6OUp6dUdYVk14cFlNcU1QVXc1NzNwSDUzUFFBZ2ZtMzhtSzZqcVl2QkNoRVJFUkhST0xIWmJDZ3JPNGs5WWlMT0NneFZacnRtUVllOVloTEN5azVpMWFxVmZsMFdkUHIwYVJRWEY2TzV1UmxXcTlYcjZ3Sy9IWGpaYzllOFh3TUFTUHhVNG9qakZBRUtwTithanJLWHlsRDdmaTJTcjA4ZXViYjRRRno3ajJzaHlqMC9EYWFMMWVHYUY2K0JUQ2tiOWg2VmIxU09YUHdvWXhJM0picUNsZXAzcXdFQXZUVzlicSsxRVZwWEx4akpMcUZ1UngyMGVpMDA0WnBSNTZicGdjRUtFUkVSRWRFNHFhK3ZSNUZGaDdQaTVYOFlwWm1oV2RDaHlLSkRiSDA5VWxKU0puMStvOUdJM2J0M282S2lBdUhoNFVoTlRVVndjTERIQnF5ZWxLTDBzdVkzZFp0dzVzQVpoTThQUjNCUzhLamowejZkaHNyWEszSHlueWN4ZCtOY3lGUVhRcEhYTjc3dTFaeW4zenFOMDIrZEh2YThxQkJ4NjN1M0FzQ0lmVkFLbml4QXcrNkdFY2RjN05MbXRlZGZSeTZLZEFVclRRZWFZT3cwUWhta3hQYXQyN0hwVDV2UThra0wwbTlMOTJvT21wb1lyQkFSRVJFUmpaUDI5blpVQ041dkFVdXpRNFVRanVVZHpaTWVyRGdjRHJ6NTVwdm82K3ZERFRmY2dQVDBzWDk0djl4Z3BlYmRHamhzRHFUYzZOMTdWK2dVU0xrcEJlV3ZsS042ZTdWYjRKQjFkOWF3MTdVV3RxS2pwQU9TSkRsREl4SEkvR3lteDZkWlJscGlkRG04YVY1Yi9tbzVWTUVxeEsrTFIvVzJhdlJVOTZENCtXSUV4QVNNYWZ0b21sb1lyQkFSRVJFUmpST2owWWh1Z1kvM2s3dHVRWVBCUWM5OVFDWlNmbjQrMnR2YmNlZWRkeUl5TW5MUzU3ZWI3YWg2cHdycU1MVnpweDh2cGQyY2hzbzNLbEh4ZWdWU2JreHhMZVVaYmdjZjY0QVZWZHVxa0hCVkFocDJOeUJ1VFJ6T0ZweUZUQ1diVWcxaW13NDBvYWU2QjFsM1o4SFNid0VBek5rd0J3MTdHdkRKLzMyQzhNendNZmRyb2FtQndRb1JFUkVSMFRpeDIrM2MvWWVHc0VLYzlPMjJqVVlqQ2dvS3NHelpNcitFS2dCUTgxNE56TDFtWk4rYkRWSGgvWjhMZGFnYWlSc1RVZk5lRFdyK1c0TzBtOU5HSEgvOG1lT3dEbGlSOVlVc05PeHVnQ1pjZzNsYjU2SHM3MldJWGg2TmtPU2hXeG9QdGcyT3VGd0k4SzU1N1hrNTkrZU1lTjVoYzZEMHI2VlFoNnFSZGtzYXl2NWU1anEzNUJ0THNQTkxPM0gwNmFOWTg3TTFvODVGVXcrREZTSWlJaUlpb2htbXRyWVdEb2NEU1VsSmZwbmZicmFqL05WeXlMVnlwTnd3OWlWUTZiZWxvK2I5R2xUOHV3SXAxNmNNRzh4VS9Mc0NEWHNic1BCTEN4RVFFK0E2UHUvMmVXamEzNFJEangzQ2h0OXRnQ3BZNVhhZHNkUG9WZU5hd0xzR3Q4TUZLNE50Z3pEM210SDZTU3NNVFFZc2ZuZ3g1QnIzaitFYXZRYlpYOHpHOGQ4ZVIrMk9XaVJkNDUvL1orUTdCaXN6eUthbkZrR3RjT0NkaDBkUFZHZVRtNTdKZ2NrcVl1Y2poZjR1aFlpSWlJaG9VdlQyT25lbTBldjFmcG0vOGorVk1IV1prSGxISmhRNnhaaXZEMHdJUlBTeWFMUWNhVUh0amxxUDRVek5mMnRROHVjU1JDK05SdnBuM1B2SGlBb1JLMyt3RXJzZjJvMzkzOTJQdGI5YzZ4YXVoR2VHajlxVWRxek5hd0huc2lSamh4RUE4UDdkNzZQL1REOGljeVBSZWJJVFlmUENrSHlkNTUyT2txOVBSczEvYTFEOHgyTEVMSS9oa3FCcGhzSEtGTFhwcVVWdXJ3VUJDTkxZc0NCMkFMZXZhRUZHek9TdjBSd3JiNE1lQmtKRVJFUkVST05Ma2lRQWdGS3A5TXY4Z1hHQkNFNE9Sdm9XMzNlN21iZDFIc0l6dzVHd2ZtaC9sbE92bkVMcFgwc1JuQlNNbFQ5WTZYR1hvNkM1UVZqNWc1VTQ5TmdoN1AzbVhsenhreXNRR0Q4eE8zWjFuKzVHMFhORjZEelZDY2t1UWFGVElEd3pIRm4zWk9Ia1AwNUNja2hZK3UybHcrN0dKSWdDY3IrV2kzM2Yyb2ZTdjVWaTZiZVdUa2lkTkRFWXJFeGhjbEhDdFRrZEFBQ3JUVVIxdXdhSHFvSnhwQ1lJUDdtbEdrc1NEWDZ1a0lpSWlJaUlhS2o0dGZHSVh4dC9XZmZRTDlSRHY5RDlpUnRydnhXZi9Qb1ROTzF2UW5CeU1OYjljaDBVQWNNL0VST3pQQVlydjc4UytUL0x4KzRIZHlQM3E3bEkzSlI0V1hWNTRyQTYwRmZmaDdsWHowWEMyZ1JFTG82RUtCZFJ2YTBhZmZWOXlQMXFMb0lUUjk1dVdwK3RSL2FYc2pIMzZybmpYaDlOTEFZclU1aGNKdUhCRFUxdXg5NCtyc2NmOXNUamJ3ZGpzU1N4d2srVkVSRVJFUkVSK2M3Y2E0YXh3empzRXh5ZXRCeHB3YkhmSE1OZyt5Q2lsMFZqNVE5V1FxRWRmWmxSM09vNHJQdmxPaHgrL0RDT1BuVVVkVHZyc1BxbnF5SFhqdnh4Mk54akJyd3NMeXdqRERmOCs0WWgyenVuM0pnQ2RaZ2FjYXU5MjBwNTN0YXBzNHNSZVkvQnlqU3plV0VuL3JBbkhzMDlxdEVIMDVqWkhRSmtvdVR2TW9pSWlJaUlaaFNIellGdHQyNkRQRUFPbVZJR1U2Y0pOcE1Od1VralA4VnhucVhQZ29KZkZNQTJhRVBXdlZtWWQvdThNWVV5RWRrUjJQakhqVGoyNjJOUUJpbUhoQ29PcXdQN3Y3Y2ZDcTBDY3JVY2xuNExXbysxSWlBNllKZzd1aE5rQW9SaFVoaHZReFdhdmhpc1RETjlSdWYvc3RnUXMxZmpSK3BmTWxKVDEvS3pBWGcxUHdxbFozUXdXVVZFQlZ1d0xxTWJXMWUwUWlWM1hONmJHRVZWcXhZUC9pTUQ0VG9yWHI2L0ZKZitmZG5RcWNhWFg4eEVSc3dnbnIzendsTTd1MCtHNGUzamV0UjNxS0dVUzFpYTFJZjcxemRoT09lL042OTk5UVIrdnpzQkJ5cENZTHprKzFIVnBzSDJRajJLRzNWb055Z2hGeVVrNjQzWXVxSVZLMU42eC8yOUV4RVJFUkhOUktKY2hEWlNpOTQ2NTgvUWdpQWdKQ1VFUzc2NXhLdnJsVUZLNVAxdkhwVEJ5bEdYMUF4SEhhYkdGWTlmQVlkdDZPY1pVU0hDMkc1RSs5bDJRQUlnQUFFeEFWajg5Y1UrelVXekM0T1ZhY1JtRi9EQ3ZsZ0F3SlpsclJNMno0NFQ0WGptZ3dRbzVCS1dKL1ZCcDdLanJEa0FMeCtPUmxGRElINzVtZE9ReXlidXFZN1VxRUdrUkJwUjNhYkJpU1lkRmliMHU1M2ZmVElNQUxBNXU4TjE3RThmeGVHTm81RlFLeHhZbnR3SGpkS080L1ZCK043cnFYQ01VdXB2UDB4QVNhTU82K1oxbzdYUHZiblhvNitud21RVmtSVS9nTnc1L2VnZWtPTklUUkFlZXlzWlA3dTFHa3VUK254Nmo0Y09IY0xodzRmSGZKMUNvVUJzYkN4eWNuS1FscGJtMDl4RVJFUkVSUDd3cVQ5OUNnQWdPU1RuMHliZVAzQUNBTkRuakw3RGtTSkFBWmxLTnVLWVM1ZnJuTGY1cGMxaks0am9IQVlyVTVqTkx1RDN1NTBObndiTU1oUTNCc0x1QUw1OVRRUFdadlJNeUp4VmJSbzh1eXNCTVNFV1BMbWxDcEZCRmdDQUpBRlA3NWlMWFdWaDJGNmt4ODFMMnNiOEhzYmltdXhPL0g1M1BQYVZoN29GS3hLQVBhZENvVkU0Y0dWbU53Q2d1RUdITjQ1R0lrSm54ZE9mclVSMHNMTm1zMVhFWTI4bm83WmRNK3c4WnB1SWhrNDEvblRQS2FnVlE1UHJteGEzNDhaRjdRaFUyMTNIL2xzY2dXZDNKZUNOVHlKOURsWVNFb1oyTmgrTkpFbm83ZTFGVzFzYnRtM2Job3lNREd6WXNBRWF6ZkR2ajRpSWlJaG9xaEhFTVNZcVkvRHB0ejg5WWZjZVR6bjM1eURuL2h4L2wwSGpoTUhLRkdaekNOaFc2SjdLcWhVT2ZGUWVnam5oSnN5TEdSajNPZDg0RWdXN1E4QTNQdFhnQ2xVQTUzYlBuOHM3aTExbFlkaGZFZUo5c09MaFBYampxdmxkK05OSHNUaFlHWUlITnpTNStwNlVOdW5RMXFmRU5kbWQwSndMUXJZWE9lOS83OXBtVjZnQ0FDcUZBdzlkM1loNy96Si8ySGtrQ2ZqQzZyTWVReFVBdUhOVnk1QmpWODdyeHJPN0VsQTNRbUF6bW9TRUJKL0NsZk1xS3l2eDRZY2Y0czAzMzhRZGQ5d0JVZlNjdWhNUkVSRVJFZEhFWXJBeWhWM2NHOFh1RU5BMW9NQ1JtaUM4ZUNBVzMzNDFEYi9ZVW9XcytQNVI3akkyeFkwNkNBRDJWNFRpUUdXSTJ6bEpjaWJMWTJtY08xeC9sNHR0ZW1yUmtHTTZsUjJyMDNxeDUxUW9DdXNEWFUrR25GOEdkTTNDVHRmWWs4M09obElyUFBROGlRczFReWwzd0dMekhEd0lBQmFPOGoyc2J0UGdWSE1BbXJwVmFPbFI0V3l2OC8yYnJQNExNOUxUMHhFU0VvS1hYMzRaQlFVRldMVnFsZDlxSVNJaUlpSWltczBZckV3VE1sR0NQdENDNjNJNkVCbGt3US9lVE1IZkRzYmdxZHRQaitzOHZVWTVKQURiaXlLR0hXT2VwRUJoODhJTzdEa1ZpbjNsb1ZpYTFBZXJYY0NCeWhBa1JwaVFlZEhUT2oyRGNpamxEdWhVZG8vM0dlbEpRNlhDQWVVd3pYaDdCdVg0NmJZa25HalNRYVZ3WUU2WUNWSEJGaXhKN0VOZGh4ciszanNvTWpJU1M1Y3VSWDUrUG5KemM3a2tpSWlJaUlpSXlBOFlyRXhEdVhNTUFJQzZqdEUvU0F0d1B1M2lpYzNEY2EzU2dRR3ppUGUrVlRSa041N0pscDNRajlnUU13NVZCY05xRjNDa0poajlKaG51eWp2ck5rNHBrMkN5aXJEYUJTZ3VhYXByZHdpdzJJWi9JeU85eFdkM0plQkVrdzUzNWJYZzloVXRybnM3SkFGdmZoTHA4L3NhVDhuSnlUaHk1QWpxNnVxUW1abnA3M0tJaUlpSWlJaG1IVFptbUlZNkRNNmRhNEkxdGxISDZ0UjJXTzNPWlVRWHErdFF3MllmR2l1a1JnN0NJUWtvTzZNYm4ySXZnd0JnVTNZbkJzd3lISzBOd3U2VG9WRElKRnc5djh0dFhFSzRDUktBRTAxRGF5NXAwc0VoK1pZUWZWSVhCTGtvNGM1VkxXNkJUVTI3MnFmN1RRUzkzdGxmcHFkbllwb1pFeEVSRVJFUjBjZ1lyRXd6UnF2bzJtVm4zYnp1VWNlblJ3OENBTjQ1ZnFHQnJNMGg0TThmeFhrY3YvbGM3NUxmZnBpQURvTjdHQ01CT0ZJVGhJNStoWWNySjhhbnNyb2dFeVhzT1JtR0l6WEJXSjNXNDdaRER3Q3N5M0IrSDE3WUY0ZCswNFd0MVhvSDVYak9oeDJKemxPSUVtd09BYlVYQlNsR2k0Zy9YTVk5eDV0UzZRelpKTW5mQzVPSWlJaUkvTXRhVXdSYlk3bVhveVZZcTR0Z2E2NmEwSnFJYUhiZ1VxQXA3T0t0aWlWSlFLOVJqcUlHSGZxTWNpeWFhOER0SzFwSHZjZk5TOXB3ckM0UXJ4WkVvZnlzRmpFaEZweG8xQ0UrekFTMXdqR2tBZXU2ZWQwNFVodUVEOHZDY005ZjVpTjNUai8wZ1JZTW1HVTQyUnlBdGo0bFhyajdGQ0owMWdsNXo1Y0tDN0JpZVZJZkRsYUdRSUo3MDlyemJscmNqcjNsb2FocTFlTGV2ODdIMHNRK1NKS0FJN1ZCV0piVWg3WStwVStOWnErYTM0VnRoWHA4ODVWMHJFenBoVUltNFZodEVKWWs5YUgwekRpOE9TSWlJaUl2ZFQreDFlTnhRYW1HR0JJRlJkb1NxSmR0aHFBTkd2VWU2aFhYUTdQaGM1Yzk5NlZDSDMzTjYzdE9oUDVYZnc0eE5BckJEenc3NmxocnhWSDB2L2swWkZHSkNQcmlreGg1Z1RnUjBjZ1lyRXhobDI1VnJGRTZrQlJoeE1ZMVo3RTV1OE9ySGlqTGt2cnc2UFYxZUNVL0NxVm5kS2p2dE9IS2VkMjRaODFaZk9iMzJSNnZlV1J6UFhJU0ROaHhJZ0lubW5TdzJBUUVxZTFJaXg3RWw5WTJZMDZFYWJ6ZW9sYzJaWGZpY0hVd1lrTE15RG5YWCtaaUNwbUVYMzZtQ24vL09BWUhLa093cnp3VStrQXJibG5TaHR0WHRPS1czeTcwYWQ3N3J6d0RyZEtCM1NkRDhYRmxDTUlEcmJoaFVUdHVYOUdLRDh2Q0x2ZHRFUkVSRVYwMnlXS0N2YTBlOXJaNm1Bcy9ST0RXNzBFV2srenZzcnptYldqalJoQVIrcjFYTG10ZVJjWXl5S0tUWUcrcGhmWDBNU2pTbGw3Vy9ZaG9kbU93TWtYdGZLUnczSzVaTjYvYjQ3S2g0YlpCRnVCY2d2T3ByQzZQNXkrM25yR09hei9YVSthYTdNNWgveTBoUUdYSEExYzE0WUdybW9hY0crNTlqamF2WENiaG5qWE51R2ROODVpdkpTSWlJcG9JcXB5cm9NNjdDUUFnMmUxd0dEcGhQWGtJNXVKOWtBYjcwUC9HcnhEMGxkOUFVS2dtZE82UjJOc2IwZmVuUjBZY0k0dE9SdEM5UDRjWUVEemtuTVBZRHpqc0VOUUJFR1FlUHE2SXNxSEhodUhvYmtIdkh4NGVjVXovNjc4YTlweS9uOEtaQ3U3RGZmNHVnV2pLWTdCQ1U5NzJvZ2pJUmVteWd4NGlJaUtpNlU1UWF5R0dScnRleXlMaW9FaGFDREZZRCtQK2Y4Tmg2SUsxOGlpVUMxWlArTnpEanBQSklRdVBkYjIyZHpyL2tlcmlZN0lRNTFQWndRKy80SGF0WkRHaDk1bjdJRGtjQ0xydmFZaTYwTXVzT1FEcVZSZkNJSHZYV2NqQ1lqeU90WGVjZ1N6Q2N4OUNJcUtSTUZpaEtXMVhXUmdhT3RYNFZGWW53Z0ltcDY4TEVSRVIwWFNqWEhRMWpQdi9EY0FaRVBpVEdCYURvUHQvN1hwOWZyblB4Y2VHWTYwOEFzbHFoanhoM21XSEtnQWdhQUtoV1g4SEFNQ1V2dzNXaXFOUVhIYy9WRG5yM2NiWlcyclI5K0tqRUpScUJOejAwR1hQUzBTekM0TVZtcEllZXlzWkFvQ0NtaUJFNkt6NDR0cWh5M0dJaUlpSXlFbFVhMTFmZTF3K00wMVlTZzhDQUpTWnE4Yjkzc29GVjhCYzhDNEdkL3dGOHFpNWtFV2Y2MFZqdDJIZzNlY0FTQk15THhITmZOUDNiMTJhMFVxYmRERGJSQ3hKTk9EQnE1c1Fvclg1dXlRaUlpS2lLZXY4Y2hzQWtNV2srTEVTM3prR2VtR3RQUUhJRkY0dlplcjk3UU53R0M0c0YzZDB0N3Fla05Hcy95d2swNkRiZUZHZkFFZGpPVXdGLzRVWUZBNEFzSGMwd2Q3V0FGbDRMR3huS21FN1Ura2FMNDlOaFNKaitlVytOU0thNFJpczBKVDA1a01sL2k2QmlJaUlhTm93SGZ3UEFHY2ZFMFdTNTUwZnB6ckxpWThBeVFIbHZGVVFORHF2cmhGRG95RW8xUURPaFV1aURMTFFLQURPWlVER3ZaNTNEN0tVSFJ4eXpON1pEUHZoZDl5T3FYS3VZckJDUktOaXNFSkVSRVJFTkExSk5ndnNyWFV3SFg0SDFzcFBJR2gwQ1BqMHcyUGFOV2VpOUQzL3pSR1B5YUtUM1h1WjJLMHdGL3pYK1dWYlBmcGZmUUs2Mng4RkpNbDVYdkM4TjJUZ1hZKzV2dTUrWWl2RTRBaTNYaTZxM0EyWDh6YkczYkZqeDFCVlZUVXBjelUxRGQwdGs0Z21Cb01WSWlJaW1sSnNOaHM2T3p0aE5CcGhNcGxndDl2OVhSTFJsR0VxZUJlbWduZUhISmZQbVkrQUd4K0VHQlF4WVhOTHBrRTR1bHM4bmhQVU9yZW5UQzVlbXVUcG1LQUpkRHRuTHQ0SHgwQVBaSkZ6WUc5cmdMMjlDWTd1Vmd5OCt4d1VpZGxRcjdudE11b2VHUHRGb2doQnFmRjV6dUZVVlZVeDhDQ2FnUmlzRUJFUjBaVFEzTnlNbXBvYXRMYTJ3dUZ3K0xzY0lwK0VobDcrVGphK3NEV2NoT0hseDZHOTZzNEpXN3BpTHQ0RGMvRWVqK2ZVYTI2RFpzMFcxK3ZRUjE5emZYMis1OG5GeDl4SURwanl0enZ2azNjekJ0NStCZ0RnTVBYRGR1WTBiRTBWa00vSmhIenVBcC9xN3ZtL2U4ZDhqU3c4MXF0ZGpNWnE2OWF0NDM3UDRSdzZkQWlIRHgrZXRQbUlaak1HSzBSRVJPUlhQVDA5S0N3c1JFZEhCNEtDZ3BDUmtZSG82R2hvdFZxbzFXcUlvdWp2RW9tODl1R0hIMDdvL1ZVNVYwR2RkeE1BUUhMWUlRMGFZR3V1Z3ZuWUIzQjB0NkQvemY5RHdQVmZnWExobFJOYXgzZ3lGKytEbzZjVllsZ01sSmtyWGNHS1BDWUZtcldmZ1hIZkt4aDQ1N2NJK3RJdklXaURmSnBEREFpRytvcGJ2Qm83K01HTFBzMUJSTE1YZ3hVaUlpTHltOGJHUmh3OWVoUmFyUlo1ZVhtSWk0dnpkMGxFVTVxZzFrSU1qYjV3SUJ5UUo4eURhdkZHOVAvcmNkak9uTWJnQnk5Q2tiYlU2d2F3M2xLdnVCNmFEWjhiMTN0S1JnT01lLzhGQU00blhnVDNJRlc5NmlaWWE0cGhhemlKZ2UzUFFiZjFmd0I0N3JjeUVrRWRBTlhTYTd3YXkyQ0ZpTWFLd1FvUkVSSDVSVlZWRlFvTEN6RjM3bHdzV2JJRU1wbi9HMjRTVFZlQ1FnWE4ranRoK09lUElGbE1zRllkaHpKN3JiL0xHcFZ4ejh1UWpBYklZMU9oWEpBM2RJQWdJT0RHcjZIdno5K0J0Ym9RNWlQdlE3WDgyakhQWSs5c2RpMUpJaUlhYnd4V0pvaTRxY1BmSlJBUkVVMVpyYTJ0S0NvcVFscGFHbkp6Yy8xZER0R01JSXROY1gxdDd6cnJ4MHBHSXNIZTNnVEphZ1ljRHBpTDl3RVFvTG42Q3hqdVNSUXhLQnphVGZkaTRKM2ZZbkR2dnlCUHlvWk1uekNtV2JrVWlJZ21Fb01WSWlJaW1sUldxeFVGQlFXSWpJeEVUazZPdjhzaG1qa3Vhdm9zVE1FbndQcmZlQXEyeG5KSVJnT1VXV3RoTzFNQlFJSnEwZFdReDZlUGVLMXl3V3BZU2cvQ1dsM283TGR5NzgvSHRLMDBsd0lSMFVSaXNFSkVSRVNUcXJ5OEhGYXJGVXVYTG9VZ2pMMVhBaEY1Wm1zcWQzMHRoc1g2clE3SllvS3R2Z3pXNmlKWXE0NjdqbHNyajBKUUIwQzVZRFdzMVlXUWpBYUlRZUhRYkxqTHEvdHFOMzhaZlM5OEcvYTJlaGdQL2dlYXRWdUdEcElBZTBzTnJGV0ZzRFZWUUhmN293QUFoN0hmdGZNUUVkRjRZN0JDUkVSRWs4WnF0YUt5c2hLcHFhblFhclgrTG9kb3hwQXNSaGozdmdJQUVGUmFLRkw4dDhUT1VuWVFnKy8veWZWYURBaUdJbTBwRlBPV1E1R1lEVlArZGxqS0RqcjdwMXovVlFoS2pWZjNGWVBDb2JueWRneCs4Q0xzTFRXdTQvYU9NN0ExbkFRQU9IcGEwZmZYN3psUHlDNTgxSkVHKzJEYzg4OXhlSGV6end0NHdkOGxrSi9jaC92OFhjSzB3V0NGaUlpSUprMXpjek1jRGdlU2twTDhYUXJSdENTWkJ1SG9icm53Mmp3STI1a3FtSTY4QzBkM0t3QkFzLzRPQ0tyaGcwdDdaek1zSnc4TmUxNm1UL0RZdytUU3VTOGxxSFVRTkRySUl1SWhCb1pCTVc4RmxCa3JJRStZQjV4L09zMXVoYlhpaUxQT05iZEJucGcxNHZ1OWxHckpKa0NoZ21yaGxaRE1nK2o5dzhPUUJ2c3VEQkJsa01lbFFaR3l5QlV1cVJaZERVRVhBczBWdDhCU1hvQ0J0NTl4N25DMC9nNEFRUGVUZDBBV0hvdWdMejhGQUJqYytWY0l1aERZejlaQUZqVjNURXVPaUdoMllyQkNSRVJFazZhNXVSazZuUTVCUVVIK0xvVm9XaklYNzRHNWVJL25rNElJemZyUFFyVjQ0NGozc0ZZZGQxdWljeW4xbXR1ZzhSQ3NqRGozK2V2V2JJRThQaDNCRHowSGo4MW9aUW9FM3YxVG1JdjNRcFZ6MVloMWVpUUlVT1dzZDM2cDBnS1FJS2dEbkVGSzJoSW9VbktIaEVyYXpWOTJmVzBwUFFBQWtNL0pIQnFZbkh0OWZuei9xMC9BM2xxSG9BZC9CMEd1SEh1dFJEUnJNRmdoSWlLaVNXTXdHQkFTRXVMdk1vaG1ERUd1aEJBVURrVmlGbFJMcjRFc0l0N2ZKUUdDT09wNVZlNkdjWmtxOEk0Zk90K3pGMCtWbVBLM3dWcDFIR0pJSkJRcGkwWWQ3K2p2aG1Tek1sUWhvbEV4V0NFaUlxSkpZelFhb2Rmci9WMEcwYlFUK3VocmZydkhlTXc5VVdTUmMwY2VJRW13MWhiRGRPZ2QyQnBPUWxDb0VIRERnKzVCakV3T1IxOG5wTUUrQ0ZybjAzU09ubGJZTzg1QUhwczZnZFVUMFV6QllJV0lpSWdtamNWaWdWTEpmLzBsb29raldVeXdWaFRBV24vU3VmdlFRQzhBUUJZUmg0QWJ2Z1paVExMYmVIbmtYTmpPVnFQM3VZY2dCb1lCa2dSSFh3ZmdzRU9SdnN3ZmI0R0lwaGtHSzBSRVJFUkVOR01JY2dWTVI5NkR2YlVPQUNDUFM0TnF5U1lvRjF6aGNabVM5dHI3TVBqZUM3QzExY1BlMmV5OGh5WVFxcHoxVUMrL2RqSkxKNkpwaXNFS0VSRVJFUkZOR1plOTlFaVVJZUM2KzJHdFBRRmx4bktJWVRFakRwZEZKU0x3bmljdWIwNGltdFVZckJBUkVSRVIwWXdpaTA2R0xEcDU5SUZFUk9OZ2xKYmRSRVJFUkVSRVJFUTBIQVlyUkVSRVJFUkVSRVErWXJCQ1JFUkVSRVJFazhyWWFVVEZheFdBTkg3M05QZWEwYkM3WWZ4dWVHcU1oWHNBQUNBQVNVUkJWSkdlNmg1bnZRQjZxbnB3NXVDWk1kK2ovVVE3RHYva01HeUR0dkV1ai95TVBWYW1LY2ZPQ0grWFFKZEIzTlRoN3hLSWlJaUlpUHpteklFektQbHpDZFJoYXN6ZE9IZGM3bG4rYWprcTM2aUVNbENKNk9YUjQzTFA4N3BQZDZQa0x5WEkySnFCanRJT0ZEMVhoUG1mbjQvNWQ4MzMraDdHZGlPYURqUkJycEZqMlhlODI4cmIwR2p3ZkVJQUF1TURBUWt3TkEwekJrQmdRcURYOVpIdkdLd1FFUkVSRVJITk1JSWdBQUFzRmd1VVNxV2ZxeGtxK2Zwa25IN3JORXIrWElLNDFYR1FhMGIvYUZxL3UzN0U4N3BZSFFSUlFORWZpNUJweUJ4MlhHQjhJTUl5d2dBQTFuNHJUTjJtVWVlMjlGa0FDZWlyNjBQVWtpak0rK3c4eUZReUdCb05VT2dVVUllcVI3M0huS3Ztb0hGZkl6cEtPMkR0dDBLaFU0dzRYckpMMkhIdkRvL25SSVdJVzkrN0ZUYVRiZGd4Z2lqZ3RwMjNqVm9YWFQ0R0swUkVSRVJFUkROTWNIQXdBS0M5dlIxeGNYRitybVlvVVM0aSswdlpPUHlUd3loL3BSeFo5MmFOZXMyUko0OTRkVzlEbzJIRXNhazNwcnFDbFlaOURUait6SEh2aWdhdzg4czczVjZYdkZDQzFCdFRzZWloUlFDQWdpY0x2RnFPOVBiTmJ3OTc3cXBucjBKNFpyanI5Y3BIVnlKaGZZTHJkZTM3dFRqK1cvZWFWLzF3RmVMWHhydU5PZmFiWTZQV1FlT0R3UW9SRVJFUkVkRU1rNVNVQkZFVVVWdGJPMldDbGZKWHk5Rnl0QVZYUG4wbEFDQitkVHlDazROUitaOUtKTitRREsxZU8rTDFXM1p0Z2NQbWdDZ2YyaXJVYnJaajN5UDdJTmZJc2ZZWGExMVA3RnhNa2lTUHg4L2ZleVNkcHpxeDUrdDdzUG1semRERjZrWWNDd0JaZDQ4ZUZBMW50TzhEVFQwTVZvaUlpSWlJaUdZWWpVYURGU3RXb0tDZ0FPbnA2WWlNalBSM1NUQTBHdEJlMG43aGdBQmszcEdKL0ovbTQ5US9UMkhKTjVjNGowdUF1YzhNVmJESzdmcnp6Vjl6SDhqRm5Ldm11STdielhZYy9zbGhtSHZNV1BHOUZSQUVBVTBIbWdBSnJxYzRIRllIanZ6aUNCU0JDaXg1ZU1tUTJpUzdoUDdtL21GclA3L1V4OWhwZEFZckV0QnhzZ01SQ3p6M3ZzeThjL2lsU0dPVi8wUSs4cC9JZHpzbUt0ekRwY09QSHg1eW5TQjZEcEZvL0RGWUlTSWlJaUlpbW9GV3JseUptcG9hdlBIR0c3ajY2cXVSbnA0KzZUVTA3VytDZGNDS3hFMkpIcy9IcjQzSC9Mdm1JK1dHRk9jQkNkajk5ZDBBZ0EyLzNlQTJOalF0RkJFTElsRHc4d0owVlhRaDUvNGNtRHBOT1B5enc3QWFyTWo3Y1I1RWhZaUdQUTA0K3F1amlGOFhqN2pWY1Joc0cwVCtUL1BSVzl1THBZOHNkUy9nM0s1RXBpN1RzTDFLQU9DMkhiZEJsSXN3TkJpZ3o5YWp1YUFaSC8vdzR5SExkaTUxOFJNMlBWVTl5SDhpSHpuMzVTQm1aWXpidUpJL2xTQnFjUlNpbGtRTnVVZk8vVG1JV1hGaGZOUCtKcHg4K1NSc3BndTdDK1YrTlJlMlFSc0M1d1FpT0RFWVRmdWJVUGIzc21Icm92SEZZSVdJaUlpSWFKeklaRElvNElBVlE1Y3EwT3lsZ0FNeW1XelM1eFZGRWJmZWVpdDI3OTZON2R1M0l5d3NERkZSVVFnT0RoNTJTY3dRZVpkWFEvWDJhaGdhRFVqYW5PVHh2Q0FJV1BDRkJSY2RBUFFMOWFqNGR3V2E4NXNSdXpMV2RVcXVsaVB2c1R3VVBsZUlodDBOU0wweEZTVi9Ma0ZuV1NjQVlOZFhkcm1Da3VScms3SDRHNHNoQ0FJS2YxY0lpOEdDOWI5Wmo5QzBVTGY1cllOV3lKUXlhUFFhM0xiRGM2TlhRZWI4WGdYTkRVSlhSUmVTTmllaDdNVXloTThQSHo1VWtZQTlEKzlCWUVLZ2F3Y2daYkFTaGtZRFdvKzN1Z1VyaGtZREt2NWRBVk9YeVQxWUVZSDROZkVJeXd4ejI5MG5abVVNQkptQWc0OGVSRmhtR0xMdXprTFVvaWdjK1A0QldBZXN1T0x4S3hDNU9CS1dmb3ZuMm1qY01WZ2hJaUlpSWhvbkdvMEdvWU5HdEFrQi9pNkZwcEJReVFodGdILzZabWcwR2x4Ly9mWEl5TWhBU1VrSnFxcXFZTFZhdmI0K01NLzM3WG9saDRTdXlpN0VMSThaZmZCRjBtOUxSOVU3VlRqNWo1TnV3UW9BUUFBV1BiZ0ltWGRrUXE2U1k5SFhGaUhybml4b3dqU28zVkdMa2hkS01PK3o4NUIyY3hvY1ZnZGtTaGtXUGJRSXFrQVY1TnFoSDMvTlBSZVdITDF4elJzZTY3bm1yOWNnTUNFUStvVjZOQjFzUXZtcjVlaXQ3OFhWdjd0NitEY2hBREtWRE0ySG1sMVByV2oxV21qMEdyUVZ0YmtOYlMxc0JRQzM3NU1rU2VodjZrZldQYzVlTFJkdnV5eFR5aENiRjR0VHI1eENSRmFFYTdsVDdsZHpVZlJjRWZJZno4ZTZYNjVEOHJYSk1EUWFvSTNTUXFhYy9HQnZObUd3UWtSRVJFUTBUdlI2UFRMcU9obXNrSnNNcVJNUkVaNTdjVXlXdExRMHBLV2xqZm02Ri9DQ3ozTjJWM2JETm1pRFBscy9wdXZVb1dva1grdmNqcm5sU0F1aWwwZTduWmNjRXM0Y09JUFNGMHV4OGdjcm9jL1JvL2dQeGFoNXJ3Wkx2NzBVaVpzU3NlditYUWhKRGNIU2J5M0Z3UjhjUkVCa0FCWi9ZL0dReHJEZHA3dWhpNy9RakhidGsyc1JFSFBoeisvN1gzamY5WFhjRlhFNC9kWnBsUDZ0RkZsZnlFSklhZ2hPLytjMEJKbUExSnRTenhWM1lhdnI2T1hSYUN0cVE4ZUpEa1F1Y3ZhNGlaZ2ZnY2I5amJEMFc2RFVPYmZCYmozV0NrRVVFTFhzd3RNcXRvSGh0MUcrMktsWFR1SFVLNmVHSEw5NDk2TFJsaXZSNVdPd1FrUkVSRVEwVHViT25ZdmM1bnhVVy92UkxJeStjd2pOZkxGU1AzS1YvVWhNelBaM0taT3VyZEQ1WkViRXdyR0hTbW0zcEtIcTdTcWNldVdVVzdEU2NyUUZKUytVb1A5c1AxSnVTSUdvRkxIM0czdGg3REJpOVU5WEl6Z3BHSVltQTJLdmlNWEpmNXhFK1B4d0xIcHdFWXFlSzhMT0wrMUU3bGR5WGN1U0xQMFdkSlYzSVdOTGh1disya2p0c0x2K0NESUJFQUJWa0FvWlc1M1hOT3h0Z0V3aGN3VXJEcXNEb3RLNUZEQm1lUXhLWGlqQm1VTm5YTUZLK1B4d05IN1VpSzVUWFloZUZnMkh6WUcyb2paRUxJaHdCUzBBb05BcFBPNVUxRlBUZytydDFhaDlyeGFMSDE0TW05R0cwaGRMTWUvMmVVaTlLUlhLUU9XUWEyamlNVmdoSWlJaUlob25jcmtjQ3hiTVI5ZnhFOWdySmpGY21lVmlwWDZzZDlSaXdZSnN2L1JZOGJlekJXZWhDZGNnT0RGNHpOY0dSQWNnWmtVTW12T2IwVm5XaWJETU1Cejgva0YwbEhVZzVjWVVaR3pKZ0NKQWdSMTM3OEJBNndBQVlQLy8ydy9BdVJ1T1RDMkRRcWRBOFIrTHNmR1BHN0h4anh0UitYb2xqdi8yT1BycSs1RHpsUnhVYjZ1RzNXeEgzT29MMjFFUDk1Ukl6YnMxS1B4OUlkU2hhcGk2VENoK3ZoaXBONmFpdTZJYkMrNiswQ1BHT21DRlFxc0E0T3pKb28zU291VklDL0NnODN4d3N2TjcwVlh1REZZNlNqdGdHN1FoTnM5OXlaT3B5NFNCbGdFTW5CMkFvY21BM3RwZWRKN3FoS25iaE1qY1NGejVmMWU2ZGlRS21oT0VraitYNE5UTHB4Q1dHWWJRMUZBRXhBUkFHYVNFVENsRFFIVEFrTjR5Tkw0WXJCQVJFUkVSamFPd3NEQ3NXWnlOc0xLVEtMTG9VQ0dFbzF2UXNLSHRMS0dBQTZHU0VSbFNKM0tWL1Zpd0lCdGhZV0grTG12U1dmb3M2RHpWT2V4dVFONUkvWFFxbXZPYlVmbWZTcXo2NFNyTS8veDhCTVlIdWoyVnNma2ZtMkUzMndFSEFCRjQ2NGEza0haTEduTHV6NEhkWWtmem9XWm9JalFRUkFFWld6TVFzeW9HaWdBRitzLzA0OVRMcHhDUkhZR1FsQkFBUU9TaVNNeS9hNzVyYTJXSDNRRlJKdUwwMjZkUnZhMGFnUW1CdVBMcEsxSDJVaG1xM3E1QzFkdFZFQVFCQ1ZjbXVPb3hkWmxjMXdOQVpFNGs2ajZvUTM5elAzU3hPbGZJMUgyNkc0QXpmQUl3SkZpcCtXOE55djVlQmtFVW9JdlRJVFF0RlBNL054OHh5Mk9nalhSZnpoUzlMQnJSeTZMUlZkR0ZsaU10NkR6VmlhYURUVEIyR0FFSldQZXJkVDcvUHlEdk1GaWhXZXZicjZaQnEzVGc4VnVxWGNjMlBiVUlhb1VEN3p4YzdNZktpSWlJYUxvTEN3dkRxbFVyRVZ0ZmorVWR6UmdjSElUZGJ2ZDNXVFFKWkRJWnRBRmFSRVJFWU83Y0xNamxzL01qMTVtUHowQnlTRzdiQkh0RGtpUjgvTDhmSS9YR1ZFUXZqVWJXdlZsSXVpWUpra05DUUZRQUhGWUhURjJtRWU5aE45dGRZL1FMOWJBT1dHRWRjRGJzUGIvY1JodWxSWEJ5TUJaK2NTRWtod1JCRkpEM296eFlEQllFUkFiQTFHM0N2a2YyWWNIbkZ5RG52aHdvQWhUSTJKSUJaYUFTU3g1ZWdvQ1lBRFI5MUlURVRZbXVwVU9TSktIL2JML2JlNDdNZFFZcmJjZmJvSXZWUVJXaWdpcEVCVU9Uc3hsdDg2Rm1CQ2NIRDFsK2xQR1pETVNzak1HSFgvMFFoa1lEREkwR05PeHBjQnV6WmRjV1NIWnAyS2E3QUhEZHk5Y05DV0pvL00zT1ArWGtkWUF3MmppSEpPQ2o4aEI4VkI2S3lsWXRlZ2JsRUFBRWFXeVlHMkhDMWhXdFdEVEg0THJYcFhZK1VqZ3V0ZDcwVEE1TVZuSFkrdzFhWk5BcTNYK1lhZXRUSWtERkgzQ0lpSWhvWXNqbGNxU2twQ0FsSmNYZnBSQk51cUE1UVlpN0lnNVJpNkpHSDN3UlU2Y0paL1BQUWgyaVJ2U3lhR1IrTmhPQWMxY2NiNXE1QXM0dG5xdTNWNDg0WnN1dUxWajNxM1dvZmE4V0gvL29ZMno4NDBZMGZkU0VvajhVNGVadE4wTVpwSVFxUklXQ254ZGcxUTlYSWZ2ZWJFQUNPazUwSUNJN0FsR0xveUFJRnpXdEJkQlgxd2U3Mlk2UTFCRFhNWDJ1czNGdlIxa0hrcTlQQnVCOGdpUXdQaEE5MVQzb2IrNUgxdDFaUStxVHFXU3U1VHNMdjd3UXNhc3VQTkZ5NXVBWm5QanJDYmZ4T2ZmbnVBVTZ6WWViVWZLbkVvWXFrNFRCQ3Ztc29WT05KN1lub3JaREE3WENnUVZ4QTRnTXRNQXVBYzA5S3B4bzBtRkIzSUFyV0xseFVUdmVLNDZBelNIZ3hrWHRrMWJuZC8rZGh1cFdEZDU4cU1UdCtQTjNsME1VcEVtcmc0aUlpSWhvdGdoZkVJNjhCWG1lVDBvQUJNK24rcHY3QVRqN2sxeE1HNm5GMmwrc0hYWGUvZit6SC9GcjQ1RjhYZktvWTJVcUdVNi9mUnE2T0IwMDRScTNjNkpjUk41amVmamd2ZzlRK2xJcG9wZEh3OXhqeHQ1djdjWGloeGREbElzbytWTUpOQkVhekxscURnRGc3Qkhuc2g3OXdndTdJR24xV2x6MW02c1FsbmxoT2RqNTVVQ04reG9Cd0cwcGtTZnFjRFVDRXdMZFhsOUtFNjV4SDFNNWRBeE5IQVlyNUpPNkRqVysvV282QnN3eWZIWkZLN2F1YUlGRzZYQWJNMkNXb2NPZ2NMMStjRU1UUGlnTmg4MGg0TUVOVFpOV2EzR0REbXFGWThqeFM1OWdJU0lpSWlLaWlTTlRPaHY0R3BvTWJpSEF4ZHBMblA4QWUybXpWWmxLaHFqRjNqMzlvbzNVZWpXMmJrY2RCczRPWU5HRDU1NnNQeGYyU0E3blA3NnFnbFc0OHVrcm9ZM1VRcWFVb2FlcXgxbGJhaWpDNW9YaGJQNVpIUHZOTVlUTkMwTkFUQURxZHRSQkU2RkIrSHozclkzREZ3emQ2bGlTSkRUc2JrQllSaGgwY1d4eVBkMHhXS0V4czlrRi9IUmJFdnBOTW56N21ucDhLcXZMNDdnQWxaMUxiWWlJaUlpSUNJQnpxK0hxZDZ0eDRQc0hFSmNYQjFIdTN0QjVzRzBRamZzYm9kRnJQSVlSNDhuYWIwWEpuMHNRa1IzaFdrSnp2dWxzK1d2bGlGMFo2d3BhTEFZTHpEMW1sUDZ0RkpvSURVTFRuYUhQNHE4dnhvNHY3a0QxOW1yb1luVXdOQm1RZFU4V1RCMG12SHZIdTE3Vk1kZytpTmMzdnU1MkxQZUJYS1Rka3VaNmZlVEpJemp5NUpFUjc1UC9SRDd5bjhqM2FrNGFmd3hXYU16Mm5BcERZNWNhZWFtOXc0WXFVOEhGUFYxTVZ0SDErbndmbHJFMHF0MTdLaFR2Rk9wUjA2NkJBQ0ErMUl4NzE1N0Jra1REaE5ST1JFUkVSRFRUekxsNkRycXJ1bEgvUVQwcTM2d2NjbDZVaXdqUERNZWlyeTBhRXJxTU40Vk9nU1VQTDBIZ25BdFB6c1N1aW9VK1I0L3lWOHBSL2tyNWtHczA0Um9zKzg0eUNLSXpjVkdIcWJIKzErc1JQRGNZQng0OUFFMjRCbWszcHdFU1BQWk44ZGFsVDd4YzJtT2wrVkF6U2w4cWRiNFFBRkVoWXVHWEZ5SjZhZlNGTWVkNnJORGtZTEJDWS9aUnViTVowL1c1azljbnhSZm4rN2hzSzlSRExrcTROcWZEcC91OFZoQ0Z2eDZJUlpER2hqWHB6c2YvVHA0SlFGV3IxdWRncGJHeEVZMk5qV08rVHFsVUlqWTJGakV4TVJDRVlSYW1FaEVSRVJGTlFZSWdJUGVCWE9RK2tEdGhjMlRkblRVa21CaE8vTnA0dDljeWxReFhQblVsVEYwbTJFdzI5M05LR2RUaDZpRS9nNS92bDdMaWV5dlExOWdIdWNiNUVUdnp6a3hmMzRLYkxidTJERG1Xc1RVREdWc3pBQUNDS09EVzkyNGRPaVloQXhtZnlSaVhHbWgwREZabU1adGR3TzkzeDQ4KzhCSlZiYzdPMHZQakJzYTdwSEYxdm8vTHRrSTk1RExKNTc0dWIzNFNDVUVBL3ZENWNrUUVXbDNIdXdkOS8rUFQyTmlJdzRjUCszeTlYcS9INXMyYm9kZnJSeDlNUkVSRVJEUkxqRWVnb1E0YmUrTlhaWkFTRVFzaUxudHVtcDRZck14aU5vZUFiWVZqLzJEZVo1UkJJWk9nOGRBUWRpWXkyMFNQbmN0RHRUYVA0NzJSbDVlSHZMeGh1cVFQUTVJazlQYjJvcTJ0RGZuNStmam5QLytKRFJzMitGd0RFUkVSRVJFUlhUNEdLN09ZTi8xRkx1NVRjcDVLSWNGb0VXRjNDSkNKTTMrNzR2V1ozWGkvSkJ6ZmVEa2RuMTNaaWczenV6enVNalRSQkVGQVNFZ0lRa0pDa0pLU2dyMTc5MkwzN3QyVFhnY1JFUkVSRVJGZE1MRWRnV2hHaWc0eUF3QnEyeldqakJ3ZkNwa0VxMzNrZmlJMnV6QmhZY2ZYcm03RTU2ODRpd0d6RE0vdVNzQ2RmOHpDS3dWUmNFais2M0Vpazhtd2Z2MTZoSWM3MTQ5SzBzd1B1SWlJaUlpSWlLWWlCaXMwWm92bU9odTI3ajRaT3NySThSR2l0Y0x1RU5EV3AvUjR2ck5mQVp0RGNPdC9NcDdrb29RN1Y3WGdYMThweFlNYm1xQlNPUEMzQTdINHc1NjRDWm5QV3pLWkRDdFdyQUFBOVBmMys3VVdJaUlpSWlLaTJZckJDbzNaallzN0lCTWxiQ3ZTby94c3dJVFBseEV6Q0FEWVYrNDV5UG40dEhPWG9nVnh3NGNMNC9FOGgwYnB3STJMMnZIcnoxWkNBTENyMUx0dTR4TXBLaW9LQUdBd2NOdG5JaUlpSWlJaWYyQ3dRbU1XRTJ6R0Y5YzJ3MllYOFA5ZVQ4WHVrMkh3dEJLbDNhREVxWEVJWHE3SjdnUUF2SHc0R3AvVUJybWRLMjNTNGFXRE1SQUFYRC9NZHNvYWhRTm1xNGhlbzI4dGhZN1hCN3E5VmlvY2dIRHV2MzRXSE96YzNzMXV0L3U1RWlJaUlpSWlvdG1Keld2Sko3Y3ViUU1BL0dWL0xINzUzbHo4Wlg4c0ZzUU5JRkJ0ZzhrcW9yNURnK28yRGU3TWEwRm1qSE5iNXQvdmpvZnRYSytVODlzOGU3TUY4cktrUGx5WDA0SC9Ga2ZnKzIrbUlDN1VESDJnQlYwRENqUjBPcmRDdTN0Tk05S2pCejFlUHo5dUFNZnFBdkhvNjZuUUIxbndvMC9Yak9tOWZ1LzFWQ1JGR0pFZU13aEpBbzdWQlVHU2dGdVh0STNwUGhOQkVQelg1NFZvcGhpMFcvQk8wMUVjNmF4Q2k2a0hKdnZFTEN1a2M2SUJkTlVEQjk3M2R5VXprbHFtUUxRNkJNdkRVM0ZUL0RKb1paNlgwUklSRWRINFliQkNQcnQxYVJ2eVVudnhUbUVFQ3V1RGNMUTJDR2FyQUkzU2daZ1FNejY5dUIzck03dGM0eS9lMnZuODE5NEVLd0R3OVkyTnlJcnZ4L3NsRWFocDA2Q2xWNGtndFIyclVucHgwK0oyVjk4WFQ3NjZvUkZQdnB1STJuWU5MS00wd2ZYazVzWHR5SzhPd29kbFlWRElKS1JFR3ZIbGRXZXdQck43elBjaW9xbWx1S2NldjYvY2lYWnpuNzlMSVJvWEpyc1ZkUVB0cUJ0b3g5N1dNanlZdmdrNUlYUDlYUllSRWRHTUpramNUbVJhY3V5TThIY0pkQm5FVFo2WExmbmk2YWVmUm54OFBMWnUzVHB1OXlTYURZcDc2dkdqRTYvN3V3eWlDZmZqN005Z1ljZ2NmNWRCUkVRMHJRa2pMQmRnanhVaUlwcDFCdTBXL0w1eXA3L0xJSm9VdjZ2Y2dVRzd4ZDlsRUJFUnpWZ01Wb2lJYU5aNXAra29sLy9Rck5GdTdzTTdUVWY5WFFZUkVkR014V0NGaUlobW5TT2RWZjR1Z1doUzhmYzhFUkhSeEdHd1FrUkVzMDZMcWNmZkpSQk5LdjZlSnlJaW1qZ01Wb2lJYU5iaGxzbzAyL0QzUEJFUjBjUmhzRUpFUkVSRVJFUkU1Q01HSzBSRVJFUkVSRVJFUG1Ld1FrUkVSRVJFUkVUa0l3WXJSRVJFUkVSRVJFUStZckJDUkVSRVJFUkVST1FqQml0RVJFUkVSRVJFUkQ2Uys3c0E4bzI0cWNQZkpSQVJFUkVSRVJITmVueGloWWlJaUlpSWlJaklSM3hpaFlqR3pHYXpvYjYrSHUzdDdUQWFqYkRiN2Y0dWFWcVJ5V1RRYURUUTYvV1lPM2N1NUhMK1ZVeEVSRVJFTkYzeHAza2lHcE91cmk2VWxaMUVrVVdIQ2lFTzNZSUdWaGtmZmhzTEJSd0lIVFFpbzY0VHVjMzVXTEJnUHNMQ3d2eGRGaEVSRVJFUitZREJDaEY1cmF1ckN3ZU9uOEJlTVFuTm9zN2Y1VXhiVm9ob0V3TFFKZ1NnMnRxUHJ1TW5zR1p4TnNNVklpSWlJcUpwaVAvTVRFUmVzZGxzS0NzN2lUMWlJcG9GaGlyanBWblFZYStZaExLeWs3RFpiUDR1aDRpSWlJaUl4b2pCQ2hGNXBiNitIa1VXSGM0S2dmNHVaY1pwRm5Rb3N1aFFYMS92NzFLSWlJaUlpR2lNR0t3UWtWZmEyOXRSSVlUN3U0d1pxMElJUjBjSHQxRW5JaUlpSXBwdUdLd1FrVmVNUmlPNkJZMi95NWl4dWdVTkJnY0gvVjBHRVJFUkVSR05FWU1WSXZLSzNXNkhsWDlsVEJnclJHNWJUVVJFUkVRMERmRlRFaEVSRVJFUkVSR1JqeGlzRUJFUkVSRVJFUkg1aU1FS0VSRVJFUkVSRVpHUEdLd1FFUkVSRVJFUkVmbUl3UW9SRVJFUkVSRVJrWS9rL2k3QVY0NmRFZjR1Z2NobjRxWU9mNWRBUkVSRVJFUkU0NEJQckJBUkVSRVJFUkVSK1lqQkNoRVJFUkVSRVJHUmp4aXNFQkVSRVJFUkVSSDVpTUVLRVJFUkVSRVJFWkdQR0t3UUVSSFJsQkdrMEk1NFhpMVRZRk5NRGg1TTJ6UWg4NHVDQUprZ1FpYndSeVFpSWlMeXpyVGRGWWlJaUlobWxtUmRGSDZSZXdkMnQ1VGkxWVpENkxFTXVKMVhpbkw4Y2RtWEVYd3VmTm5WVW9KS3c5bHhyZUhaSmZjZ1RoTUdBTGo1d0ZQamVtOGlJaUthbVJpc0VCRVJrZDhKRVBCQTZrYklCUmsyeGVRZ1hodU9INVM4NmpiRzRyRGhlRmN0MWtjdEFBRGNtckFTUHovNWxqL0tIUk9sS0Vlb01nQWh5Z0NFS2dJUXJncEVwRG9Za2VvZ1JLcUM0WUFEM3kzOEp5Ui9GMHBFUkVRK1liQkNSRVEwZ2Q1YTg4aUk1eVVBZ3pZemVpd0RxT3B2d1pIT0toUjBWc0V1T1h5YW8yNmdIZDg4L3BLdjVRNjUzMWo1K3BUSDlYR0xrUm9ZRGNENVBmbDc3VWNleDczZGRCUlhSaTJBQUdCNWVBcXlRK2JnUkUrRGo5VmVudHZuNWtFaHlxRVU1RkNJTWloRk9iUnlGUUxPL2RMSjFRaVFxNkdWS1VlOVYyNW9JZ3E3NnlhK2FDSWlJaHAzREZhSXlQOGtCd3gvK3dIRXNCaG9ydjRjeElBUWo4Tk1COStFdmFNSnF1WFhRUjZiNnROVWpyNU9tSTY4QzBYS0lpaVNzZ0VJd3crMjIyQjQ1V2NBZ01DN0h2TnBQcUxSQ0lEcmczaWNOZ3pySXVlanhkU0QzMVh1UkZsdm83L0xteFN4bWxEY2xiakc5ZnJEbGhQREx2RnBHT3pBd2ZaeXJOSFBBd0I4S2ZrcWZLdnc3Mk1Lb3NiTDFqbDVsM1c5QkFuZGxnRzBtL29RclFrRkdLd1FFUkZOU3d4V2lNanY3QzExc0oydGh0RGJqZ0J0MExEanpNVjc0ZWh0aDJyRjlUN1BaYTA0QXZPUjkyQTlmUXpCRHp3NzRsaEprbUJyT09uelhFUytpbGFINE1mWlcvRFVxZTNJN3p6dDczSW1sRXdROFkyTWE2RVVuVCtTZEZuNjhWTHR2aEd2K1VmdGZxd01UNFZDbEdOT1FBUStNMmNWWHFuL2VCS3E5WTdSYmtHL3plVDhaVFZod0daR244MklUck1CN2VZK3RKdjYwRzd1UTRmWjRKZEFpSWlJaU1ZWGd4VWk4anRyVFJFQVFEbHZCVERNVGh6MnN6Vnc5TFpERmprSDhwZ1VuK2V5VkI1MXpqWC9DcmZqcG9KM1lUMTFHTXBGRzZES3Vjcm4reE9OcEdtd0UwKzQ5UVFSb0JZVmlOSUVZMkh3SEt5UHlvSmFwZ0RnREJ3ZXpyZ1dWY2YraWc2endUOEZ3MVBONCtzTFNldVFGaGpqZXYzSDA3c3dZRE9QZUUyN3VRLy9hVHJpZW1Ma3RvU1ZLT3F1dzZtK014Tlc1MGlNZGdzZUtmd0grbTFtRE5oTURFdUlpSWhtR1FZclB0ajAxQ0tvRlE2ODgzQ3h2MHVaTnFiaTkremJyNlpCcTNUZzhWdXFYY2VtWXAyemdmWDBNUUJEdzQ2TG1VdjNBd0JVUzN6ZllsVXk5c1BXV0g1dUx2ZEgrRzExcGJBMVYwR1Jzc2puK3hPTnhpWTVjTmJZTStSNDdVQWI4anRPNDYybW8vaHg5bWNRbzNFdWgxUExGTGdoYmlsZXJOazcyYVc2REZmemVNaUxTTWNOY1V0Y3IzZTFuTURScnVvUnJyamc5WVo4ckFoUFEyS0FIcUlnNER1Wk4rSi9pbDVHdTdsdlFtb2RpU1JKYURaMlQvcThSRFM5dk9EdkFtakt1OC9mQlpEUFptMnc0czBINkp1ZXlZSEpLbUxuSTRXVFdKbHZCaTB5YUpWMmY1Y3haZXE0bEtlNjJ2cVVDRkJOdlZwbkEwZGZCL3JQOVM0QkFIdW5zNWZDNEh2UEE0Sjd6eFBOcCs2QlBDRVRsaFBPWU1WMCtCMllqL3gzMURuVTY3WkNPVytsMnpITHFjT0F3dzU1YkNwaytvU0xDckxEMXVRTVhPU3BERmJJZjlyTmZYanU5RTQ4dm5DcjY5aVMwQ1M4Q1A4Rkt4TWxXUmVGcjJkc2RyMXVIT3pFWDZyM2VIMjlYWExnbVlyMzhNdmN1NkFRWlFoVkJ1Q0hXYmZpMGVKWDBHOHplWFdQcjZkdkhuSXNWS2tiOFh4UlR4MzJ0NTN5dWs0aUlpS2ErV1p0c0RLVGZQZmZhYWh1MWVETmgwcFlod2ZEMWZYODNlVVFCVzV1NlJkMkcreWR6VU1QZHcxdFZpbVpCMkV0ejRka0dnQUFPSHJhdkpwQ01nME9PV1l1Y241b1V5M2U2SGJjV2w4R3lXeUVHQlJ4V2N1TWlNWkRXVzhqREZZakFoVWFBRUNFT3REUEZZMC92U29Jank2NEdTclJ1ZXpKWkxmaXFWUGJZWFpZeDNTZnVvRjJQRi8xSWI2VzdueVNMVUVianNleWJzTlB5dDZFd1dvYzlmcnoyemFQNWZ5QXpjeGdoWWlJaU53d1dKa0JpaHQwVUN2OHY1NTdxdFJ4cWVIcW1vcFAxc3dXWW1nMFFoOTlEUUJnK05manNOV1ZJdkR6ajBNZW4rNWh0SVMrUDM4WGdJQ2crNTZHTENKdTJQdGF5dk14OEo5ZkF6STVGSW51SDRqc2JmV3d0OVFBQUJTWnE5ek9XY3NMbkRPWit0SDMvRGN2bXZwQzhPWjIvQnhCcVVIZ1BVK005RmFKeGt3QzBHTWRkQVVyMGd6TGY0TVZXdnc0ZXd2Q3p6MFpJZ0Y0cHVJOU5BeDIrSFMvM2EwbmtLVFQ0N3JZeFFDQTFNQm8vSFRoVnZ6NHhCdm9zdlNQVjlsRVJFUkV3Mkt3TW8zWUhRSms0Z3o3Q1p0bU5VZHZPMngxWlpDRngwRWVuNDYrNTc4SmUyZXpLM1FCQUd0VklleHREVkJrTEhlRktzYVBYb085dlFIYURaK0hHQnAxN21aMm1QYTlDZ0JRTDkwTU1TVEtiUzd6OFYydXJ3V0Y2c0lKdXhXV2luUEJpc1hrOFVrYUFCNlBDeXJ0Mk44MGtSY0M1V3JYMTIybVhqOVdNcjVDRk5welBXUkNYY2RlcVQ5NDJUc2YvYlZtTDBLVk91UkZPTVBaT2RvSS9HclJYWGpxMVBZUkc5cmVmT0FwdDllQkNnMWVXdmxWQ09lMlliLzBQQkVSRVpFbkRGWXVnd1RnbmVONmJDL1M0MnlQRXNFYUcxYW45K0QvczNmbjRWRldaLy9Bdjg4eisyUXlXU2NiQ1Fra2hKQ3doVlZBQkFHbFduRXQ0cTVZYTF1N1diVjlXOXZmMjc2THRxL0ZwVmpicXRXMlZ1dUNLNmdnUVJFUUVTUWJJWVJBQ05tM3liN05Qcy92anlGRGhwa2trM1dTOFAxY0Z4ZVo1NXp6bkhzU1NETDNuSE9mdTFmVVFxZjJYZzF4c2pZSWIzd1ZqZVBWT3BodElxSkRyRmcxc3dXYmx0WkRKZmRjVWRGVEErYk5Cd3J3M0tjSk9GQWNDdE1GOVY3V2J6bGZDOEpzRTkyUEw2d0pVMXlyeGJ2WlVUaGVwVU5ydHh3YXBSTXpvcnR4YmFZUnkxSjgvOEkrbURIK3hnRzRra052SEk3R3JvSUlOSGNxRUtXMzRsdUxHL0ROZVFPL1U5bGZYUnhmOVhBR2ltc3doV3IzRm9YaGcxd0RTbzBhQ0FEaXd5eTQ5N0pxTEV3YS9Fa2RsVjFUVWYzbGw0TWUxNStxcWlvODg4d3pJM3JQQ3ptZFRxUUgxZUZFNnRVamRrL3JzWDBBSkNqblhlNjdnK1NFdjJWbEFBQUFJQUJKUkVGVTZmUFhBUUNhNVRlNEw5c3JpMkN2S0lLMGNxUDdtaVYvTHh6TnRSQzB3VkJmZXFObjdGMnRzQjc3M0hjTVJWOUI2dTZBTER3Vyt1OTVmZzRsdXcydFQ5d0JBQjdKSHFMUkZLc0pSYWd5eVAwNHI3VXNjTUdNb0FoVk1QNTd6czJJNjVWVSthUTJIOXNxdmhyMnZaMlNoS2RPZmdoRituVllITzdhemhldTFPRi81bTdDcTJVSDhFSFZVVWdZK0kySithR0o3cVFLRVJFUmtiK1lXQm1HdjN3V2o2emo0VmcwclIzcGNWM0lMZ3ZHOWx3RENxdDFlT2EyVTFEMlNwYnNLb2pBSDNjblFDR1hzR1JhTzNRcUJ3cHJndkRhb1Jqa1ZRVGppWnRQUXk3ei9xWHYyVDBKT0ZhcHc2cTBGdFMzS3ozYXJzMDBBZ0MyNXhvZ0Z5VmM3U001c1QzWGdEOS9GZzhCRXVaUDdjU1M2UlkwZHltUVV4Nk1uUEpnM0x5a0h0KytyR1pZWS95Sm84ZlRuMHhGZnFVT0N4STdZT3hRSXJzc0dGdXpFaENrY21CMTJzaWVxRENZdVByejV1Rm92SHdnRG5xTkhTdFRYU2RqbktnT1FrbTlka2lKbGFxdXFmanEwS0VoeGRJZmgyUDB0ellGZFEzdGMraVRKTUdTdnhlUXlhR2F1OHBuRjB2dW52T3JWV0tubjI5d252dS9kZTVvWnNsdWhmbkEyd0FBemNxYnZWYVNXTDc2RUpMZGQrMEdTL1luQUFEbGZCNnhUT1BEeG9Uelc5WHNrZ003YS9JQ0dNM0ltSzZMd3FNWk43cTMvd0RBUVdNeFhqaXpaOFRtY0VoT1BIRmlPMzQ4OHlxc05LUUJjQjFaZmZlMFZWZ1JPUlBQbmY0RVpWM0dmdSt4SUh4NnYrMUVSRVJFdmpDeE1rUVdtNGpjOG1DODlPMGloQWU1WHJDWmJDTCs0NjBaS0s3VjR2MGNBMjVlVWc4QUtHblFZR3RXQW1KRHJmajl4aEpFNmEwQVhQdm1uOXlWaUt6Q2NPeklNK0NHaFo1Rk9TMTJFUlZOYXJ5NHVjaG5qWkFmckswQ2NDNXhJSlBjajNzVTFRYmh6NS9GUTZkeTRQRnZsU0ExNW53eHo1cFdGWDcyeGd5OGRTUWFtWWtkV0pEWU1lUXhBOFhSdzJ3VFVkdXF4TjgyRjBGMTd2bThjakFXcngyS3dZNjh5QkZQclBnYjEwRGVPUm9GUVFEK2N0ZEpSQWFmZjNIZTBqMjAvejdMb3I3QWlqdmZIOUpZWDU1ODhrbkV4OGRqMDZaTkEzY2VoajE3OXVBRjJZSVJ1NS90VEM2YzdZMVFabHdLUWF2MzJVY01qWUlZSEE3dDViZDVOdlFVblpESkFBRE81anJJNDFQaE5IZEJsYm5XczJ0M095eTVXZkRGZHZZWTdOV25BVkVHNVJ6ZnlSMmlzU0pBd00xVGwza1VUSDI5L0V2VW1VZm5xT094c2p3eUZUOUt2UXBxbWNKOTdhQ3hHRThYZndUbkNCZVFzVXNPUEgzeVF4ak5iYmd4WWFuN2VrcHdETFprM29rOWRRVjRxK0tRejlvckFnVE1EMDN5dUNZWFpGZ1VQbjNZVzVXSWlJaG9jbU5pWllna3VGNjQ5eVJWQUVDamNPTCtWZFY0K0kwWjJGY2M2azZzdkgwa0dnNm5nQWV2ckhBblZRRFhxYkozTHE5RlZtRTQ5aGVIZWlWV0pBbTQrOUxhSVJlRWZmZG9GQ1FKdUc5VnRVZUNCQURpUWkzWXZMSUdmOWlaaUkveUk5MUprcUdNR1l6dlhsN3RUcW9Bd0RYekcvSGFvUmljTldxRzhBekhoc1V1dXI3Z0Y2d09EOVBhQXhMUFpORlQ4K1RDRTNwNlUweWZELzMzdDBLUUt6eXVTdzdYL3p2aDNBczFXZFJVQk4zNGtNOTdtRDUvSFpMVkRFWEtBdGhLY2p6YXpGKzhBd0JRemw0Sk1TaGthRTlraEowNGNRS0ZoWVdCRG1QeWl3bk10SEpCUkt3bTFQMVlGRVRvNVJyTUNJN0JtdWc1U0F5S2RMZTlWM1VFNzFZZURrU1lJMEtBZ0c4blgrNHVLdHRqYjMwaG5qdjlDUnpTNkJRN2x3RDhxK3dBU3JzYThNQ005ZERLWEtzOVpZS0k5Ykh6c0NvcUhRL20vQVAxRjlTdW1ST2FnRkNsNTJxM3grYmRndFRnV0R4ZnNnZTdhdnRlT2FTVnEvRGV5a2RHSlA2M0s3L0NhMlZmak1pOWlJaUlhR3d3c1RKRW9pQmhib0wzTzE2ejRyb2dDRUIxOC9uQ2cvbVZPZ2dBOWhlSDRjQ3BVSS8ra3VSNnRWN1Rxc0tGQkFCejQ0ZCtvc0h4S3RjZS9VdFRmYi9iMmJPTjVWU2RkbGhqL0NVWEpjeTRJRmtUSG1TRFFpYWgyeUliOVAzR3l1V3pXckR6V0FRZWZDMFZ0MTVTajdYcHplUHk5S09KeG5iR1ZldW0rK1BuM2RjYzU0NVM3bjBDajNiRER5Q1BTL0VZSzFuTnJyOHQza2NxOSthb0xYVnROeElFYUM2L3pTdXhvbGx6TzdyZTNnTDE4dXVIL2tSR21NRmdRRVpHLzBmQTBnaG9LZy9JdFBIYUNQeDUwWDM5OWlsc3E4S2JGVitpb0xWaWpLTHFYMUtRd2Ura3dac1ZYK0tOY2xjTktRa1NIQmVzU0htbjhqQmVMVHN3NGpINmN0QllqSktPT2p5VWRnMVNnMlBkMS85eDluT3ZwQW9Bckk3eS9uL1hNKzQ3eVd0aHRMUWp1N2wwOUFJbUlpS2lDZXVpVGF3b1pCSnNqdjRMMU5rZFFwOHZvSlZ5Q2FMZ3ZZUlpKa3FRaVJKc3p2UDNialBKSVFIWWtSZnAxYitIeFNaNno2RndldFJwR2F4Mmt4d0ttUVNkeW5mdERiM0d0ZUtpMnlvYjFoaC95V1dTejVLQU1uSGdyMFVnL1hCZEpRekJWcno5ZFJTMlppWGc1ZjF4K05hU2VteGEwdUR6M3dENTZkd0xMbCtuN1hoY3MxbTkycVdPWmxmVDJXT1FSU2YxT1lYbCtBRkFrcUNhdnhZeVE0Slh1M3hLS3ZUM1B3bEJFenpJNEVlUHdXQ0F3V0FJZEJpVDM0R1BBeDFCbjZMVWVxeVBtUWVOVEltdm0wcjhLTGs2ZnYyamRDOE1xbUFzQ3ArT3Y1UmtZVzk5SWY0dy93NW81TXFCQncvRHh6VzUrTGdtRi9YbU52d2k3OSs0T2k0VHR5ZGRpcXk2QW54UzYxMndYQ1Vxc0N6Uys3ajNENnFPNHJyNFJSQUZBUStuWFlOZjVQOGJGVDVxVFVtUVVHUHFmenRyckRvTW91RDZXVmR0YXU2elg1dXQvNFF4RVJFUmpUOFhiV0lsVkd1RHNVT0pobmFseC9hY0hrMmRDdGlkQW1KQ3Zkc0F3Tm5IYjdwdEpqbnNEc0dqRm9kVzZVU1hSY1RIRCtWQkdFVCtZTGlwQm8zU2lRNnpEQ2FiQ0kyUEJGRzcyWlVjQ2RIWWh6Vm1yQWh3blNya2k3MlA2eU5CTGtxNGZWa2RibHpZZ0t6Q0NMeHhPQnIvT0JDSDVrN0ZrT3Uya085VGRud2R0M3doWjBjekpKc0ZBR0E3blEzMUpkZjIyVmVac1FMV0V3ZWhXWE43bjMzR1UxS0ZDQUFNS2owTUJqMVdHR2JpVkVjdG5qcjVvYzhWRmhPQkJPQlBwM1loUmhPRzBrN1g5dGc0VFJpMGN1OVZtaU5KTFo3ZlBpaEJ3a2MxT2ZpeXNSanROcFBQL3BjYVpycHJ3RmlkZGloRjE2OUgveXJiajFSOUxHYnBwMEFqVStMUjlCdndTTzYvMEdrM2U0dzMyYTM0NGRHWCs0M3BsVXQrZ0dDRmE5dnJRSDJKaUlob1lybG9FeXN6WTd0aDdGRGk4NU5oN2xvb3ZSMDg3ZHF5a3pIRjkxWWNxMTFFVllzSzhXRVdqK3VIejdpS2NNNks3WEpmUzRucVJtNUZNQXFyZFpnOWpLMDkvZkdWNTVrVjE0VWpwWHA4VlJLQ3kyZDV2NU9XVSthS3RYZE1ReGt6VUJ3alJhZDJvTU1zUTNPWHdxTzJUVm1qR3ZZQlZyeU1SRndhcFJQWFpocXhkSG9iN240eEExbkhJNWhZQ1FCN1ZmSDVqeXVMNFd4dGdCZ2E1Yk92UEM0RnV1c2ZoS0FPOHRuZThyai9CWC83Nml1Zm1vN2dPMzdqOTMzbzRsYldaY1JQYy83cGNVMGh5aEVrVnlGZUU0NDVvVk94Tm5vMklsU3VoRjlxY0N4K1ArOTIvQ0wvdFlBbFY2cTZtL0Q0aWZmODZ0dGhNM3RkNjNaWTNVbVZzV0p4ZWlmL1c2eGRQbnE2a3ZiWHhTOEc0UHI2S0VRWnBtakNBYmhPR3RwU3RBTlBMYmdMSVFvdG90VWhlSERtMVhpczhGMkl3dm1WcHM0SnZhNklpR2hzdkxkaEEreG1NelptK1Q1VVlMelpkc1VWa0t2VnVHSEhqa0NIUWhQQVJadFkrY2FjSm54eEtoU3ZIWXJCZElNSmk2YTF1OXVPVitud3p5OWlJUUM0cHA4amV2KzBKd0gvZFVNcFZPZTI2OVMzS2ZIUEwrSUFBTitjZjM3Y1ZYT2JrRnNSakdmM0pPQ3htMG84VnJOSUFMNHUxV042bEFtUk90L0h3UTVFbzNEQ1pCUFJacEo3ckNTNWZrRURqcFRxOGZ6ZWVDUkZtakhOY1A2ZHV0bzJGVjQrRUFlNUtPSEdYa1Z6aHpKbW9EaEdTbXBNTjdMTGd2RkJqZ0diVjdxMml0aWRBdjYyYjBxLzQ0WWJWMDU1c0VlaFhxWENDUWpuL3FZeFp5cytBZ0NRVDUwRmUwVVJMTGw3b0xudzFLQmU1SW5wZmJiSkl1TDZuMHlTNEdpdTdiZXZxTzk3aXgrUlAyeE9PMXF0ZHJSYXUzQzhyUkx2Vmg3QmQxTFdZbTMwYkFCQXFGS0xoOUt1d1gva3ZSYVErT3lTRTdXbWtUdVo2UFpEei9iWjlramFCcXd3ekFRQS9QUHNQcnhmOWJYZjkvMi8rYmU3YTZKWW5mNy9QRjBVbm93RWJRUUE0RUJERWRiRXpQWm9iN1oyWW12eFR2eS8yVGNCQUJhR1Q4ZUdLWXVRVlhmTTNjZnFJNUZEUkRUU3RsM2hXZkJmRUFRbzlYcEV6cDZOdEZ0dVFYaGFtczh4L2lZSExyei9oU1pLUW9Rb0VDN2F4TXJpYWUzNDVyeEdmSlFmaVYrOWs0d3BZUllZZ3ExbzdsS2dvc2xWZVBhZWxUVmVKK1AwVU1tZE1GbEYzUHUzZEN4SWFvZlpKdUxyMGhDWWJDS3VYMkJFNXRUekw4UlhwYlhneUZrOTloU0dZL05MNlpnL3RST0dZQ3U2TERLY3FBbENRN3NTTDl4VE5PVEVTdnFVTG1TWEJlUFJiU2t3NkszNDdmV3U0bm9Ma3pwdzUvSmEvT3ZMV1B6Z1h6T1JPYlVEVVhvcldyb1V5QzRQaHNNcDRLZnJLNUFVZWY0ZHhxR01HU2lPa1hMRHdnWmtsd1hqamNQUk9GbXJSV3lvRlFXVk9zU0htNkZXT0dIMlVhZG1KT0w2NWJZVVRJczBJVFcyRzVJRVpKZnBJVW5BVFQ2U1N6UWNrcnZ1aXEwMEg4NDJJNXh0UnNEaGdHYnRIYTRlM1Iyd25Ub0tRYTVFMElZZm9PMnZEOEtTc3h2cVpkZjF1U3FsUC9ydlB0MS9SSFliV3ArNHc2KytSQ1BGNHJUaHVWTzdFS01PUlVaSVBBRFh5cFVGWWRPUTAzSTJ3TkdOcm5DVnp2MXhrMlZ3SjgvMWJOOEJmSzlZNlV2UHNjd095WWw5UnUvRUNnRGt0SnpGenRvOFhCVTdINDJXRHBSMU5Yak14OFFLRVkwVlVTN0g5S3V2QmdBNGJEYTBsWmFpK3VCQjFCNCtqRXYvOTM4UnZYRGhpTjJmaVB4MzBTWldBT0RIVjFSaWRud25kaDZMUkdtREJuVnRTdWpWRGl4TGJzTjFDNHpJN09jNFlVRUFIcnZwRFA2MmJ3b09sb1RBYkJNeE5jS01EZk1iOFkwNVRWNzlIN21xSFBNU09yQ3JJQklGVlRwWTdRTDBhZ2RteEhUanZzdHFNTlZIb3NKZkQ2eXR4TzgvVE1KWm93YldDN2JFM0xHOERyUGl1dkIrVGhTS2FvS1FXeEdNRUkwZHkxUGFzSEZ4QTFLaXZSTkhReGt6VUJ3allmRzBkang2VFJsZS95b2F4NnQxS0creVkzVmFDemF2ck1YTno4M3BjOXh3NDdwaGdSRmZuWEVseGhReUNjbFJKbnhuVmJYUHJWTGtIM3ZaY1ZpTEQ4UFoyUXFwc3dYT2poWTR1MW9CaCt2RlNlY2JqN3Y3eWhQT3YvdGkvdkk5U0hZcmxITlhRd3d4UUptMkZOYkNnekR0Znd2YUt6ZVArZk1nR2kwU2dQZXJ2blluVmdCZ2NVVHlwRStzUkNoN0pWYXNnOXM2cStxZDZIRDRsK2hZRnBtS05MMXJOZHFScHBKK2t6bi9LUDBjSm9jVjcxUWVScmZkZ3FTZzgwV21UUTdmOWRpSWlFYWFLSmNqODBjLzhyaDIrcjMza1BmblA2UGc1WmRISkxGeTRmMkphR0FYZFdJRkFOYk1hc0dhUWI1QS91U1JYUGZIRDY2dndJUHJCeDRqQUxoeWRqT3VuTjMzU1FCOXpUR1ErREFML25SbmNaL3RDNU02M01jaysyc29ZL3FMbzcvbjg4RlB2RTlvNk11cXRCYXNTdlArZXZWM2o3N2k4aFdUcjJ2ZlcxT0Y3NjN4TzBUeWc2T3hDcGJzM2U3SFlsQW81REhUNFRCV1FMS2FvVjEzTjhSUUE4UVExeDhBc05lZWdmbm9Ma0FRb1Y1MkhRQkF2ZXg2V0l1K2dpWDdFeWhuTGZOSXdoQk5kS2M2UEUvTTZxbjdNVmxwNVNvWTFDSHV4elhkL3YyODdLR1VuUzlZYS9Gaks1QkNsT0h1YWF2Y2p6K3E2Zi9ucnRWcHg3L083bmMvRHUrVkJHcTJqRTc5TkNJaWYweS8rbXJrL2ZuUDZLcnhQbW1SaU1iR1JaOVlJYUt4cDVpeEVMcXdhSWdoVVJCRERSRE9IYjNhY3lxUWFvbm5FbFJuVnh1NjN2c2o0SFJBdlhTRHU5NkpMR29xMUl1dmh2bndEblM5K3pTQ056OE9VUjh4NXMrSGFEUjAyejFYUWFoN0pRNG1vMlJkdFBzMHZDWkxCMW9IZWV4dzc1T0EvRmxCc2pvcUhkSG5FamtuMnFwUTJGWTVxUG1pTmFIdWp4c0h1VzJKaUdna1dkcGR0U0tENGdhb0hUZEd5dmZzUWNuNzc2T3RyQXd5cFJJeGl4ZGozdmUrMSsrWTVwTW5jZXJkZDlGWVVBQkxheXZrR2czQ1VsT1JjdTIxaUZ1KzNLdC9UKzJZNjk5L0gwV3Z2NDZ6TzNmQzNOeU1vSmdZcE4xNks1S3V2TkpyVE5udTNTajU0QU8wbDVkRHBsUWlkdWxTelB2ZTkvRHhIWGNNdXFodTg4bVRLUHIzdjlGNC9EanNaak9DWW1LUXNHb1YwbTY1QlRMVjZKNThSK01URXl0RU5PWjZyMFFaaUxPckZaMnZQd1puYXoxa3NkT2hYdVY1T28vNnNvMnduajRLWjNNdE92NzFHd1RmOW11SVlUR2pFVGJSbUFwVmFqMGV0dzB5MFREUlpJWWx1VDh1R2NJcFFyMFRUOTErSkZaT2Q5UzVQLzUzK2NGQnp6Yzk2UHhwWkxWbWJnMGx1bGgwZDNmanlKRWpLQ2twUVZ2YjRFNXJDMzc0NFJHUHgybTM0OWp6endNQTBqYjVmOXJoYURuMndnc28zcllOY3JVYXNVdVhRcTdSb0Q0bkIvdC84UXRJVHQ4SFA1Ujg4QUh5bm5zT0VBUkVaV1lpYU9sU21KdWFVSitUZy9yc2JLUnQyb1E1OTkzbmMrelhUejRKNDdGamlGNjRFTjMxOWFqUHljSFhmL2dEbERxZFIwSW03eTkvd2VsMzM0VmNvemtmVjNZMjl2L0hmL1FaVjEvTzd0eUo3R2VlZ2FoUUlIYnBVaWlDZ3RCVVdJZ1RyNzZLaHR4Y3JOcXlCYUtjTDdNdk52eUtFOUc0WmE4cFFkYzdUOEhaMFFReExBYTZqVCtISVBkODExNVFxQkI4NjYvUThjcC93dGxtUlB2THY0QjIvYjFRemw0SllPUnIvUkNObGZtOUVnMEFVTm50WGI5ck1sa1dtZXIrT0hlUXRXUlVvZ0t5WHNjZm0rd0RKMWJLdW93bzZhaERvNlZqMEt0VkFDQTVPTnI5Y1drbmk1a1RYUXhPbno2TnJLd3NPQndPeE1iR0lpVWxCVXFsMHUveHgwY2dCcWZkanR4blhhZXIyYnE3MFpDZkQ4bmh3T0pISGtIOFpaZU42UDE3aTFtNkZMRkxsdlE3dGlFdkQ4WGJ0a0VUR1luTG4zNGFRVEd1TjdvY0Znc08vdWQvb3EzVSt3Q0pwcUlpNUQzM0hCUTZIUzc3L2U4UmxucitaMEZuVFEwK2YvaGhuSHp6VFVSbFpuclZqN0diemVpdXE4TTNYbnJKdlVyaytNc3ZvK2oxMTNINnZmZmNpWldHdkR5Y2Z2ZGRhQTBHWFA3MDA5QkdSN3ZqK3VMWHY0YkQ2bitkck5hU0VtVC84WThJaW8zRnFpZWVnRGJLbFdTWEpBbEh0MnhCMmU3ZE9MTjlPMmJjZUtQZjk2VEpnWWtWSWhxWHpJYy9oT216MXdESkNWbDBFblNiZmdGUkYrYXpyeGhpZ082Mlg2UHo5Y2ZoYkc5RTEvYm5ZQ3NyUk5BMTN4L2pxSWxHaGthbXhMY1NMdkc0ZHJpcEpFRFJqTDc1WVVtSVVidTIxa2dZL0hQVnlEMWYyUGhiVEhaWGJSN3lXc3NITlJjQWhDaTBTRHEzWWtVQ2NKYUpGYUpKNy9UcDA5aStmVHRTVTFPeGJ0MDZhRFNhUWQ5anBCSXJKZHUzZTF5VHE5V28vUHh6NkJNVGZSNjVQTno3QTRBeUpHVEF4TXFaYzBjNno3bnZQbmRTQlFCa0toVVcvUGpIMkhuUFBWNWpUcjM5TmlSSnd0enZmTWNqcVFJQXVyZzR6TG4zWGh4NTRnbVVmdlNSejhLODg3Ny9mWSt0TjhuWFhvdWkxMTlIYThuNW55UHV1TDc5YlhkU3hSM1hUMzZDWFp2OVB3Q2grSzIzSURrY1dQVFFRKzZrQ3VBNitqcjlycnRRdG5zM0t2ZnZaMkxsSXNURUNoR05TNHFrMlRETFpGRE9YZzNObFp2ZGRWajZJb3VZQXYxM3RzQzA1eFhZYTA1QnUrYU9NWXFVYUdSRktIVjRlTllHZC8wUEFEaldXb0hpOXNsYmxIQmpyeVRTc1paeXRGcTdCalZlSjFkN1BPNTJXUHdhOTJuOTBGN21MQWlmNWw0UFY5cFpqMDc3MEUvMkk2THhyN3U3RzFsWldVaE5UY1dHRFJzQ0dvdGNyY1lONXhJRmtzTUJVM016YWc4Znh2R1hYOGJlbi80VXE1NTRBcEZ6K2o0dGN6RDNINnltd2tJQVFOelNwVjV0dWlsVElGTXF2VmFITkI1M2ZSK09YN25TNXoxN2tpbk5wMDU1dFlseU9jSlNVanl1YVNJakljcmxzSGFkL3puU1ZGUUV3TFhxNWtMQjhmRSs0K3BMUTM0K0lBaW8zTGNQVmZ2MmViUko1Lzd1cks3MjYxNDB1VEN4UWtUamh1N1dYN21QWEpaRkowSC8vYTBRZy8wL0NVVlFhYUQ5NW5kZDk1QjVmM3NML2Ztcmc0cEhrQ3NROXVpYmd4cEQxQis1SUNLMlY5RlRGd0ZhbVJJeG1sRE1DMDNFU3NNc2ozb2hIVFlUL2xyaWYwRTkzM1AwcmNObTdqY3hNTmo3QVVDdHFkWHZ2dCtNVzREMFhzZEt2MXQxZUZCekFVQndyOFNLeFdtRFU1TDY2VDE4bDBkbHVEL09idlplMms1RWs4dVJJMGZnY0Rpd2J0MjZRSWZpUVpESm9EVVlrSHpOTlFpS2lzS0JYLzBLeC8vK2Q2eCs2cW1BeEdOdWJZVk1xWVJDcC9QWkxvaWkxelZyZXp0RWhhTFBNYW9RMTVzTTlpN3ZoTHNvbHdPQzk3WnZVUzZIMDI1M1A3YTB0RUJVS0tBY1JGeDlzYlMxQVpLRU16NVc5ZlJ3V1B4TDd0UGt3c1FLRVkwYm9qN1M4L0Vna2lvZWZDUlZBSGpWWnlFYWEvSGFDUHg1a2U4Q2ZMNjBXcnZ4V09HN3FEWDVYeHgxc0hPOFdmRWwzaWovY3NUdUJ3QTNITmppVjc4VVhRenVtWDcreU9QamJaVTQxbG94cUxrQXVMY1JBYTdQMldpSzA0UmhkdWhVOStORGpkN3ZvaExSNUZKU1VvTFkyTmdoYmY4WksxR1ptUUNBdHJLeWdNVWdVeXBoTjV2aHROa2dLangvNTVJY0RwK3JRdVFhRGF3ZEhiQ2JUSkQ3K1B6Mm5IaWtEQW54YXZPWElKUEJZYlhDYWJkN0ZaWHRLNjYrS0xSYTJMcTZjTk91WFJCOEpIWG80dVYvZW82SWlJakdoQVFKQjQzRmVERG5IeWpwckJ0NHdBU1Vvb3ZCLzV0OUkrU0NEQURRYmJkZ2EvSE9JZDFyVHE5RVI1M1ovOVV5UTdGcDZuTDNOcUJUSGJVbzZ6S082bnhFRkhodGJXMklqSXdjdUdNQWRSdGQzNHRVdzBoQURGZHdRZ0lnU1RBZU8rYlZaangyek9mcE94R3paZ0VBYWc0ZDhublArcHdjQUlCaEdOdWI5Rk9udXVMS3ovZU9xNkJnVUtjQ2hhYWtRSEk2MFhSOEpDcm0wR1RDeEFvUkVWR0EyWngyTkZrN1VkQmFnVGZLdjhRUGpyNkVMU2QzVE5vamxqUERrdkEvY3pkQnJ6aC9wUFR6Wi9iQWFHa2Y5TDFpTldHNDFERFQvZmhFVzlXSXhPakxkRjAwVmthZEx3ejVjVTN1cU0xRlJPUExZRTcvR1d0Mmt3bTV6ejBIQUVoWXZUcGdjZlRNbmYvQ0M3QjJkcnF2VzlyYTNQRmRxS2ZJYS81Zi8rcDFhbEJYYlMwS1hub0pvbHlPR1RmZE5QUzRWcmxXUnVZLy96eXNIUjNuNDJwdFJlNmYvalNvZTAyLyttb0FRTTdXclRBWkwwaXNTeEpxRHgrR3FiRnh5TEhTeE1XdFFFUkVSS1BJMzIweDQybU8wWXBaSzFQaXptbVhZWDNzZkkvRDBQOTI1alBzYnlqeTZyOGdiQnJhYlNZMFdUdlFialBCSVoxL1YxRVVCTXdMVGNMM1oxd0JoZWo2ZFVhQ2hBUEdrNk1TdTF5UTRjZXBWMEU0RjNsbGQ1UFBtSW1JUmxQdjQ1QWx1SklERFhsNXNMYTNJM3JCQXFUZGVxdlhHSWZWaWdPLy9LWFArNjM4M2UvNnZQK0ZNbi8wbzM1am0zSDk5YWpjdXhjdHAwOWoxejMzSUdieFlraVNoTHJEaHhHelpBbTY2K3RoTjN2VzlJcGV1QkFaZDkyRndsZGVRZFlERHlBNk14UGE2R2lZbTV0Um41ME41N2tUZUVLU2t2cWR1OSs0YnJ3UmxmdjJ1ZUxhdkJreFM1WkFjamhRZCtRSVlpKzV4R2RjZlVsWXZScTFSNDZnUENzTE8rKzVCMUdabWRBWURMQjFkYUhweEFsMDE5ZGovWXN2UWpQT1Z6alJ5R05paFlpSWlFYVZRcFRoTWtNNmJrMWFnUWpsK2VLQkVpUThYN0lIbjlSNkw4OEdnRHVuWFlha0lJUDdzVU55d3VxMHcrYTBReU5UUVNIS1BQcG4xUlVNcWg3TllOeWJmRGtTZzg3L292eksyZjJRTUxwRmNvbUlMblRoY2NoeXJSWWgwNlloNllvck1PM3FxMzNXL1pDY1R0UWRQVHFrKy9jMlVHSkZWQ2l3Nmc5L1FPRS8vNG1xL2Z0UnNYY3Z0QVlEWnR4MEUyYmRlaXZldi81Nm4rUFM3N3dURWVucE9QM3V1MmdxS2tKOWJpNVVJU0dJVzdFQ016ZHVSTmlNR1g3RjduZGNuMzBHYlZRVVVtKytHV21iTnFIeTg4OGhHOFNLcENVLyt4bWk1cy9IMlk4L2hyR2dBQTZMQlNxOUhtRXpabUR1ZmZkQm41ZzRySGhwWXBxd2lSVnhQWmRZRVJFUmpYZlh4eS9HZFZNV0lWUVo1SEc5d2R5R3JhZDJvckNmclRzVlhZMGVpUldaSUVJalUwSWo4LzRGT0tmbExGNDY4OW5JQmQ3TEZURnpjRlhzZlBmamZRMG5jTFQ1ektqTVJVVFVsNDFaL3A4UU41UXhRN24vaFJSQlFaai93QU9ZLzhBRFhtMzlIZU1jdlhDaCsyaGxmL1FYcTY5NStvckwzTklDcDkyT29KZ1kvK2NRQkNSZGVTV1NycnpTNzNocDhwdXdpUlVpSWlJYS81b3NIUWpwbFZSeFNoSStyUy9BMzBzL2g4blIvMGtNWnpycmtSbVdCTFZNNmJVNkJRQ3NUanRPZGRUaTA3b0M3R3NvR3JVVkpFZWJTOUZnYmtPVU9nVDE1amE4ZU9iVFVabUhpSWpHVnZYQmd3Q0FpSXlNQUVkQ0V4MFRLMFJFUkRScURoaFBJbG9kaWxzU2wyTi9ReEhlcnZ3S05YNXUxOWxlZlJUYnExM0wxMldDQ0lVb2d3QUJnaURBN25UQTZyU1BadWh1TGRZdS9PN0UrL2gxeG8zNDcrTnZvOHR1R1pONWlZaG8rTHJxNnRCUldZbVlSWXVBWGx1bG1rK2V4UEdYWHdZRUFjblhYQlBBQ0dreVlHS0ZpSWlJUnRYYmxWOWhiME1obWl3ZEEzZnVnME55d3VIdy8wak1vZnJoMFpkOVhpL3JNdUtIMlMvRDdMQU42YjUzZmVYN1JBd2lJaHBkNXBZV0hIajBVV2lqb2hDUm5nNlpTb1hPcWlvMG5qZ0JTQkl5N3I0YmtiTm5CenBNbXVDWVdDRWlJcUpSTjV5a3luZ3gxS1FLRVJFRmpqNGhBVE0zYmtUZDBhT29PWFFJa3NNQnBWNlBLY3VYSS9uYWF4RzlZRUdnUTZSSmdJa1ZJdktMVENhREFrN1lJQVk2bEVsSkFTZGtNdThhRWtSRVJFUTBkQXFkRG5QdnZ4OXo3NzgvMEtIUUpNWlhTRVRrRjQxR2d6REpGT2d3SnEwd3lRU3RWaHZvTUlpSWlJaUlhSkNZV0NFaXZ4Z01Cc3lVbWdJZHhxUTFVMnBDWkdSa29NTWdJaUlpSXFKQlltS0ZpUHlTbUppSStjcE94RW1kZ1E1bDBvbVRPakZmMllta3BLUkFoMEpFUkVSRVJJUEV4QW9SK1VVdWx5TWpJeDJYTzg4eXVUS0M0cVJPWE80OGk0eU1kTlpZSVNJaUlpS2FnRmk4bG9qOEZoNGVqcFVMNWlDODhBVHlyRG9VQ3hGb0VUUXNhRHRJQ2pnUkpwa3dVMnJDZkdVbk1qTG1JRHc4UE5CaEVSRVJFUkhSRURDeFFrU0RFaDRlam1YTExrRmNlVG1XTk5hZ3U3c2JEb2NqMEdGTktES1pETm9nTFNJakk1R1lPQnR5T2I4VkV4RVJFUkZOVlB4dG5vZ0dUUzZYSXprNUdjbkp5WUVPaFlpSWlHaEM0R0cvUkpNWDErOFRFUkVSRVJFUkVRMFJWNndRRVJFUkVZMEN1OTJPOHZKeUdJMUdtRXdtYnAwZEpKbE1CbzFHQTRQQmdNVEVSRzZkSmFKeGk5K2R4aUhuSjVHQkRvRkdtYmkrTWRBaEVCRVIwU2hxYm01R29idlkreFJYc1hjWkY0c1BoZ0pPaEhXYk1MT3NDZk5ydmtKR1JqcUx2UlBSdU1URUNoRVJFUkhSQ0dwdWJzYUJuQUxzRmFlaFJ0UUZPcHdKeXdZUkRVSVFHb1FnbkxGMW9qbW53SFU2SVpNclJEVE9NRzFPUkVSRVJEUkM3SFk3Q2d0UDRETXhDVFVDa3lvanBVYlFZYTg0RFlXRkoyQzMyd01kRGhHUkJ5WldpSWlJaUloR1NIbDVPZktzT3RRS3dZRU9aZEtwRVhUSXMrcFFYbDRlNkZDSWlEd3dzVUpFUkVSRU5FS01SaU9LaFloQWh6RnBGUXNSYUd4a3JUb2lHbCtZV0NFaUlpSWlHaUVta3drdGdpYlFZVXhhTFlJRzNkM2RnUTZEaU1nREV5dEVSRVJFUkNQRTRYREF4bCt4UjQwTklvK3RKcUp4aDkvMWlZaUlpSWlJaUlpR2lJa1ZJaUs2NktobGlrQ0hRRFNtK0crZWlJaG85REN4UWtSRUY1MFlkV2lnUXlBYVUvdzNUMFJFTkhxWVdDRUJ0NVVyQUFBZ0FFbEVRVlFpb292T2tvaVVRSWRBTktiNGI1NklpR2owTUxGQ1JFUVhuZXZpRjhPZzBnYzZES0l4WVZEcGNYMzg0a0NIUVVSRU5HbkpBeDBBMFVoWnZ5VVRhb1VUSC93a1A5Q2hqQmxKa2dJZEF0R0VwSlVwOFlQVTlmaHR3YlpBaDBJMDZuNlkrZzFvWk1wQWgwRjAwWHNoMEFIUXVIRi9vQU9nRWNmRXlpUm1zWXZJT2g2T0wwNkY0b3hSZ3c2ekhFcVpFK0U2RzJaRWQrT2I4NW93ZjJySHNPYm90c3FnVmZaOTVOMUE3VFE4YlcxdEFBQ1pUQmJnU0lnbW5ubWhpZmp0bkkxNDd0UW5NRnJhQXgwTzBZZ3pxUFQ0WWVvM01EZDBhcUJESVNJaW10U1lXSm1rVHRWcDhkaU9hYWhyVXlKRWE4ZWMrRTZFYXUzb3RzaFExcVRHL3VJd3lFVU1LN0h5ODdkbTRFeTlCdS84Nk5pUTJtbjQ2dXZyQVFEQndjRUJqb1JvWXBvWG1vaG5GdDZERDZxK3hwR21FdFNaVzJGMjJBSWRGdEdRcVdVS3hLaERzU1FpQmRmRkw0YVdLMVdJaUloR0hSTXJrOUNwT2kxKzl1WU0yQjBDdnJlbUN0Zk9iNFJNOU53eVV0ZW14SmtHN2JEbXlhL1FRYTF3RHJtZGhzZmhjT0R3NGNNQW1GZ2hHZzZ0VElsYkUxZmcxc1FWZ1E3bG9yQnQyemFrcDZjakl5TWowS0VRRVJFUmpRZ21WaVlacTEzRTR6dVNZTEdKK00zMXBWaVcwdWF6WDB5SUZURWgxakdPYm5KeE9BV3ZoTldZemUxd1lPL2V2V2hxYWdySS9FUkVSRVJFUk9UQ3hNb2trMVVZanRvMkZkYk1hdWt6cWRLWGtnWU5kdVFha0YrcGc3RkRDYmtvWWJyQmhFMUw2M0ZKOHZsN3JkK1M2ZjdZYkJQZGp6OTVKTmV2OXNITTFlTlVuUmJidm81Q1FaVU83U1k1ZENvSDVrM3R4Szgybk8zM09kVzJxdkNUMTFMUlpwTGpvZlVWV0QvbmZDTGlaRzBRM3ZncUdzZXJkVERiUkVTSFdMRnFaZ3MyTGEySFN1NjUwcWFuTU82YkR4VGd1VThUY0tBNEZDYWI2UEdjUnBza1NXaHJhME45ZlQwT0h6Nk1wcVltckYyN0ZsbFpXV01XQXhFUkVSRVJFWGxpWW1XU09YQXFGQUJ3MWR6R1FZOTlkRnNLekRZUnMrTzdNSDlxSjFxNjVEaFNxc2R2M3B1T3gyNDZnMFhUWE1VZHI4MDBBZ0MyNXhvZ0Z5VmNQYzl6cm9IYUJ6TVhBSHhTRUlGbmRpZEFrZ1RNbTlxQnVGQUxHanVWK0xJa3BOL24wMjZTNDFmdkpLUE5KTWQ5cTZvOWtpcTdDaUx3eDkwSlVNZ2xMSm5XRHAzS2djS2FJTHgyS0FaNUZjRjQ0dWJUa011OFY2TTh1eWNCeHlwMVdKWFdndnIyb2U5Yi8vTExMM0hvMEtFaGp6Y1lETGpqamp0Z01CaVlXQ0VpSWlJaUlnb2dKbFltbWRJR0RRQmdabXozb01kZXQ4Q0lhek9OQ0ZhZlA4WG5vL3hJYk0xS3dOdEhvOXpKamgrc3JRSndMbkVpazl5UGV3elVQcGk1emhvMTJKcVZBSlZDd3YvY1dJSTU4WjN1L2czOUpEYXNkaEcvZVc4NnFsdFV1SGxKUFRZdWJuQzNsVFM0N2hrYmFzWHZONVlnU3UvYUVpVkp3Sk83RXBGVkdJNGRlUWJjc0xEQjQ1NFd1NGlLSmpWZTNGdzA3Tm94Q1FrSlF4cW5WQ29SRnhlSDJOaFlDSUl3ckJpSWlJaUlpSWhvK0poWW1XVGF6WElvWkpMWFZwYjZOaVh1ZXRHN1VHRHZyU3kzTDZ2emFsK2Qxb0t0V1Frb00ycEdORTUvNTNyN2FCVHNUZ0gzWDFydGtWUUI0RTZJWEVnQzhJZWRpVGhSRTRTcjVqVGgyNWZWZUxTL2ZTUWFEcWVBQjYrczhMaUhJQUIzTHE5RlZtRTQ5aGVIZWlWV0pBbTQrOUxhRVNuSW01Q1FNT1RrQ2hIUlJDWUlBaVFwTVBXcGlJaUlpRVlERXl1VGpGYnBRSmRGNWxWWVZhdHl1TGZvQU1ESCtaR3dPNzFYUEp4cDBLQ29KZ2hWTFNyVXRhcFEyNllDNEtxVk10TDhtZXRZcFE0QXNIcFdpOS8zZlduZkZPd3ZEc1dLR2EzNDhaV1ZYdTM1bFRvSUFQWVhoN20zVHZXUUpOZm5wS1pWNVRWT0FERDNndVFPRVJFTmprcWxnc1ZpQ1hRWVJEUUFaM3NUekVjK2hDSTVFNHBwYytENlRhZ1BEanM2WG44TUFCQjh4Mi9HSmtBaW9uR0VpWlZKSmxwdlJhbFJnL0ltTmFZYlRPN3J3V3FIeDVhYzNjY2pQQklycmQxeS9PLzJhU2lvMGtHbGNHSnF1Qm5SSVZZc1RHcEhXYU1hSS9uZTRtRG1hdTVVUUNHVEVLS3grM1Z2bTBQQUI3bVJBSUNOaXhzZ0N0NlJ0NW5ra0FEc3lJdnM4ejRXSDRra3BjSUpwWnpIUnhNUkRZZEdvNEhaYkE1MEdFUTBBRnZ4RVZpT2ZBemI2V3lFZkg5cnYzMGxTWUs5NHNRWVJVWkVOUDR3c1RMSlpDWjJvTlNvd2Y3aVVJL0V5a0MyWmlXZ29FcUhPNWJYNFphbGRWQ2NLOXpxbEFTOGN6UnFSR01jekZ4S3VSUGRWaGtzTmhFcVA3YmdLR1FTSHJtcUhJOXRuNGJmdmo4ZFQ5MTZDbFBDUE44WjFTcWQ2TEtJK1BpaFBBeW1UQWtybWhBUkRWOVlXQmlxcXFvZ1NSSnJSUkdOa0piSE53MTVyUDQ3V3lBemVHOVB0cDc2R2dDZ1RGL2hjZDE4K0VQWWlnNUJtYmtXcW5scmhqd3ZFZEZrd3NUS0pMTWhzeEh2NXhqd2ZuWVUxbVUwSXo3TXYrWFdSOHYwa0lzU2JsOVc1N0hLbzlTbzduZmNRQ3RaZkxVUFpxNFpNU2JrVitodzVLd2VLMU5iQjVqTlpXVnFLNzZ6dWhvdmZENEZ2OWlXZ3Fkdk80VkluYzNkbmhMVmpkeUtZQlJXNnpDYlczdUlpTWJVbENsVFVGcGFpc2JHUmhnTWhrQ0hRelR1RFpRMEVjT2lJWXVJNjdQZDBWUURpRExJd3FKOXRnc3k3NWNEa3FrVDlzcVRBQUJsK25LUE5udlpjZGhyU3FCSXpod29kQnBIdGwxeEJlUnFOVzdZc1NQUW9Vd1kvSnpSWURDeE1zbkVobGh3OTRwYXZId2dEajkvY3daK2ZuVTU1ay90OE9oanNvcTRzRzZnUXBSZ3NZazRhMVFqT2Nyazd2ZVhUK1A3bkV1amNNSmtFOUZta3Z2Y3F0TlgrMkRtdW1aZUkvSXJkUGpyM25oTU01ZzhFa1Zsaldva1JmcGVUbjdUb2diVXRTbXhQZGVBWDI1THdWTzNubktmUUhUVjNDYmtWZ1RqMlQwSmVPeW1Fa1FHbjArNlNBQytMdFZqZXBUSkl4bERSRVFqSXlvcUNtcTFHcWRQbjJaaWhjZ1B2Wk1tVG5NWHBLNDJpTUVSRUpTdWVuQ2lQaEs2VzMvVjUvaVd4emRCREE2SC9ydFArejJudGVnUTRIUkFIcGZpdVpyRjZZQzl5cFZ3a2Fjd3NUTFcvSG1oLzk2R0RiQ2J6ZGlZbFRXR2tRMk5yYnNiQ3EwMjBHR01temhvWW1OaVpSTGF0TFFlRGtuQUt3ZGo4Ujl2cFdCcWhCa3pvcnVoVmpoaDdGQ2lvRW9IaTEzMHFCZXlKcjBaMjNNTitPbnJxYmdrdVEwS21ZVHNzM29zbk5hTzQ5Vys1MG1mMG9Yc3NtQTh1aTBGQnIwVnY3MisxSy8yd2N4MTJjd1c1SlFIWStleENIejNIN093TUtrZEVVRTIxTFNxa0Y4WmpGMFA1Nkl2RDZ5cGdyRmRpVU5uUXZEcmQ1THhmemVYUUsxd1lsVmFDNDZjMVdOUFlUZzJ2NVNPK1ZNN1lRaTJvc3NpdzRtYUlEUzBLL0hDUFVWTXJCQVJqUUpSRkpHUmtZSHM3R3cwTlRVaElpSWkwQ0VSald1OUV5TGR1LzRHUzA0V2RMZjl1dDlWS3NObHlmc01BS0JhY0lYSGRWdDVJU1NMQ2FJK0V2TFk1RkdibnlhL2ZULzdHVnBLU25EOWUrOHhEcG9VbUZpWnBHNjdwQTZYem1qRkI3a0c1SlVINDR2VG9YQTRCT2cxZHN5SzdjTENwSGFzeTJoMjkvL3U2bXBvbFU1OGVpSU1CMCtGSWlMWWhnMlpSdHl5dEI1N0NzTjl6dkhBMmtyOC9zTWtuRFZxWUhWNDc1UHZxMzJ3Y3oxNFpRWG14SGZpdzd4STVGY0V3KzRRRUJ0cXdXMlhlQi9aM0pzZ0FMKzhwZ3cvZTJzR1R0WUc0Yi9lbjQ3L3VmRU01T2Zxc014TDZNQ3Vna2dVVk9sZ3RRdlFxeDJZRWRPTit5NnJ3ZFErVnNJUUVkSHdUWnMyRFdmT25NSGh3NGV4YnQwNktKWEtRSWRFTkNIWVNvOUJDQXJ4bVZUcGI4dVFzODNvc3ozczBUZTlyamtheXVHb2M3MFpwcGkxekhQK2s0Y0JBSks1RSszUC8vUjhRNitsMEI3WHp4R1VHZ1J2ZnJ6UCtPamkwNUNYQjdtNi81SURGMU1jTlBFeHNUS0pUWTB3NDBmcnZJOGI5a1V1azdCNVpRMDJyNnp4YXZ2a0VkK3JRdUxETFBqVG5jVjkzck92OXFITXRUYTlHV3ZUbTMyMjlUZFdwWEJpNiszZU1RZ0FycHpkakN0bjkzL1BnZUlpSXFMQkV3UUJ5NWN2eDZlZmZvb3Z2L3dTSzFhc2dFS2hDSFJZUk9PYXM2VU96dFo2S05NdTZiT1BvTkpBTVdPaHh6WHI4UzhnS0ZSUXpGenN2bVk3blEzSjR2dVFBMHZPK1Mwa2drSjF2c0ZoZzdYNFhHTEZhbmJWYnZIQjEzVkJ4VzBXRnl2SjRZQWdrd1U2REtKUng4UUtFUkVSamJtZ29DQXNYNzRjWDN6eEJUNzc3RE1zWDc0Y3djSEJnUTZMYU55eW52Z1NBTHdTSjcySnVqQUVYZnNqejNISHY0Q2cxWHRjYjMvK3AzRDRTS3c0dTFwaFBmYTU3L21Mdm9MVTNRRlplQ3owMzN2R28wMnkyOUQ2eEIwQWZLK0NvWEZFa25ENi9mZHhac2NPZE5iVVFCVVNndmhMTDBYRzVzMVE2blJlM1p0UG5rVFJ2LytOeHVQSFlUZWJFUlFUZzRSVnE1QjJ5eTJRcVZRZWZYdHF3R3pZdGcyNXp6NkxxZ01IWURlWlBPcTliTHZpL1BZeXU5bnNmbnhoVFpqbWt5ZHg2dDEzMFZoUUFFdHJLK1FhRGNKU1U1Rnk3YldJVys1WlVIa29ZL3lOQTNBbGg0cGVmeDFuZCs2RXVia1oycWdvcEc3Y2lPUnJydkVaQjEyY21GZ2hJaUtpZ0lpTWpNVGF0V3R4OE9CQjdONjlHOG5KeVVoTFM0T2F5N0tKdkZnTDlnT0NDTVVvRm8yMWZQVWhKTHZ2R25PVzdFOEFBTXI1NCtPSTVSZGZmSEZNNXlzcEtSbitUZnBJQ0l5bDNELy9HZVc3ZHlObThXSkV6SnFGK3V4c2xHemZqc2JDUXF6WnVoV3lYbHN6eis3Y2lleG5ub0dvVUNCMjZWSW9nb0xRVkZpSUU2Kytpb2JjWEt6YXNnV2kzUHZsWk03V3JUQWVPNGFFMWF2UlhWL3YwWlp5N2JVQWdKTHQyeUhLNVpoKzlkVmU0MHMrK0FCNXp6MEhDQUtpTWpNUnRIUXB6RTFOcU0vSlFYMTJOdEkyYmNLYysrNGIxaGgvNHVoeDlLbW4wSkNYaCtpRkM5SGQwSUQ2N0d6ay9QR1BVQVlGSWVIeXkvMzRyTlBGZ0lrVklpSWlDcGpnNEdDc1c3Y094Y1hGS0M0dXh1blRweEVaR1lubzZHaG90VnFvMVdySXVJeWNMbkwycW1JNG1tc0JBSzFQZTc2ZzdMMUN4Tm5XaUk1WC90TnJ2TE96MWVPNnM2M1JxNC9VM1E1THJ1K1RaR3huajhGZWZSb1FaVkRPV1RXazV6RFMydHZieDNRK285RUlvOUU0ckhzRUJ6aXhZcmRZMEpDVGcyLzgvZTlRaDd2cUd0cE5KdXo3K2MvUmZQSWtUci8zSHRJMnVXcnh0SmFVSVB1UGYwUlFiQ3hXUGZFRXRGRlJBQUJKa25CMHl4YVU3ZDZOTTl1M1k4YU5OM3JNNGJCWTBGNWVqdlYvKzV2UDJpV1pQM0t0bk9wSmFQUTg3dEZVVklTODU1NkRRcWZEWmIvL1BjSlNVOTF0blRVMStQemhoM0h5elRjUmxabUo2SVVMaHp4bW9EamNuek96R1owMU5makd5eSs3VitnVS92T2ZPUEhxcXlqWnNZT0pGWEpqWW9XSWlJZ0NTaTZYSXlNakE4bkp5YWlvcUVCMWRUVUtDd3NESFJiUmtJU0ZoWTM0UGMySHRycytrTWtoQzNXOXdIVzBOZ0FPdTBjL3lXNTFKVUF1NUxCNVhwZWNYbDFNbjc4T3lXcUdJbVVCYkNVNW52Ti84UTRBUURsN0pjU2drR0U4azVIejhNTVBqOWxjVHo3NUpKWXRXNGJsdzB5TXZEQkM4UXlaSkNIelJ6OXlKMVVBUUs3UllONzk5MlB2UXcraGF0OCtkMktsK0syM0lEa2NXUFRRUSs2a0N1Q3FrWlYrMTEwbzI3MGJsZnYzZXlWV0pFbkM3TTJiaDF3UTl0VGJiME9TSk16OXpuYzhFaVFBb0l1THc1eDc3OFdSSjU1QTZVY2Z1Wk1rUXhrekdQTy8vMzJQYlUvSkd6Ymd4S3V2b3EyMHRKOVJkTEZoWW9XSWlJakdCYlZhamRUVVZLU21wc0xwZE1Kc05zTmtNc0hwOUg0UlNEUmU1ZWZuaitqOUhNWksyRTVuQXdCa29WSHU0NWZibi8rcFY2RllXVVNjeC9ITWtDUzAvTzRXaUtGUkNIbmdXZmZsQzhjNmFrdGh5ZDhMQ0FJMGw5L21sVmpSckxrZFhXOXZnWHI1OVNQNjNHaHNDYUlJdzl5NVh0Y2owdE1oQ0FJNnFxcmMxeHJ5OHdGQlFPVytmYWphdDgramY4OFpVSjNWMVQ0bUVYek80YS9HNDhjQkFQRXJWL3BzNzBtTU5KODZOYXd4L2hMbGNvVE5tT0Z4VFIwZURsR2hnSzI3ZTlEM284bUxpUlVpSWlJYWQwUlJoRmFyaFZiTDAwVG80bWI2L0hXY2Z5azdTRTZINjIreC8rMTBsdU1IQUVtQ2F2NWF5QXdKWHUzeUthblEzLzhrQkEwTFRBZVNxRkRBWWZOZEE2ZUgwMjd2YzdXSVRLbUVJSXBlMXdXWkRJSk1CbWV2ZTF2YTJnQkp3cG50Mi91Y3kyR3grSnlqZDUyV3diSzJ0ME5VS0tEd1VVZ1hBRlFocmhWVDlxNnVZWTN4bHlpWEE0TGdmZjJDenhjUkV5dEVSRVJFUk9PUTdVd3ViS2V6SVlZWTRHd2JmSDBQeWVaNjRTdkkrditWWDVteEF0WVRCNkZaYzN1ZmZaaFVDVHgxYUNpNmpVWjAxOWRER3gzdDFXNXFhb0xUYmtkUWJLelA4VklmcS84c2JXMXcydTNRR0F6dWF3cXRGcmF1THR5MGF4Y0VING1Gdmd5bXJ5OXlqUWJXamc3WVRTYklOUnJ2V00vVjFsR0doQXhyRE5GSVkyS0ZpSWlJaUdnY3NwMDZDZ0RRckw0VlhSOXNIYkMvbzZrR0xZOXY4cjV1clBSNXZZYzhMZ1c2NngrRW9BN3kyZDdmV0gvN3lxZW1JL2lPMy9oOUgvSVducGFHYnFNUmxaOS9qcG1idkQvUDFWOThBUUNJek1qd09kNWh0YUtqcWdyQjhmRWUxMnNQSHdZQVJNeWE1YjRXbXBLQ2h0eGNOQjAvanNnNWMwYnFLWGlRSk8rVldCR3pacUgyeUJIVUhEcUVxV3U4VDZDcXozRnRVelAwaW1rb1l3YUtnMml3dk5lQ0VSRVJFUkZSd0dtdXVCdnFKZCtFTW1QRmdIMWxFWEZlZjhSZ1Y1RlNRYVh4dUE0ZksxamtpZW1EdXJmSG4vRFlBZnVLK3NnaGZBYW90Mm5mK0FZQTRNU3JyNkx1NjY4OTJob0xDbkQ4SC84QUJBSFRyN21tejN2a1B2dXN4eGFlcnZwNkhQLzczd0VBeWIzRzlSdy9uTE4xSzB3WG5vWWtTYWc5ZkJpbVJ1L1RwZndsMTJqZ3NGaGNXNDU2NlNtR20vL1h2M29WaCsycXJVWEJTeTlCbE1zeDQ2YWJoalZtb0RpSUJvc3JWb2lJaUlpSXhpRkJyb1JtM1YxKzlkWGQ5bXVZdi93QVlwQWU2a3UvQlFBd0hkZ0c4NEczb1Y1eURkUXJ2K1h1Mi8zeDgzQzJOL2tkaDBkQlhCOGt1dzJ0VDl6aFYxOGF1cGdsU3pEOW1tdFErdUdIT1BEb285Qk5tUUt0d1FCelN3dmF5OHNCQUxQdnZSZmhNMmY2SEM5VHFXRHI3c2JPZSs1QjlNS0ZjSmpOcUQxeUJIYVRDVE51dUFGUm1abnV2Z21yVjZQMnlCR1VaMlZoNXozM0lDb3pFeHFEQWJhdUxqU2RPSUh1K25xc2YvRkZhQ0tIbGpDTFNFOUhmWFkyOXYvaUY5QkdSV0hGZi8wWEFGZWgyWXk3N2tMaEs2OGc2NEVIRUoyWkNXMTBOTXpOemFqUHpvYnozRWxGSVVsSjduc05aY3hBY1JBTkZoTXJSRVJFUkVRVG5LRFN3bjcyR0J6TnRaQnNOcWd2dlJIVzR3Y0FBUEtFTkkrKzJxdS9HNGdRYVFRcy9NbFBZSmc5RzZVN2Q2TDF6QmwwMWRWQnBkY2pidGt5cEZ4L1BhSVhMT2h6ckNBSVdQbTczK0hZQ3krZyt1QkJPTXhtNkJNVGtieGhBNlpkZFpWWC95VS8reG1pNXMvSDJZOC9ockdnQUE2TEJTcTlIbUV6Wm1EdWZmZEJuNWc0NU9lUitjTWY0dkRqajZQdDdGazRyVmFQdHZRNzcwUkVlanBPdi9zdW1vcUtVSitiQzFWSUNPSldyTURNalJ1OVR1a1o2cGlCNGlBYURFSGlwaktpQ2UzSko1L0VzbVhMc0h6NThrQ0hRa1JFZE5IYnMyY1BYcEQxL2VKMnFGb2Uzd1RJNUpDRlJnRUFISzBOZ01PT3NFZmZkUGR4R0N2UjhkcC9RK3B1aDZnTGc3T3p4WFhVOHZlZUdmQmtJSys1QUk5Nzk2ZjNpaFYveHd6SC9ZNGNyRnUzYnRUbjZURlN2MnU5TUVMeDBNUjNmNkFEb0NFUitxbk96Qm9yUkVSRVJFUVRnY01PUjFNTkhFMDFnTVB1MVN3ekpFQi8xMzlEMUVmQTJka0NBRkJNbXp1b3BBb1JFUTBldHdJUkVSRVJFVTBBc29pNC9tdVlTQktzSlRsd2RyYTZMMWx5OThEWjJnRE41YmRCRmpOdERLSWtJcnI0TUxGQ1JFUkVSRFNSU1U3WVRoMkY2Y0EyT0JvcUFMaU9VSmJGSnNPU3N4dTJzOGRnTzNzTThxbXpvTXk0RklxVVRJakJFUUVPbW9obzhtQmloWWlJaUlob25OT3V1eHVDUnRmcmlnUjdiU2xzeFVkZ0xkZ1BaMGN6QUVCUWFxQytaQVBVeTY4SFJCbVVjMWZCdk84dDJFcnpZSzhvZ3IyaUNBQWdoa1pERmpVVm1zdHVoaXhxYWdDZUVSSFI1TUhFQ2hFUkVSSFJPS2RhY3JYSFkrdUpRK2g2LzQvdXgySndCRlR6MTBDMThFb0lXcjM3dWp3MkdicGJmZ2xIUXdXc3h3L0FXblFJempZam5LMzFFTlJCa0JuaXgrdzVFQkZOVmt5c0VCRVJFUkZOTU1yMDViQ1Y1a05RcXFGTVhReDVZam9nOUgwdWhTeHFLalJyYm9kbXplMXd0dFREWGwwTVdmUTBuMk5DZi83cW9HSVI1SW94T1EySWlHaThZbUtGaUlpSWlHZ0NDcnJtKzBNYUo0WkZReGtXM1dlN0lGY01OU1Fpb29zU2oxc21JaUlpSWlJaUlob2lKbGFJaUlpSWlJaUlpSWFJaVJVaUlpSWlJaUlpb2lGaVlvV0lpSWlJaUlpSWFJaFl2SmFJaUlpSWlHaVUzUi9vQUlobzFIREZDaEVSRVJFUkVSSFJFREd4UWtSRVJFUkVSRVEwUk53S05BNDRQNGtNZEFnMHhzVDFqWUVPZ1lpSWlJaUlpRVlBVjZ3UUVSRVJFUkVSRVEwUkV5dEVSRVJFUkNORUpwTkJBV2VndzVpMEZIQkNKcE1GT2d3aUlnOU1yQkFSRVJFUmpSQ05Sb013eVJUb01DYXRNTWtFclZZYjZEQ0lpRHd3c1VKRVJFUkVORUlNQmdObVNrMkJEbVBTbWlrMUlUS1M5UW1KYUh4aFlvV0lpSWlJYUlRa0ppWml2cklUY1ZKbm9FT1pkT0trVHN4WGRpSXBLU25Rb1JBUmVXQmloWWlJaUlob2hNamxjbVJrcE9OeTUxa21WMFpRbk5TSnk1MW5rWkdSemhvclJEVHU4TGhsSWlJaUlxSVJGQjRlanBVTDVpQzg4QVR5ckRvVUN4Rm9FVFN3OFQzTlFWSEFpVERKaEpsU0UrWXJPNUdSTVFmaDRlR0JEb3VJeUFzVEswUkVSRVJFSXl3OFBCekxsbDJDdVBKeUxHbXNRWGQzTnh3T1I2RERtbEJrTWhtMFFWcEVSa1lpTVhFMjVISytkQ0dpOFluZm5ZaUlpSWlJUm9GY0xrZHljaktTazVNREhRb1JFWTBpcmtja0lpSWlJaUlpSWhvaUpsYUlpSWlJaUlpSWlJYUlXNEhJeThOdnpJQlc2Y1QvM0hnbTBLRmcvWlpNcUJWT2ZQQ1QvSXR5ZmlJaUlpS2FIRjRJZEFCRTQ4ajlnUTVnaEhIRnlnVDJ4YWxRck4rU2llLytZMWFmZlY3YUg0ZjFXekx4dXcrVGZMWkxFbkRUbitaaS9aWk0xTGFxQUFBTjdVb1lPeFNqRVRLTk1LdlZDZ0FRQkNIQWtSQVJFUkVSRVYyY3VHSmxBbHVRMUFHNUtLR3NVWTNtTGdYQ2cyeGVmYjQrcXdjQTVKWUhRd0p3NGN2djAvVmFkSnBsaUF1MUlEYlVBZ0I0L3A2VEVBVnBsS09ua1dBMEdnRUFvYUdoQVk2RWlJaUlpSWpvNHNRVkt4T1lWdW5BN1BoT0FFQjJXYkJYZTFPbkFtZU5HaWpsVHJTWjVDaXAxM3IxeWF0d2pWczByZDNqdm1xRmM1U2lwcEZVV2xvS1VSU1JsSlFVNkZDSWlJaUlpSWd1U2t5c1RIQkxwcnNTSXRublZxYjBkdlRjdFZseDNhNCtQcEl2dWVXdWE0dDdKVmI4NVhCT3Z1MG5FK2s1TlRRMDRPalJvN2pra2t1ZzBXZ0NIUTRSRVJFUkVkRkZpVnVCSnJpbDA5dnd3dWRUa0ZQaHZkWG5hSmtlQW9CdkxhcEhmb1VPMldWNjNMSzAzdDF1ZHdnb3JBbUNRaVpoWGtLbis3cXZncTA5MTk1OG9BRFBmWnFBQThXaE1ObEVmUEpJcmtjOEoydUQ4TVpYMFRoZXJZUFpKaUk2eElwVk0xdXdhV2s5VkhMUFZUQjdpOEx3UWE0QnBVWU5CQUR4WVJiY2UxazFGaVoxZUQxUGgxUEFHNGVqc2FzZ0FzMmRDa1RwcmZqVzRnWjhjMTZqUjcrU0JnMTI1QnFRWDZtRHNVTUp1U2hodXNHRVRVdnJjVWx5bTBkZmY1L1RoV3BiVmZqSmE2bG9NOG54MFBvS3JKL1QxRy8vMFZCY1hJeFBQLzBVQm9NQlM1Y3VIZlA1aVlpSWlJaUl5SVdKbFFrdVB0eFZHNlcyVllVejlWcWtSTHRXcHpnbEFUbGx3VWlKN3NiaWFlMEkwZGh4b2lZSVpwdm8zdVp6b2lZSUZwdUlCWWtkVVBtNTllZlpQUWs0VnFuRHFyUVcxTGNyUGRwMkZVVGdqN3NUb0pCTFdES3RIVHFWQTRVMVFYanRVQXp5S29MeHhNMm5JWmU1YXJlOGVUZ2FMeCtJZzE1ang4clVWbGM4MVVFb3FkZjZUS3c4L2NsVTVGZnFzQ0N4QThZT0piTExnckUxS3dGQktnZFdwN1c0K3oyNkxRVm1tNGpaOFYyWVA3VVRMVjF5SENuVjR6ZnZUY2RqTjUzeDJQTGt6M082VUx0SmpsKzlrNHcya3h6M3Jhb2VVbEtsc21zcXFyLzhjdERqSkVsQ1cxc2I2dXZyMGR6Y2pMUzBOS3hac3dhaXlJVm5SRVJFUkVSRWdjTEV5aVN3ZEhvNzNzOHg0T2k1UkFvQUZOVm8wV21SWVZGU0J3VEJWZWgyYjFFWWpsWHEzTnVIZk5WWDZZL0ZMcUtpU1kwWE54ZDUxV0FwYWRCZ2ExWUNZa090K1AzR0VrVHBYYWZWU0JMdzVLNUVaQldHWTBlZUFUY3NiQUFBdkhNMENvSUEvT1d1azRnTVBsOTB0NlhiKzUrazJTYWl0bFdKdjIwdWNpZUFYamtZaTljT3hXQkhYcVJIWXVXNkJVWmNtMmxFc05yaHZ2WlJmaVMyWmlYZzdhTlJYcysxditkMElhdGR4Ry9lbTQ3cUZoVnVYbEtQallzYi9QbTBlYW5xbW9xdkRoMGEwbGlGUW9FcFU2Ymcwa3N2eFl3Wk00WjBEeUlpSWlJaUlobzVUS3hNQWt1bXQrSDlISVBIVnArZTA0QVdua3NrTEo3V2pyMUZZY2d1MDdzVEs0T3RyeUpKd04yWDF2cE1RTHg5SkJvT3A0QUhyNnh3SjFVQVFCQ0FPNWZYSXFzd0hQdUxROTJKRll0ZGhLOWppc0swZHA5emYvZnlhbzlWTmRmTWI4UnJoMkp3MXVoWlcrVDJaWFZlWTFlbnRXQnJWZ0xLak41MVNQcDdUaDc5QVB4aFp5Sk8xQVRocWpsTitQWmxOZjMyNzgreXFDK3c0czczaHp5ZWlJaUlpSWlJeGc4bVZpYUJ1UW1kVUN1Y0hsdDlqcDdWUTZ0MFlGWmNGd0JnVVZJN0JKd3ZZR3V5aVRoVnAwV1Uzb3FwRVdhLzVoRUF6STN2OU5tV1g2bURBR0IvY1JnT25QSTgrbGVTWE5tVG1sYVYrOXJsczFxdzgxZ0VIbnd0RmJkZVVvKzE2YzE5Smpma29vUVpNZDBlMThLRGJGRElKSFJiWkY3OXp6Um9VRlFUaEtvV0ZlcGFWYWh0YzgxcnRubHZtZW52T2ZYMjByNHAyRjhjaWhVeld2SGpLeXNIN0U5RVJFUkVSRVFYQnlaV0pnR0ZURUptWWdjT2xZUWd2eUlZTTJPN1VGS3Z4YktVTnNoRlYwMlRFSzBkTTJLNmNhcE9DMk9IRW1lTmF0aWRBaFlsK1g4YWtGTGhoRkx1Ty9uUlpwSkRBckFqTDdMUDhaWmVpWTBmcnF1RUlkaUt0NytPd3Rhc0JMeThQdzdmV2xLUFRVc2FJQXFTeHppNVRMcHdZUXNBUUNaS3NEbk90N1IyeS9HLzI2ZWhvRW9IbGNLSnFlRm1SSWRZc1RDcEhXV05ha2crN3RIZmMrcGhjd2o0SU5mMXZEWXU5bzZQaUlpSWlJaUlMbDVNckV3U1M2ZTM0VkJKQ0xMTGc5RnBrVUdDZCsyVVJVbnRPRlduUlhaWk1DcWExSzVyMDd3THhmYWx2NE9JdFVvbnVpd2lQbjRvRDRJZkp4YkxSUW0zTDZ2RGpRc2JrRlVZZ1RjT1IrTWZCK0xRM0tuQUQ5WlcrUjFUYjF1ekVsQlFwY01keSt0d3k5STZLTTRWeW5WS0F0NDVHdVZ6akQrSEt5dGtFaDY1cWh5UGJaK0czNzQvSFUvZGVncFR3aXhEaXBHSWlJaUlpSWdtRng0bk1ra3M3bFdROW1oUGZaVUxWcU80KzVRSEk3OGlHSEpSd29KRS8xZXM5Q2NscWh0T1NVQmh0VzVRNHpSS0o2N05OT0xwVzA5QkFKQjFQR0xJTVJ3dDA3c1ROajFKRlFBb05hcUhmTThlSzFOYjhaM1YxV2p0bHVNWDIxTFEyS2tZOWoySmlJaUlhR0t3V3EwRGR3cXd2UTg5aEM5Ky9lc3h1L2UySzY3QWV4czJqTXA4NUZ0ZlgyTkprbkRpWC8vQ2g3ZmNnbmV1dWdxbjMzM1hyellhT1Z5eE1rbEU2bXhJampLaHZFa05zMDFFZkpnRk1TR2VQd0RTWXJ1aFV6dFFWQnVFaG5ZRlpzZDNRYVAwNzVqbGdWdzF0d201RmNGNGRrOENIcnVweE9Pa0h3bkExNlY2VEk4eUlWTG51cDVUSHBiaEU3RUFBQXlzU1VSQlZJd0ZpZWRYeXlnVlRrQTQ5L2NRS1VRSkZwdUlzMFkxa3FOTUFBQ1RWY1JmUG8wZjhqMTd1MmxSQStyYWxOaWVhOEF2dDZYZ3FWdFBlWncrUkVSRVJFU1RUMGhJQ0JvYkd3TWR4b0M2R3hxZ0NBcWFjUGNlcW0xWFhPSHhXQkFFS1BWNlJNNmVqYlJiYmtGNFdwclBNWEsxR2pmczJESG8rMTlvWTFiVzRBSWVBWDE5SFlwZWV3MkZyN3dDcmNHQXFXdlhRcW5YKzlWR0k0ZUpsVWxreWZRMm5HblFvTDVOaWVzV0dMM2FSY0cxUW1WL2NSZ0FES3EreWtCV3BiWGd5Rms5OWhTR1kvTkw2WmcvdFJPR1lDdTZMREtjcUFsQ1E3c1NMOXhUNUU2cy9ISmJDcVpGbXBBYTJ3MUpBckxMOUpBazRQKzNkKyt4VVpWNUdNZWZtYzRVZWdGRTIxSXVCYUV0dHlCU3VTbFJLQTNpTHNHaTZBbzFhREJCVmphaTBXaUNjWTFabGtoQU5GdUlSaXZGUkEwUVlSZVpHRkRhWlFWRXVSV0VLUldoNVk2bExWUmF0OU9XVG52Mmp6cmRqcjNRdm0zcDBIdy9TVU42enB6My9LWS8vamxQM3ZPK2o0MDEyOEpZa3BKR0ZzdDFKRkl2YlJpcWUyTkw1QXl5bEhXbXA4WU9MbFgycGZiNW5uOUp1cWlpMG1COW45ZExmLzFuckZZOGtYdkRIWVVBQUFCdzY0cUxpNVBiN1ZaNWVibENRaHJ1TWhrb3BxZWx5V2J2bUJjU09uTHN0ckE3SEJveVk0WWtxYnFxU2lXblQrdlMzcjNLMzc5Zjl5OWJwajVqeDdiYitJR2dxVDZjM3JaTmtqUjV4UXIxaUlscDhUbTBINEtWTG1UaWtGSnQyQmN0cWVuUVpQemdlc0ZLQzdkWmJxbFgvbmhPZDhmOHFxL2NFWEpmRE5kMXIwMDl1MWNyUHRxakJaTi8xc0NJLys4KzlPZzlSZHFYVnh2RU9JTXN4VWFWNjlrcGx6UjF4Qy9HOS85ejRpV0ZCdGZvM3ptOXRmZmtiYnFqUjVVZVRpalMzSWtGeWp4K2UzdDhSZGxzMG1zenorclZ6K04xSWo5TWYvdGlpUDQrTzArT0lCYTBCUUFBNklvbVRKaWduSndjWldabTZ1RUFmdlhGR1JwNlM0N2RGbmFIUXdtTEYvc2RPN1ZsaTM1NC8zMjUxNjFybDJEbDkrTjNwcWI2VUg3bGl1eE9aNlBCU1hQbjBINXNsbVh4Uk5qSmFyNXVlaWNkZEUzMmh3Si9PaWtBQUFCcW5UcDFTaTZYUzBPSER0VzBhZE9NWnE2a2RVQmRuYWsxcjlXMGhsVmRMVnRRa1BIOXF5c3I5YStaTXhVY0hxNVpXN1lZMTl4UjM2OGpORmRyUjM2UGx2YXFNUXZidVphYndXWnJlcHNXWnF3QUFBQUFRRFBpNCtPVm5KeXNqSXdNclYyN1Z0SFIwWXFNakZSd2NIRExCNWswcVUwMW5OKzVVN2xidCtwYVhwNXNOcHZDQnd6UTZBVUw2bVpsTlBZQTdUdjJ5QmRmNk1UR2pUcno5ZGNxTHlwU2VQLytHalYvdnZyZmY3OHFTMHJrVGsvWHo5OTlwNnF5TW9VUEdLQVJLU2thbUpUVVlKeVdQSnhmeTgxVnJzdWxvcU5INVNrc2xOM2hVSy9ZV0EyZk8xZjk3cjNYNzdPK2NSL2V0RWxIMXF6UnhUMTc1QzB2YjlQNkpaV2x0YlB5dy9yMU14Nmp2ZHlvWjVKL2ozN2NzRUZudG05WFJYR3h3cUtqTlR3bFJYZE9uOTdnczc0KzFGOEh4bHRSVWZmN256SXltajNuVTN6aWhINWN2MTVYc3JQbHJhaFFXSFMwWXFaTTBmQzVjeFhVclp2ZmQrbUlYblVsQkNzQUFBQUFjQVB4OGZIcTM3Ky9EaHc0b0x5OFBKMC9mNzVWMS9kb1E3QnlZdU5HdWRQVEZkeXpwd1pNbml4SnVucjh1SDQ1ZGFwRnI3c2NXTG15OXJNSkNmcjF3Z1VWdWQzNmJ1bFNUWHJ6VGJuVDAxVlRWYVYra3liSlUxaW9ncXdzN1YrK1hNN3djUFdkTUtIVnRlNWVza1RlaWdwRmpCcWxxREZqVkZGY3JQd0RCN1QzalRmMHdGdHZLWHI4K0FiWEhGNjlXa1hIamlrbU1WR2Vnb0pXMzlPbnh1dlZzUTgvbENRTm56UEhlSnoyME5xZUhYem5IUlVkTzZZK1k4ZktVMUNnZ3NPSGRmRHR0eFVjSHE1K1RmemZpVXRPbGlUbHVsd04xb05wN3B3a25kbStYVm4vK0lmc1RxZjZUcHdvWjFpWXJoNC9ycHpQUGxQaGtTT2FzbXFWN0k2R2NVRjc5YXFySVZnQkFBQUFnQllJRFExVlltS2lFaE1UVzMxdFcxNEZPcmw1czJ3Mm02Wi84SUZDSWlQcmpsZjhjdVAxQ2IwVkZicGVXcXJwYVdsMUQ4ckgwdEwwMDZaTjJyZHNtWG9QRzZZcEsxYlV6VkRJK2ZSVEhmL2tFK1Z0M1dvVXJNUTk4b2ppWnMxU2NJOGVkY2RPZi9tbHNsSlRkWEx6NWdiQlNuVmxwVXJQbmRORGE5ZkswYjE3cSs1VjQvWHF5Sm8xa3FRcWowZUZSNC9LcXE3VytGZGVxUXN6MnFMKytQVkZUNXg0dzc5TmEzcm1yYWlRNS9KbC9TRTl2YTRQMmV2VzZjY05HM1JxeTVZbWd4WGYraSsrOEtUK2VqRE5uYnVXbTZ1czFGU0Y5ZTJyS1N0WEtqUXFTbEx0MXN5SFZxM1MyUjA3bE9keUtYNzJiTC83dGFWWFhWM2dMZTBNQUFBQUFLaFRYVmtwUzZyZFNhR2U3cjE3dCtqNjBjOCs2emY3SUhiV0xFbTF3Y0dZNTU3emUrM0Q5K3JKdGRPbmpXb2RPVytlWDZnaVNURlRwMHFTU3M2Y2FmQjV5N0kwNnBsbmpCN1VhN3hlNWJwY3luVzVkQzR6VStWRlJmSjZQTHJ3elRjcVBuSENxUDZteHEvLzA1S3hXOXV6dXhjdDh1dEQ3Rzh6VHE3bDVoclgzNVNmUHY5Y1ZuVzF4cjM4Y2wyb1VsdXFUU09mZmxxU2RHSDM3Z2JYdGFWWFhSMHpWZ0FBQUFBZ2dBMU1TdExwYmR1MDg0VVhOUHpKSnpWbzJyUVdQOXphSFE3MUdqTEU3NWp2WWRydWNPajJZY1A4enZsbVYxUjVQTWIxWHN2TDA5V2NIUDE2OGFMSzh2TlZscDh2cVhabVJnTTJteUpIanphNlQvMzFScXpxYXBVWEZ5dC8vMzVscjF1bi83ejBrcWFzWEttSXUrNHkvaDV0V2ZTMU5UMnpPeHpxSFJmbmR5d2tJa0oyaDBQWHk4cU03dCtjd3FOSEpadE5GM2J0MHNWZHUvek8rWGEyK2UrbFN3MHZiRU92dWpxQ0ZRQUFBQUFJWUFtTEZ5c2tNbEluTjIzUzRkUlV1ZFBUTmV5Skp6Ujh6aHpaN00yL2hORFlPaG0relUzc0RrZURHUlYxNDlYVXRMck95bXZYOVAzU3BTcHl1eFhVclp0NkRoeW9zT2hvOVJrM1RpVm56MHFOYkVnYkZCeXNvTllzQXR3RVcxQ1FRaU1qRlR0enBzS2lvclRuOWRlVi9mSEhTbnozM1RhUGJhSTFQV3VzRDc3ak5WNXZ1OWRXV1ZJaVdaYnlYSzRtUDFOZFdkbmdXSHYxcWlzaVdBRUFBQUNBQUdaM09EUnkzandOblQxYlp6TXpkV0w5ZW1Xdlc2ZUtxMWVWOFB6em5WMWVuYXpVVkJXNTNScjUxRk1ha1pJaXU5TXBTYkpxYW5SeTgrWkdyMmxtQjF0alVRa0prbFFiNW5TU1FPNlpNelJVVldWbGV1eXJyMXIxOSsrSVhuVVZyTEVDQUFBQUFMY0FSMmlvNHBLVE5UVTFWYkxaZEhiSGpzNHV5Yy9sZ3dmckFnVmZxQ0pKSllicnRaanlGQlZKa3JyMTZuVlQ3OXVZUU96WmJYRnhzbXBxZERVN3U3Tkw2VElJVmdBQUFBQWdnQlZrWmZuOUhoUWNMTnR2L3dZU3U5T3BHcS9YYjVGYXI4ZWpJKys5ZDlOcThKYVgxOTB2eG1EM3B2WVN5RDN6YmIxOGVQVnFsZjhXUXRXeExPWHYzNi95SzFjNm9iSmJGNjhDQVFBQUFFQUEyNzFraVhvTkhxemJodzJUWlZrcU9IUklsbVZwNk9PUGQzWnBmZ1lsSlNuWDVkTE9GMTlVdi92dWs5M3BWTUdoUStvemJweXVkTURzaVByYklWdXFYZU9sOEljZmRMMjBWSDN1dVVmRFUxSWFYRk45L2JyMnZQWmFvK005c0h4NWsrUC9YdjN0aXhzVHlEMkxTVXhVL29FRE9wZVJvZTN6NXlzcUlVRWhrWkdxS2l2VDFad2NlUW9LOU5CSEh5a2tJcUt6UzcxbEVLd0FBQUFBUUFDTGYvUlIvYnh2bjg1bVpDakk2ZFJ0c2JFYXZYQ2hCaVlsZFhacGZ1NWV0RWlPc0RDZHo4elVwVysvVmNnZGR5ZzJPVmtqVWxKMExpT2ozZS9uMnc3Wnh4RWFxbDZEQit2T0J4L1U0Qmt6R2wwVHhLcXAwZVZEaDR6R3IrOUd3VXFnOTJ6Q3E2OHFhc3dZbmRtMlRVVnV0Nm9ySzlXdFowLzFqby9YNkFVTDFIUFFvTTR1OFpaaXM2eEdsbVlHQUFBQUFMU2J0TTR1QUFnZ0N6dTdBQU8yWmxidlpZMFZBQUFBQUFBQVF3UXJBQUFBQUFBQWhnaFdBQUFBQUFBQURCR3NBQUFBQUFBQUdDSllBUUFBQUFBQU1FU3dBZ0FBQUFBQVlJaGdCUUFBQUFBQXdCREJDZ0FBQUFBQWdDR0NGUUFBQUFBQUFFTUVLd0FBQUFBQUFJWUlWZ0FBQUFBQUFBelpMTXV5T3JzSUFBQUFBQUNBUUdXejJXeE5uV1BHQ2dBQUFBQUFnQ0dDRlFBQUFBQUFBRU1FS3dBQUFBQUFBSVlJVmdBQUFBQUFBQXdSckFBQUFBQUFBQmdpV0FFQUFBQUFBREJFc0FJQUFBQUFBR0NJWUFVQUFBQUFBTUFRd1FvQUFBQUFBSUFoZ2hVQUFBQUFBQUJEQkNzQUFBQUFBQUNHQ0ZZQUFBQUFBQUFNRWF3QUFBQUFBQUFZSWxnQkFBQUFBQUF3UkxBQ0FBQUFBQUJnaUdBRkFBQUFBQURBRU1FS0FBQUFBQUNBSVlJVkFBQUFBQUFBUXdRckFBQUFBQUFBaGdoV0FBQUFBQUFBREJHc0FBQUFBQUFBR0NKWUFRQUFBQUFBTUVTd0FnQUFBQUFBWUloZ0JRQUFBQUFBd0JEQkNnQUFBQUFBZ0NHQ0ZRQUFBQUFBQUVNRUt3QUFBQUFBQUlZSVZnQUFBQUFBQUF3UnJBQUFBQUFBQUJnaVdBRUFBQUFBQURCRXNBSUFBQUFBQUdDSVlBVUFBQUFBQU1BUXdRb0FBQUFBQUlBaGdoVUFBQUFBQUFCREJDc0FBQUFBQUFDR0NGWUFBQUFBQUFBTUVhd0FBQUFBQUFBWUlsZ0JBQUFBQUFBd1JMQUNBQUFBQUFCZ2lHQUZBQUFBQUFEQUVNRUtBQUFBQUFDQUlZSVZBQUFBQUFBQVF3UXJBQUFBQUFBQUFBQUFBQUFBdUxuK0I0SjJHRkw1UnVockFBQUFBRWxGVGtTdVFtQ0MiLAogICAiVHlwZSIgOiAibWluZCIKfQo="/>
    </extobj>
    <extobj name="C9F754DE-2CAD-44b6-B708-469DEB6407EB-3">
      <extobjdata type="C9F754DE-2CAD-44b6-B708-469DEB6407EB" data="ewogICAiRmlsZUlkIiA6ICI1ODM2NzA3NjYzOCIsCiAgICJHcm91cElkIiA6ICI0MDUwNDE0NDkiLAogICAiSW1hZ2UiIDogImlWQk9SdzBLR2dvQUFBQU5TVWhFVWdBQUJKc0FBQU1MQ0FZQUFBRHBOcGJRQUFBQUNYQklXWE1BQUFzVEFBQUxFd0VBbXB3WUFBQWdBRWxFUVZSNG5PemRkM3djOVozLzhmZnNiRldYaTl4NzcyQXd4bFJUVEF1aGw1QUM2Y2tsNFM0TnVIQ1hSZ2dwSkxsY1NPVkhDa2RDN3hoVERjYmdBc1kyTG5JdmNyY2t5NnJiZDJaK2Y2d3RrTXRLc3Jhb3ZKNlB4ejdRN241bTlKYUU5Vmk5ZCtZN2h1TTRqZ0FBQUFBQUFJQTJNZ3pET041enJtd0dBUUFBQUFBQVFQZEcyUVFBQUFBQUFJQzBvV3dDQUFBQUFBQkEybEEyQVFBQUFBQUFJRzBvbXdBQUFBQUFBSkEybEUwQUFBQUFBQUJJRzhvbUFBQUFBQUFBcEExbEV3QUFBQUFBQU5LR3Nna0FBQUFBQUFCcFE5a0VBQUFBQUFDQXRLRnNBZ0FBQUFBQVFOcFFOZ0VBQUFBQUFDQnRLSnNBQUFBQUFBQ1FOcFJOQUFBQUFBQUFTQnZLSmdBQUFBQUFBS1FOWlJNQUFBQUFBQURTaHJJSkFBQUFBQUFBYVVQWkJBQUFBQUFBZ0xTaGJBSUFBQUFBQUVEYVVEWUJBQUFBQUFBZ2JTaWJBQUFBQUFBQWtEYVVUUUFBQUFBQUFFZ2J5aVlBQUFBQUFBQ2tEV1VUQUFBQUFBQUEwb2F5Q1FBQUFBQUFBR2xEMlFRQUFBQUFBSUMwb1d3Q0FBQUFBQUJBMmxBMkFRQUFBQUFBSUcwb213QUFBQUFBQUpBMmxFMEFBQUFBQUFCSUc4b21BQUFBQUFBQXBBMWxFd0FBQUFBQUFOS0dzZ2tBQUFBQUFBQnBROWtFQUFBQUFBQ0F0S0ZzQWdBQUFBQUFRTnBRTmdFQUFBQUFBQ0J0S0pzQUFBQUFBQUNRTnBSTkFBQUFBQUFBU0J2S0pnQUFBQUFBQUtRTlpSTUFBQUFBQUFEU2hySUpBQUFBQUFBQWFVUFpCQUFBQUFBQWdMU2hiQUlBQUFBQUFFRGFVRFlCQUFBQUFBQWdiZHk1RGdBQXgrS0VRd3JPZTFiUkZlL0txdG92SnhySmRhUnV4ZkQ1WlpiMWwyLzZUT1ZmZHBXTVFGNnVJd0VBQUdSRU5CSFM0cDJQYTJQMUloME03MVhjNG5WbGQrWXgvZW9WR0toeGZjL1VHVU52a00vTjY5eGNNQnpIY1hJZEFnQStLbGErU2cwUDNDZXJwanJYVVhvRXMzZGZGWDN4Vm5rblRjdDFGQUFBZ0xUYWRuQ0ZubDkvcitvalZibU9naHdvOXBmcGlnbTNhV1N2NmJtTzBpMFpobUVjOXpuS0pnQ2RTYXg4bFdwLzhZTmN4K2lSU3UrNGk4SUpBQUIwRzlzT3J0QkRLMi9MZFF4MEFqZWZmSzlHVURpbFhhcXlpVFdiQUhRYVRqaWtoZ2Z1eTNXTUhxdmhnZnZraEVPNWpnRUFBTkJoMFVSSXo2Ky9OOWN4MEVrOHQvNWVSUk84enMwbTFtd0MwR2tFNXozYjR0UTV5K1hXM09sWGE5bW9NMVdmVjV6RFpOMVBjYWhlTTdZdTB1VXJucEZwSnlSSlZrMjFndk9lVmNHMW44eHhPZ0FBZ0k1WnZQUHhGcWZPMlRLMVBuaU5ka2RuS1dLWDVEQVpNczN2cXROZzN4Sk55SDlhTGxtU3BQcElsUmJ2ZkZ6bmpmeHNic1AxSUJ6WkJLRFRpSzU0dDhYOXVkT3YxdXRUTHFOb3lvRDZ2R0s5UHVVeXpaMStkWXZIb3l2ZnkxRWlBQUNBOU5sWXZhakYvZlhCYTdRbGZDbEZVdzhRc1V1MEpYeXAxZ2V2YWZINHh1ckZPVXJVTTFFMkFlZzByS3I5TGU0dkczVm1qcEwwSE10R25kSGl2bFcxTDBkSkFBQUEwdWRnZUcrTCs3dWpzM0tVQkxseTVNKzg5b2ovSjVCWmxFMEFPZzBuMnZJeXRCelJsSG4xZVMzZjNYTWlYQW9ZQUFCMGZYR3I1V3Nham1qcWVZNzhtY2VzY0k2UzlFeVVUUUFBQUFBQUFFZ2J5aVlBQUFBQUFBQ2tEV1VUQUFBQUFBQUEwb2F5Q1FBQUFBQUFBR2xEMlFRQUFBQUFBSUMwb1d3Q0FBQUFBQUJBMmxBMkFRQUFBQUFBSUcwb213QUFBQUFBQUpBMmxFMEFBQUFBQUFCSUc4b21BQUFBQUFBQXBBMWxFd0FBQUFBQUFOS0dzZ2tBQUFBQUFBQnBROWtFQUFBQUFBQ0F0S0ZzQWdBQUFBQUFRTnBRTmdFQUFBQUFBQ0J0S0pzQUFBQUFBQUNRTnBSTkFBQUFBQUFBU0J2S0pnQUFBQUFBQUtRTlpSTUFBQUFBQUFEU2hySUpBQUFBQUFBQWFlUE9kUUFBQUFBQUFIcUN2R1ZQeWIvdURVVW1YcURRakd0eUhTZGplai93UlVsU2VNcEZDczI4b2MzUG9mdWdiQUxRNDBSWHZxN1FTLzlQa3VRWmQ1b0tydjFPamhNQkFBQ2dLemhjbEJ6SjhmaGtGWllwUG5TcUlwTXZsTzB2UE9hY3Yvd05HWW1vL092bWQrdXlDZUEwT2dBOVRxejhuZWFQNDF0V3lvbUdjcGdHQUFBQVhaMFJqOHA5Y0pjQ0g3eW80aWQvSVBlQmltUE9SU2VjSzhmdFUyVENlZGtOQ0dRWlJ6WUI2RkhzaGdOSzdOeVF2R042SkN1dTJJYWw4azA3UDdmQkFBQUEwR1ZFeDUydDhMUkxrM2RzUzY3Z1FmbTJMcE52MHlLNUlvMHFmTzBQcXJ2K2JqbHVYNHZ0Z2pOdlVKQlR4OUFEY0dRVGdCNGxWcjVJa2lOWFFhbmNnOGNrSDF2N1R1cU5BQUFBZ0krd3ZRRlpSV1hKVzhrQXhRZE5VdE01bjFYb2xDc2xTYTVncmJ3N1BzaHhTaUIzS0pzQTlDaUhUNkZ6ajVncXo4aHBrcVRFem5XeUcydHlHUXNBQUFEZFFIVDhPYzBmbTNYN2NwZ0V5QzNLSmdBOWhsVzFVMWJWVGttU2Q4THA4bzZmbFh6Q2NRNGQ4UVFBQUFDY09NZWI5K0hITGxhdFFjL0YvLzBBZW96WTJyY2xTWVl2VDU0UlV5WFRMYlAvQ0ZuN3R5dTI5aDM1VDcvaXVOdlczbk9qSk1rLzgzSUZMdmlNRWhWckZWbnluQko3dDhoSnhHV1dsc2s3K1d6NVozNWNNby8vcXpXMllhbWlLMTZUdFcrYm5IaFVydUkrOGs0OFUvNHpyMWJrcmNjVWVYZXVKS24wenNlTy8vbG4zNlR3Z2tjVlhidFFUckJlL3JPdlUrRHM2enYwdmZtb3hNN3Rhbno0YjVMTGxPRTJrLzgxVGNrMEpkTXR3M1FkZXN3dG1hN2tZeDZQREg5QXJrQ2VqRUJBaGo5UHhxR1BrNDhkZXR6dGtRd2piVmtCQUVEWDVqaTJZbFpZMFVSSVVTdVkvRzhpcUtnVk92Ulk4cjh4S3l6YnNXVGJDZG1PSmN0Si92Znd6YklQMzAvK04xZk0rZytQWmtyMEdYYlU4M252UHE3QW1sY2xTVFZmZktERmM0ZXZkQmVlY3BGQ00yK1FaKzhHQlZhOUpIZjFOc21LeXk3c3Eram8weFdlZXJIMGtTS3JlWjh1bHc3ZWZOOVI2MFJKVXVsai95bFg0d0hGaHAya3hqbmZPT3A1Ny9ibEtwei9KMG1HYWovOW14WlgwM1BYN0pSdjB5SzU5MjJTMlhoQWhoV1Q3UzlVb3Y4WWhhZGVjc3l2ODBTWmRmdFUvUHc5TW1KaE9mNEMxVjl4cDZ5aXNyVHRIOWxEMlFTZ2gzQVVXNWM4ZXNrejl0VG1Rc2c3WVpiQys3ZkxxdG9ocTNxWHpMNURXdDFUNU4yNUNzOS9xTVZqMW9FOUNpOTRWSWs5VzFSdy9XM0grUFNPZ2kvOFViRzFDMXM4Yk5kV0tyTG9hU1YyckpYWmYyU2J2cExndlBzVlcvTldtMlpQaEIwTUtyWnVkV1oyYnBweStRTXk4Z3ZrS2lxUnE3aEVycEpTbWNXbHlZK0xTK1Q2eU1lR3g1dVpIQUFBSUNNY3gxRWswYWltMkVFMVJRK3FLVmFiL0RoV2UraCs4aGFLTnlpYUNDcHVSWElkT2EwQ0s1TnZIRnJGL1JVZk5PbUU5K05mODZyeTMzMjh4V05tM1Q3bHZmK00zTlhiV3hSRzhjR1RrMldUYmN0ZHVWWHhRUk5iYnRkWUxWZmpBVW1TWjk4bXliRWxvK1ZKVHA3S3paS2tSSitoTFlxbXdLcVhsTGZzcWFQeXVVSjE4bTViSm0vRkNqVmU4RytLRFR2cGhML1d3NHhvVUlXdi9pNVpOTG05YXJqbzN5bWF1akRLSmdBOVFtTEhldGtOeVhXWnZCTm1OVC91blRCTDRUY2ZscFJjS0R4dzNrMnA5N05yZ3hKN3Q4bzc4UXo1VHI1UVJsNlJFbnUzS0x6Z0VUbkJlc1UzdjYvNHh2ZmtHWGRhaSszQzd6elpYRFNaL1liTFArdEttWDJIeUFrM0t2ckJmTVhXdnROOGlsL0t6MTlab1VSRnVYd3pMcFZ2Nm13NXNZamtPTzM2WHVTVVpja09Oa25CSmxsVisxc2ROL0x5a2tWVWFXK1pmZnUxdkpYMWw2dXdpQ09sQUFESW9vUWRVMzJrVXJYaC9hb043MVZkZUw5cUkvdFZGOTZ2cHRoQkJXTzFPVDJ5S0JlTVJFem13VjBLckhwSjNoMGZ5UEhscStuOHIwaXVFMXUxeHJOL3M5elZGWXFPT2szUjhlZkk5aGZKWGIxTmVjdWVraXZjS08rT0QrU3RXS0hZOE9tU3BFVC9zWExjUGhtSnFEejdOaDVWTm5uMnJQOHdheXdrOTRHZFN2UWQzbUxHdlQ5Wk5zVUhUMjd4dU5sUUpibE1SVWZPVUd6b05ObEZaWEpjcHJ4N3loVjQvMWtaVmx6NTd6eW8rT0RKY2xJYzNkOHEyMWJoNjMrUzJWQXRHWWFhenZ1U0VtVnRleU1XblJObEU0QWVJVloreENsMGg3aEt5dVFlTUVxSmZWc1ZLMzlIZ2ZNK0llbjQ1VVZpN3hiNVQvdVlBaGZlM1B5WTJYZUl6TjZEMVBoLzM1Y2tSZGNzYkZFMjJRMDFpaXg2UnBMa0hqeFdoWi82Z1dSNm1wOTNENTBvVjNHWklvdWVidlhyU0ZTc2xXL0daY3FiYzB2YnZ2QXV6Z21GbEFpRnBIMTdqdm04NGZQTDdGTW1zK3lqSmRRQXVRY05rZG0zSDBVVUFBQW5JSm9JcWpxNFF6V2gzYW9ONzFOdGVKL3FJdnRVRzk2dnh1aUJYTWZyRkFKclhtMCtIZTZqNGdQR3FlbmNMOGd1NkhYQyszWlhiMWRrOGh3RlQ3K3grVEdyZEtDczRnRXFmdUZua2lUZjVpWE5aWk5qdWhVZk1FN2VYYXZsMmIvcHFQMTU5aWJMSnF1NG44ejZTbm4ycm05Uk5obnhpTncxdXlSSnNTUEtwbmpaU0lXblhTYXJxRytMeDhPOUJzc3hYTXBmK3BoYzRVWjU5cTVUYk1oVW5hajhKUS9MczIrREpDazQ2eWJGaHAxOHd2dEM1MERaQktEN3MrS0tiWGhYVXN0VDZBN3pUSmlseEw2dHNoc09LTEZybzl4RHhoOTNWMGFnVVA3WlJ4Lzk1QjQ4Vm1iWnNPVHBlUHUzdFhndXRucUJaQ2ZmNGN1NzVFc3RpcWJEQW1kZnA5amF0MlhYVjZmK1dreVBBbWRmbDNxbUIzR2lFU1gyN0ZSaXo5RkhoUmxlcjl3RGg4Z2NQRlR1UVVQbEhqd3NXVUwxN2tzSkJRQ0FwTGdWVVhWd2g2cUNGYXBxMnE3cVlJV3FnaFZxaUxUeWVnVEg1ZG0zVVVYemZxWFFhZGMxbDBIdDVmZ0tGSnB4elZHUEovcU5VcUxYRUxrUDdwTDd3STRXejhXSFRKWjMxMnE1cTdiTFNNVGt1QTh2UmVBa3l5YkRVR1RDYk9VdmZVeWV2UnNVbm5acDg3YnV5aTJTWTh2eEJwUW9HOVZpdjlGeFp4ODNaMnpFcWNwZm1seG4xRHk0V3pyQnNzbS83ZzM1MXkrUUpJV25YS3pJeFBOUGFEL29YQ2liQUhSNzhTMHI1VVNDa2xxZVFuZVlkOExwQ3IveFQwbkpSY1JUbFUyZTRaT1RpMXdmZzlsL2hLeXFIWEpDRFMwLy80NjF5ZWY3RHBGWk52VFlPM2FaOGd5ZnJPaXFOMU4rTGU0aDQyVDQ4MVBPSU1tSnhSU3YyS3A0eGRZV2p4dCtmN0o4T2xSQWVVYU9sbnY0S0JuZW94ZlRCQUNnZTNCVUY2N1Vub1lOMnQrMFJWVk4yMVVWckZCZHVQVlQybkZzMFhGbmYxalkyTGFNU0tNODFkdmxXL2VteklZcUZiNytKeldkODFsRng1N1o3bjNIQjAyUWM0dzNKeVhKNmpOVTdvTzdaRVFhVzI1eitJZ2tPeUYzOVRiRkJ5UmZ6N3ByZHNtSU5DbFJOcks1SEhKWGJrNitFZW95SlNWUDI1T2srTUFKYlRyMXo0aUhaZFpYeWF5di9QQ3hhS2pkWDZja2VmYXNVLzdTUnlWSnNaRXpGSnJKbTZyZEJXVVRnRzR2ZXVSVjZJN2dLdTRyOTZBeFN1elpyTmlHcGNxNzZIUEh2YUtjVVZoNjNNL2pPbFFDT1lsNGk4ZnRBOGxUd014K0kxTG1iRXVKWkpiMmIzVUdxVG1SaU9KYk55bSs5U09IbWJ0Y2g0cW5NZktNR2l2UHlMRnlEeHB5d21zdEFBQ1FTK0Y0Zy9ZMGJFamU2cFAvRGNYcmN4MnJXN0c5Z1NNV3IrNnZSUDh4aWt5WXJhSjV2NUs3YXB2eWx6eXMyTENUNVBqYTkwYWhuVmR5M09jY2I1NGt5YkJhdnQ2MGlzcGtGZldWMlZBdHo3NU56V1hUNFZQb1lrT215czR2bFZVeVFHYmRQbm1xdGluZWY0d2t5WDNvMUxzajEyczZ6RHk0Vzc0dFMrV3UyaXF6YnI5Y1J4UmR5V0IydTc1R1NUTHJLK1hmOUk1azI0cjNINk9tYzcrZ1ZNdFpvR3VoYkFMUXJUblJrT0piVmpaL1hQdUxUNldlRHpjcHZ2V0Q1T2wyeDJBWUtjcUg0NXlhWlI4NnFzb0lGTFFoY1dxRzE5L2hmYlRHbFpjbno5aUprcFdRTEV1T1pVbFdRbzV0UzRtRVpCOTZMSEhvTVNzaEp4YkxlSzZNc20wbGRtNVhZdWQyaFJjazExOHdmSDU1aG8rU2U5VFlaQWsxZXJ6TVhyMXpIQlFBZ0pZc082NjlqWnRhRkV1MTRiMjVqcFYyTHNNdDArV1dhYmpsY3JubE1reVpoaW1YWVRZLzUycStiMnAzL2JxYzVIVGNYb1ZPdTA1RmMzOHBJeDZWZCtjcVJjZWMwYjU5cERqZFA5Vno4Y0dUWmE1N1UrNTlHNXNmOCt4SmZoL2lRNUpGVW56UVJKbDErK1RldTE3eC9tTmtXQW01cTdkTGttSkRqaTZiOHBjK0p2L2ExeVU1elYrZlZUcElWbEZmMlVWbDhoOWozYXEyOHV4ZEx5T1JmQTBaR3o2OVl3dU1vOVBocHdtZ1c0dHRXQ29kOGM1UHE5dVV2MzNjc3VuRUhIcFIwRW9PeDBxazhYT2VPUGV3a2VyMTN6OXIzMGFPSXljU2xoTUp5dzZINVlSRHpiZm0rNUZESDRlQ3Noc2JaTmZYeWE2dmxWMWYyeW5MS2ljYVVXeGp1V0lieTVzZk04djZ5enR4aXJ3VHBzbzdZWXBjSmNjLzBnMEFnRXl3bllUMk5HeFVSZTBIMmw3N2dYYlZsU3RoUjNNZHF3ME01WHVMbGU4dFZZRzNsd3E4cGZKN0N1VXo4K1J6NTh2bnprdjVzZWs2OW1sbHgvUGorUmRrNk90b1hhTFA4T2FQellhcXJIM2UrT0FwOHE5N00xa2UyY25YbGU3OW0yVUhpcFRvTXl3NU0yaWkvT1h6aytzMlRiOUNadlYyR1ZaQ1Zza0EyZmt0RnpYM3IxOGcvOXJYSkIwNmJYREtIRmtsQS9UUm80ODZValpGeDUwdHMyYW5QUHMzSy8vZEoyUVg5K3ZRSXVQb1hDaWJBSFJyc2JYdlNKS00vR0xsWGZ6NWxMT1J4Yy9LMnI5ZDhjM0w1VVRETW55QnRHUnc1UmZKYnFpUlZaUDZYVWE3dGd1dm0yQVlNZ0o1TWdKNWNyVzNmM0VjT2RHSTdMcGEyUTExc3VycmtoL1hIN3Avc0VaMmRhV3M2cXFqVGxITU5xdHF2OEpWK3hWZWtIemg1UjR3U0o3eGsrV2RPRlhlOFpQbEtqNytZZThBQUp3STI3RzByM0Z6YzdtMHMyNk40bFlrMTdGYXlQZVdxalF3UU1YK01oVjZleWNMSlYrdjVsS3B3RnVxUEcrSlhJYVo2NmpaNFRnZmZ1akszdGNjSHpoT2p1bVdrWWdsRndwM2JCbUptR0lqVHRYaGdpZytZSnprY3NsVHRVMUdJdFo4OWJwam5VSjNlTkh1UkwvUmFqcjc2Q3NobitnNlRZYzVMbE9ORjM1ZEpjL2RMVmZqQVJYTS80c2FMcit0UlZtSHJvdXlDVUMzWlRmV0tMRXplZWl3ZDl4cDhvNC9QZVc4RTJwUTZPVy95a25FRmQvNHJyeFRaNmNsaHpsZ2xPeUdHaVYyYlpEZFZDdFh3ZEZ0akJPc1YySkgrVEcyN2dFTVE0WS9JTE4vUUdiL2dUcnUrNWFPSTd2dW9LenFTbGxWbGJLcUs1V28zdC84c1YxYms4M1VrcVRFdmoxSzdOdWo4SnV2U0pMY2c0WWtpNmVwcDhnN2NZb01qN2VWUFFBQWNMU0Q0VDNhZEdDcHR0VXMxNDY2TllwWkhmdWp2cU04cGsrbGdZRXE4ZmRYYVdCQWkxdUp2Nzg4WnVaUDgrOUszSldibXorMmlyTzMzcWJqOWluUmI0dzhlOWZMczM5VDg3cE9zU0ZUUHB6eCtKWG9PMUx1eWkxeVYyNXBYaHo4V0tmUW1YWEpOMElQSHhWMXBNUHJRWFVvczc5QURYTytvZUlYZmlZakhsWGhLNzlUL1JWM3lpN3MwK0Y5STdjb213QjBXN0h5UmMzdkxMVldORW5KSzlXRlh2MkhaRnVLcm4wN2JXV1RkL3pwaW05OFQ3SXRoVjc1bXdxdS9iWmFMSDdvMkFxK2RIL09qOXJwOUF4RHJ0TGVjcFgyVHE0cGRRUW5IcE5WVmFuRW5wM0oyKzZkc25idlZLSnlyMlMzZjlIS0U1SFlzMHVKUGJzVWV1MUZHVjZmdkpPbnlYZlNEUG1tblNwWGFhL1dkd0FBNkpGc0o2RmRkZVhhZUdDSk5oMVlxcHJRcnB6a0NIZ0tWWlkvUW4wTGhxc3NQM25ya3o5VStkNFNzWEJ6MnhqeGlQS1dQU1ZKY3J5QjR5NjZuU254SVpNL0xKdmlVY2x3S1Q1NFVzdVpRUk9UUmRQZURYSlhiWlhqOWlyUmYreFIrM0pNand3N0lYZk56cU9lTTZKQjViMy9kRm95VzcwR3ErbThMNnZ3dGQvTEZXNVEwY3UvVmYwVjMydjN3dXJvWENpYkFIUmJIejJGemozczZITGlTRWFnVUo2UjB4VGZza0tKSGVYSFBRcXB2YndUVGxkazZmT3lLaXNVMy9pZW1oNjVSNzZabDh0VjFGdDI3WDVGbHI2Z3hLNk5jZzhjcmNUZUxSMytmRDJWNGZIS1BXaEk4aXB5K3ZBeXcwNGlMbXZmSGlWMkh5NmhkaVNMcUtyTW5yYm94S0tLcm5oUDBSWHZTWkk4dzBmSmU5S3A4cDAwUTU0Um80KzdvRHdBb0djSXh4dTBwV2FaTmgxWW9pMDF5eFJKTkdYdGMzdk5QSlVkTHBRS1JxaHYvbkNWRlF4WGdiZFVsRXB0NDRxRlc2ekhaTVRDY2xkdGszL3RxeklicWlWSm9Sblh5dkdtWjFtR3Rvb05ucXk4ZDUrUVdidFBSaXlvUkw5UnpWZXdhNTRaTkZHQkZjL0x1MnUxakZoWThjR1Q1WmhISDFzZUh6aE8zaDBmeUwxL3N3b1dQS0RJeFBQbGVQeHlWMjlYWU9YYzQxNjkrWVJ5RDUybTBLblhLRy9aVXpMcjk2dm8xZnZVY05sM2pwa0xYUU5sRTRCdXlhcmVKYXRxaDZUa0tYUktkUlc1ai9CT1BsdnhMU3NreDFHc2ZKSDhNeS92ZUJpWHFZSnJ2cTNHZi81WWRtT040dHRYSzc1OWRZdVJ3SVUzeTJrOFNObVVBWWJiSS9lUTRYSVBHZDdpY1NjVVVuejdac1czYlZaODZ5YkZ0MjZTWFYrYnNSenhpcTJLVjJ4VjhObkg1Q291a1cvYXFmS2ZkcWE4azZaSlpnOVp3d0lBZXJqNlNKWEtxeFpvWS9VaTdhb3ZsL09SdFgweXhXVzQxYjl3bEFZVmpkZWdvdkVhWER4QnZRS0RaZkNtUjRmNE5yNHQzOGEzai8yazRWSm94aldLVEppZDFVeVNaSlVPa3AxZktsZndvS1JrK1hTa1JOK1JjangrbVFkM0gzZEdra0l6cnBGbjMwWVpzYkI4VzViS3QyVnA4M09PcjBEMWw5K21rcWQrbUxiczRXbVh5cXpkSzkrV0pYSlhibEhCZ2dmVWVNRlhSUUhhTlZFMkFlaVdZdVh2TkgvY2xsUG9Edk9NT1VXRzF5OG5GbEZzN2R2cEtac2t1VXI3cWVpTHYxUms4Yk9LYlhwUGRrT05ESTlQN29GajVKOTFoZHpESmluMHlsK1R3N3lEa3hWR1hwNjhrNllseXg1SmNoeFp0VFZLYk4zMFlRRzFmWXVjYVBvWFliWHI2eFJlK0xyQ0MxK1hxNkJRdmhsbnlEL3pMSG5IVDVaY2JTdEdBUUJkUTFPMFJ1VlZiNm04Y29GMjFXZCtmY1plZ1VFYVZEeSt1VnpxWHpoYWJoZHJDR2FhNC9iS3ppOVZmT0FFUlNhZEw2dGtZTTZ5eEFkUGJpN0M0c2U2dXB2THBmaUFjZkx1WEhWbzV0aGxrMVV5VVBWWGZWK0JGYy9MczJlOVhKRkcyZjRDeFlkTVVXajZsYklMMHI5RVFQRHNXMlEyVk1wZHRVM2U3Y3VWdi9SeEJVKy9NZTJmQjVsbk9ObW8wd0dnRFNwdnZyTEYvVnMvOS9jY0pjbU5wcWQrcmZqRzkrUXE3SzNpVy8rWXRjOTczOTgvMStKK3YvOTdMbXVmdTlPemJTWDI3RlJzL1ZyRjFxOVJmTU5hMmNITW5lYmdLaTZWLzdRejVULzlMSGxHaitkVU93RG9va0x4ZXEydmVsdHJLOTlRUmUxcVNabjZrOHRRLzhKUkdsNTZra2FVbnFRaHhaTVU4QlJsNkhOMUxUK2VmMEdMKzg4ZCtGdU9raUNYcnV6VDhtclVQN3hnZm82U2RFOUdpa01rT2JJSkFEb0ZSOWErclpJa3M4K2dIR2RCTTVlcitSUzh2SXN1VDVaUHV5b1VXNzlHc1hWckZOdFlMaWVjdmlzRTJmVzFDcjAyVjZIWDVzcnMxVWUrbVdmSlArc2NlWWFOcEhnQ2dFNHVtZ2hwZmZYYldsdjVwcllkWEM3SHljekZLY29LUmpTWFM4TktwaW5nS2N6STV3R0FqcUJzQW9CT0lMNXR0ZXlHR2ttU2U4U1VWcWFSTXk2WDNNTkd5ajFzcFBJdXVWS3lMTVYzYkR0VVBxMVdmUDNhdEYxVjBEcDRRS0dYbmxYb3BXZmxIanBDZ1hNdmxQK00yWExsRjZSbC93Q0FkSEMwczY1Y0svZk9VM25WQXNXdGFOby9RMmxnZ0ViMW50RmNMaVd2REFjQW5SdGxFd0JrUVd6dFFua25uNjFqTFhCb045UW85UElEa2lURDdaVjN5amxaVG9jVFpwcnlqQndqejhneHl2L1lOWEtpRWNYS1Z5bTZjcG1pSHl5VFhWK1hsaytUMkxsZGpRLzlQelU5OGcvNVpzeFM0SndMNVowNGxhT2RBQ0JIZ3JGYXJkcjNxbGJzZlVrMW9WMXAzYmRoR0JwU1BGbmorc3pTMkQ2ejFDZC9pRmdnR1VCWFE5a0VBRmtRZk9GUGlyenp0THhUWjhzOWVLd01mNEdjY0pQaU85WXErdjdMY2lKQlNaTC8zQnZseXVjZHk2N0s4UG5sbXo1VHZ1a3pKY2RSZlB1VzV1SXBzV05iaC9mdkpPS0tMRm1veUpLRk12djJVK0NjQytRLyswS1p2WHFuSVQwQUlCWGJzYlMxWnBsVzdKMm5UUWVXeW5hc3RPM2I1ODdYNk40ek5LN1BHUnJkK3pST2pRUFE1VkUyQVVBMkdJYXNnL3NVWHZESWNaNTNLWEQydFdtNytoMDZBY05vUHVxcDROcFB5anBZbzlpcTl4Vlp2bFN4OGxXUzFiRS9VcXpxU2pVOTliQ2FubjVFdmluVEZaanpNZm1tVHVkb0p3QklzNlpvalpidGVVRXI5ODVUWTdRbWJmc3Q5cGRwUXRrNUd0ZG5sb2FXVEpiTDRFOHpBTjBIdjlFQUlBdUtQbnUzb3F2ZlVtTFhCdG0xbFhMaUVSa2VuMXdsWlhJUG15VGZ5UmZLN0RNNDF6R1JRV2F2M2dxY2Q3RUM1MTBzdTZsUjBmZVhLTEwwYmNYV3I1RTZjbUZZeDFGMDlYSkZWeStYMlgrZzhpNyt1QUpubmkvRDcwOWZlQURvZ2ZZMWJ0TFNuVTlyYmVXYnNwMUVXdlpaNE91dFNXWG5hbksvOHpTNGVJSTRQUTVBZDBYWkJBQlpZUFlmcWJ6K0kzTWRBNTJFcTZCUWdka1hLVEQ3SXRuMXRZcTh0MWlScFc4cnZubDloL1pyN2QrcnhnZi9vcVluL3FtODJSY3BNT2RqTW52M1RWTnFBT2orYk1mU3h1cEZXcnJyS2Uyc1c1dVdmUVk4UlpwWWRvNG05enRmdzBxbXlEQmNhZGt2QUhSbWxFMEFBT1NRcTdoVWVYTStwcnc1SDVOVlU2M29lNHNVV2JKUThZcXRKN3hQSnhSVWNONHpDcjc4blB5bm5LNjhTNjZRWi9SNFRyRURnT09JSkpxMGN1OUxlbmZYTTZxUFZIWjRmejUzbmliMFBWdVQrNTJuRWIxTzVoUTVBRDBPdi9VQUFPZ2t6TjU5bFhmcFZjcTc5Q29sZHU5UStLM1hGWG5uRGRuQnBoUGJvVzByc215eElzc1d5ek5pdFBJdnYxYStVMmRST2dIQUlRM1JhaTNlOGJoVzdKMm51QlhwOFA2R2xVelY5RUdYYVVMZmMrUXhmV2xJQ0FCZEUyVVRBQUNka0h2d01CVis2Z3NxdVBGbVJaZS9xL0NDVjVNTGk1K2crUFl0cXJ2dkYzSVBHcUw4SzI2US83UXpKZE5NWTJJQTZEcnF3dnYxem81SHRITHZ5eDFlanluZlc2cVRCbHlza3dkZXF0NTVyTDhJQUJKbEV3QUFuWnJoOXNnLzh5ejVaNTRscTdwUzRZWHpGVjc0dXV6YUU3c2lVbUxQTHRYLzZkZHFldnBoNVgvOGVnWE9uRTNwQktESHFBbnQwdHNWRDJ2MS90ZmxPUFlKNzhjd0RJM3VQVlBUQjE2bXNYMW1jcG9jQUJ5QjM0b0FBSFFSWnQ5K0tyajJreXE0K2hPS3JsbXA4T3N2S3JwcStRbnR5NnJjcDRZSGZxZmdzNDhxLzJQWHlIL09CVEk4M2pRbkJvRE9vYXBwdTk2dStKZldWaTZRZE9KWEFDM3c5dEtwZzYvUTlJR1hxdERYSjIzNUFLQzdvV3dDQUtDcmNibmttM2FLZk5OT1VXTGZIb1ZmbmF2dzIvUGx4S0x0M3BWMW9Fb05ELzVaVGM4L3J2ekxybEhnL0lzcG5RQjBHNVZOVzdWZzI0UGFVTDJvUS9zWlVEaEdwdys5VHBQS1pzdDA4U2NVQUxTRzM1UUFBSFJoN2dHRFZIakxWNVIvM2FjVWZ1czFoVitkSyt2Z2dYYnZ4NjQ5cU1aL1BhRFF5OCtwNE5wUHlYL0d1WktMeTNNRDZKcnF3dnYxeHJhL2FjMytOM1NpUnpJWmhxSHhmYy9TNlVPdTFkQ1N5Wks0dUFJQXRCVmxFd0FBM1lBcnYwRDVsMTJ0L0l1dlVHVDVVb1ZlZVY3eHpSdmF2UitycGxyMTkvOVd3WG5QcU9DR20rV2JkZ3BYcndQUVpZUmlkVnBZOFM4dDIvMzhDUy84N1hQbmFmckF5M1RhNEt0VkV1aWY1b1FBMEROUU5nRUEwSjJZcHZ5bm5Tbi9hV2Nxdm5XVGduT2ZVblQ1MG5idkpyRjdoK3ArOHhONXhrMVU0WTIzeURONmZBYkNBa0I2eEt5d2x1eDhVb3QzUEs2WUZUcWhmUlQ0ZXV1TW9UZm9sRUdYeVd2bXBUa2hBUFFzbEUwQUFIUlRubEZqVmZJZjMxTmlWNFdDenoraHlIdUxKS2Q5cDVQRU53UktIWjRBQUNBQVNVUkJWSzdUd2J2dWtPK1UwMVZ3L1dma0hzaGx2UUYwSHBhZDBJcTlMK3F0N2YrbllLenVoUFpSN0MvVG1jTStvWk1IWGlxM2l6WHJBQ0FkS0pzQUFPam0zRU9HcS9qcnR5bi9tcHNVZk9GSlJSYS9KZG50dStSM2RQbFNSVmU4cThENWw2amd1ay9MbFYrUW9iUUEwRGFiRHl6Vnk1ditxSVBoUFNlMGZXbGdvTTRlL2tsTjdUK0hSYjhCSU0zNHJRb0FRQS9oSGpCWXhWLytwZ3F1K29TQ2M1OVMrTzM1a21XMWZRZU9vL0Q4bHhSZCtyWUtyditNQXJNdlloRnhBRmwzTUx4SEwyLzZvellmYVA4cHdwTFVKMytvemhuK2FVM3FOMXN1dzB4ek9nQ0FSTmtFb0JNeGZINDUwVWp6L2VKUXZlcnppbk9ZcVBzckRyVTg1Y0R3KzNPVUJObGtsdlZYMGVlL3J2eXJibFR3K1NjVVh2QnF1NDUwc29OTmF2akhueFI2OHhVVjNmd1ZlY2F3bmhPQXpJdGJFYjFkOFM4dDN2bTRMTHY5aTMvM3podWk4MGQ5VGhQNm5pT0RDeDkwZXg3VHI3ajE0ZXRLdjZ0T0Vic2toNG1RYlg1WHk5ZTVYak9Rb3lROUUyOUhBdWcwekxLV1YzeVpzWFZSanBMMEhETzJMbTV4M3l3YmtLTWt5QVd6Vng4VmZmYmYxT2ZuZjVEL3REUGJ2WDFpeHpZZC9Na2Rxdi9MYjJYWDFXWWdJUUJJa3FQeXlnWDYvWkxQNnUyS2g5dGROQlg2ZXV2akU3NmpyNTMrVjAwc081ZWlxWWZvRlJqWTR2NWczNUljSlVHdUhQa3pMejNpL3dsa0ZrYzJBZWcwZk5ObktyR3Jvdm4rNVN1ZWtTUXRHM1dHNnZONEp5cWRpa04xbXJGMWNmUDMrRERmeWFmbEtCRnl5ZXcvVU1YZnVGMTUyemFyNmJFSEZWdS9wbDNiUnhhOXFlanlwU3E0NmtZRkx2cTRERGN2THdDa1IxWFRkcjIwNlQ1VjFLNXE5N1krZDc3T0duYVRaZzY1Umg3VGw0RjA2TXpHOVQxVGxVM2JtdTlQeUg5YWtyUTdPb3NqbkxvNXY2dE9nMzFMbW4vbWg0M3JlMGFPRXZWTWh1TzA4N0kwQUpBaFRqaWttanYvWFZaTmRhNmo5RWhtbnpMMXZ1ZDNNdndjWXR5ak9ZNWlhejlRNDJNUEtyRnplN3MzZHc4WnBxSXYzQ3JQeURFWkNBZWdwMGpZTWIyMS9TRXQydkdvSEtkOUZ6UXdYUjdOSEh5MXpocCtrd0tlb2d3bFJHY1hUWVQwcDNlL29QcElWYTZqb0JNbzl2ZlQxMDUvUUY0ekw5ZFJ1aFVqeGFHaWxFMEFPcFZZK1NyVi91SUh1WTdSSTVYZWNaZThrNmJsT2dZNkM4ZFJaTWxDTlQzNVQxa0gydmxDM1RDVWQvSEhWWER0cDJUNFdBY01RUHZzcUZ1dEY5Yi9XaldoM2UzYzB0QzBBWE4wM3NqUHFkaGZscEZzNkZxMkhWeWhoMWJlbHVzWTZBUnVQdmxlamVnMVBkY3h1aDNLSmdCZFNxeDhsUm9ldUk4am5MTEU3TjFYUlYrOGxhSUp4K1RFWXdyTmUxYkJGNTZRRTR1MWExdXpUNW1LUHY4MWVTZWZuS0YwQUxxVGFDS28xN2JjcitWNzVyWjcyOEhGRTNYWnVGczFvSEJzQnBLaEs5dDJjSVdlWDM4dlJ6ajFVTVgrTWwwNTRUYUtwZ3loYkFMUTVUamhrSUx6bmxWMDVYdXlxdmJKaVVSYTN3aHRadmo5TXNzR3lIZnlhY3EvN0NvWkFRNHBSbXJXZ1NvMVBmSjNSWll0Ym4zNENJR3p6bGZCSno4dlYwRmhCcElCNkE0MlZpL1NpeHYvVjQzUm1uWnRsKzh0MVp6Ulg5YlUvbk5ZK0J2SEZVMkV0SGpuNDlwWXZWaTE0YjJLV2VGY1IwSUdlYzJBU2dNRE5hN3ZHVHBqNkEzeXVYbWRteW1VVFFBQUlDMWk1YXZVK05EOVN1eHQzK2t0cnFKaUZYN215OG1yM3ZFSElZQkRnckZhemR0NG45WlZ2ZFd1N1F6RHBabERydEhzRVRmTDU4N1BVRG9BUUNxVVRRQUFJSDBzUzZIWFhsVFQwdy9MaWJUdjNXSC9qRE5VK0xtdmNaUVRBSzJ2ZWxzdmJQaU53dkdHZG0wM292UmtYVHJ1RytxYlB6d3p3UUFBYlVMWkJBQUEwczZ1cjFYakkvOVFaUEdDZG0zbktpbFY4WmYvZzdXY2dCNHFtZ2pwNVUyLzF3ZjdYbW5YZGdXKzNycDA3TmMxc2V3Y1NSd2hDUUM1UnRrRUFBQXlKclo2aFJyKy9zZDJMK3FmTitkeUZkeDRpd3l2TjBQSkFIUTJPK3ZXNnBueW42a3VzcjlkMjUweTZISmRPUHBMOHJzTE1wUU1BTkJlbEUwQUFDQ2puRWhZVFUvOFU2SFhYNVRhOGRMQ1BYQ3dpcjc2YlhtR2o4cGdPZ0M1WnRrSkxkaitvQmJ0ZUVUdCtmT2pWMkNRUGo3aE94cGV5aFZUQWFDem9Xd0NBQUJaRWQrOFFRMS92YTk5QzRpYnBncXUvWlR5TDd0YWNya3lGdzVBVGh3STd0VFQ1ZmRvWCtQbU5tOWpHQzZkTWZSNnpSNTVpOXd1WHdiVEFRQk9GR1VUQUFESUdpY1JWL0M1SnhTYys2UmtXVzNlemp0dWtvcS85bDI1U250bE1CMkE3SEcwWXM4OHZiVHA5MHJZc1RadjFhOWdsSzZjK0YwTktCeWJ3V3dBZ0k2aWJBSUFBRm1YMkxWRDlmZi9Wb2tkMjlxOGphdW9XTVgvOWgxNUozSEtETkNWeGEySTVtNzRyVmJ2ZjYzTjI3Z01VN05IM3FJemg5MG9sK0hPWURvQVFEcFFOZ0VBZ0p4d0Vna0ZuMzVZd1JlZmJ2dGFUb2FoZ210dVV2NFZOMGpIZncwRG9KTTZFTnlweDlmOFNOWEJIVzNlcG5mZUVGMDcrVTZPWmdLQUxvU3lDUUFBNUZSc3cxbzEvT1czN2JwaW5YZnl5U3IrdDIvSlZWaWN3V1FBMG1uTi92bDZZY052RkxjaWJkNW14dUFyTldmMFYrUXhXWnNKQUxvU3lpWUFBSkJ6VGlpb2hnZi9yTWlTaFczZXhsWGFXeVhmdUYyZU1lTXptQXhBUnlYc21GN1o5RWU5ditlRk5tK1Q3eTNSbFJOdTA1ZytwMmN3R1FBZ1V5aWJBQUJBcHhGWnNsQU5ELzVKVGlqVXRnMU1VNFUzM3FLOGk2L2d0RHFnRTZvTDc5ZmphMzdVcnF2TmplMHpTMWRNK0s3eXZTVVpUQVlBeUNUS0pnQUEwS2xZTmRWcStQUC9LTGF4dk0zYitHZWRvNkl2M0NyRDY4MWdNZ0R0c2IxMnBaNVk4Mk9GNDQxdG1uZTd2THBrN05kMXlxQ1BTYUk4Qm9DdWpMSUpBQUIwUHBhbHBxY2ZWdkNGSjl1OGlXZkVhSlY4ODA2NVNudG5NQmlBMWpsYXR2dDV2YlRwOTNJY3UwMWI5TW9icEJ1bS9FajlDa1ptT0JzQUlCc29td0FBUUtjVlhiVmNEWC8ramV4Z1U1dm1YY1dsS3ZtUDc4a3plbHlHa3dFNEZzdE9hTjZtMzJuRm5oZmJ2TTJrZnJQMThmSGZrYytkbDhGa0FJQnNvbXdDQUFDZG1sVlRyZnJmLzFMeHJadmFORys0M1NyOC9OY1ZPT3Y4RENjRDhGSEJXSjBlWC9ORDdheGIyNlo1bCtIV0pXTy9waG1EcnhDbnpRRkE5MExaQkFBQU9qMG5rVkRUWXc4cTlNcnpiZDRtNzVJclZYampMWkpwWmpBWkFFbmEzN2hGajY3K3Z1b2pWVzJhTC9IMzEvVlRmcUNCUlJ5RkNBRGRFV1VUQUFEb01xTExGcXYrZ2Z2a2hOdDJ0VHJ2bEpOVjhvM2JaUVE0UFFmSWxBM1Y3K2pwOG5zVXQ2SnRtaC9iWjVhdW5uU0gvTzdDRENjREFPUUtaUk1BQU9oU0V2djJxTzUvN3BhMWYyK2I1dDFEUjZqME96K1FxN1JYaHBNQlBjOTd1NTdSUzV2K0lLbHRmemJNSG5tTHpobitHYVg0R3dRQTBBMVFOZ0VBZ0M3SERqYXAvZysvVW16dHlqYk5tNzM2cU9TMkg4bzlhR2lHa3dFOWcrTTRlbjNML1ZxODgvRTJ6WHRNbjY2ZStKK2FVSFpPaHBNQkFEb0R5aVlBQU5BMVdaWWFILzFIbTlkeE12THlWZkxOTytVZFB6bkR3WUR1emJMamVtYmR6MVZldWFCTjgwWCt2cnBwNnQzcVh6ZzZzOEVBQUowR1pSTUFBT2pTd2d0ZlY4UGYveWhaVnF1emh0dXRvcTk4Uy82WloyVWhHZEQ5UkJLTmVuVDFEN1dqZGxXYjVvY1VUOUtOVTMrc2ZHOXBocE1CQURvVHlpWUFBTkRseFRldFU5My8vbHgyWTMyYjVncy8rWG5sWFh5RnhMb3hRSnZWUjZyMHJ3KytwK3BnUlp2bVR4cHdpUzRmLzAyWkxrOW1nd0VBT2gzS0pnQUEwQzFZQjZwVTl6OTNLN0ZyUjV2bTh5NjVRb1UzZlo3Q0NXaURxcWJ0K3VjSGQ2Z3hXdE9HYVVNWGpmbXFaZzI5VmhML3ZnQ2dKNkpzQWdBQTNZWVRDcW51ZHo5VGJOM3FOczBIenAyam9zOTlUWEs1TXB3TTZMcjJObXpVUHorNFErRjRZNnV6cHN1amF5ZmR5VUxnQU5ERFVUWUJBSUJ1eFVrazFQRC8vbGVSSlF2Yk5PK2ZlWmFLdi9wdHlUUXpuQXpvZW5iV3JkRy9QcmhUTVN2VTZxemZYYWlicHQydG9TVXN3ZzhBUFIxbEV3QUE2SDRjUjAxUFBLVGczS2ZhTk80N2FZYUtiNzFkaHNlYjRXQkExN0gxNFB0NmROVVBsTENqcmM0VysvdnAweWY5WEgzeWgyWWhHUUNnczZOc0FnQUEzVmJvOVhscWZPaCtxUTB2YWJ3VHA2cmttLzhsdysvUFFqS2djOXRRdlVoUHJyMUxscDFvZGJaLzRXaDlhdG85S3ZEMXprSXlBRUJYUU5rRUFBQzZ0ZWp5cGFyLzQ2L2x4R090em5wR2oxZnBkMzhnSXk4L0M4bUF6bW5OL3ZsNlp0M1A1VGgycTdPamVwMnFHNmIrVUY0ekx3dkpBQUJkQldVVEFBRG85dUtiTjZqMjF6K1dFMnA5M1JuMzBCRXF2ZU11dVFxTHNwQU02RnhXN0hsUkwyejRIMG10L3hrd3BmOEZ1bXJpN1hJWjdzd0hBd0IwS1pSTkFBQ2dSMGpzMktiYVgvNVFkbU5EcTdQdW9TTlUrcjI3NWNvdnlFSXlvSE5ZdWZjbFBiLytWMjJhUFdYUTVmcll1RzhxeGQ4U0FJQWVqTElKQUFEMEdJbTl1MVg3aSsvTHJqM1k2cXhuK0NpVjNIRVhoUk42aEEvMnZhTG4xdDJydGh6Uk5Hdm85YnBvekZja1VUUUJBSTZOc2drQUFQUW9WdFYrMWY3OCs3SU9WTFU2NnhrNVJxVzMzeVVqai9WbzBIMnQzdis2bmluL3VkcFNOSjA3NG1iTkhubXpLSm9BQUtsUU5nRUFnQjdIT25nZ1dUanQzOXZxckdmME9KWGU5aU1aQVFvbmREOXJLOS9RMCtYM3FDMHYrK2VNK1lyT0dIcERGbElCQUxvNnlpWUFBTkFqMmZWMXF2M2xENVhZVmRIcXJHZk0rR1RoNUE5a1BoaVFKZVdWQy9SVStkMXRLcG8rTnU0L2RPcmdLN0tRQ2dEUUhWQTJBUUNBSHNzT05xbnVGejlRdkdKcnE3T2VzUk5WZXRzUFpmajhXVWdHWk5iNnFvVjZZdTFQNURoMks1T0dycHg0bTA0YWNIRldjZ0VBdW9kVVpaTXJtMEVBQUFDeXpaVmZvSkk3N3BKNzZJaFdaK09iMXFudWR6K1hrMGhrSVJtUU9kc09MdGVUYTMvYWhxSkp1bUxDZHlpYUFBQnBSZGtFQUFDNlBWZCtnVXJ2dUV2dUljTmFuWTJ0V2FtRyszOHJjZkEzdXFnOURldjE2T29meUhaYUwwMHZILzh0blR6dzBpeWtBZ0QwSkpSTkFBQ2dSM0FWRnFuMGpwL0lQV2hJcTdPUnBXK3I4YUg3S1p6UTVSd0k3dFMvUHZpZTRsYWsxZG5MeHYyN1RobDBlUlpTQVFCNkdzb21BQURRWTdpS2lsWDZueitSZThDZ1ZtZERyODlUMDdPUFppRVZrQjcxa1NvOXRQSjJoZU9OcmM1ZU12YnJtakg0eWl5a0FnRDBSSlJOQUFDZ1IzRVZsNnIwUCsrVzJYOWdxN1BCWng1VjZMVVhzNUFLNkpoUXJFNFByYnhkRGRIcVZtY3ZHdk5WelJ4eVRSWlNBUUI2S3NvbUFBRFE0N2hLZXlVTHB6NWxyYzQyUG5TL0lrc1daaUVWY0dKaVZrai9XblduYWtLN1dwMDlmOVFYTkd2bzlWbElCUURveVNpYkFBQkFqMlQyNnEzUzIzOHNWMkZ4cTdQMTkvOVdzZkpWV1VnRnRJL3RKUFRZNmg5cGI4UEdWbWRuRGIxT1p3Ky9LUXVwQUFBOUhXVVRBQURvc2N6K0ExVnkydzlsK0FPcEJ5MUxkZmY5WElrOXJSODVBbVNQb3hjMy9LKzJIVnplNnVUVS9uTTBaL1JYSlJtWmp3VUE2UEVvbXdBQVFJL21HVDVLSmQvNkx4bHVkOG81SnhSUzNhL3ZrbDFmbDZWa1FHcUxkanltRlh2bnRUbzNwcy9wdW5MaWQyVVlGRTBBZ093d0hJZHIrcWFGWlVtVmxWSmRuUlNOU3JhZDYwUUFjSHd1bCtUelNTVWxVcjkra21ubU9oR1FjOUgzbDZqdXZsOUlyYncwOG93Y285STdmeXJENjh0U011Qm82NnJlMGhOcjdtcDFia2p4SkgzbTVIdmxNZm4vRlQxWHpKSldWMG9WZFZKRFZFcndwMXFuNG5aSlJUNXBlSWswdFovazVXVnBsMkdrZUJlRHNpa2RHaHFrSFR1a1dDelhTUUNnL2J4ZWFkZ3dxYWdvMTBtQW5BdS8rWW9hL3Y3SFZ1ZDhwODVTeWExM1NCd3BnaHpZWGI5Ty8xanhiVmwyUE9WY1djRUlmZTZVLzVIZlhaaWxaRURuczZkQmVtdUgxTVNmYWwxQ2dWYzZkNWcwaUplbFhVS3Fzb25UNkRxcW9VSGF2Sm1pQ1VEWEZZc2xmNDgxTnVZNkNaQnpnZk11VnNGMW4yNTFMdnIrRWpVOTltQVdFZ0V0MVliMzZaSFYzMisxYUNyMjk5T25UL281UlJONnREME4wb3ViS1pxNmtxWlk4bWUyaDVlbFhSNWxVMGRZVnZLSUpnRG9EaW9xa3IvWGdCNHUvK1BYS1RCN1RxdHp3WG5QS1B6bUsxbElCQ1JGRW8xNmVOV2RDc1ZTcnh2bWMrZnJVeWY5VElXK1BsbEtCblErTVN0NVJCTzZwcmNxa2o5RGRGMnBWOEpFYXBXVkxZNW9TamlHSG91V2FHRzhVTFVPSjVvQzZMeEtEVXZuZUJwMW82OU9idVBRMmRTeFdQTDMyc0NCdVEwSDVKcGhxT2lXZjVOVlhhVlkrYXFVb3czLzl4ZVpBd2JKTzM1eWxzS2hwM0ljVzArdS9ha09CSGVtbkhNWnBtNlk4aVAxelIrV3BXUkE1N1M2c3VVUlRaYmphRmxOblRZMUJSVkswR0owSm5sdVUyTUw4aldqZDRuTVEyZGxOY1dTUDhOVGVWbmFaWEZrVTBmVXRYeFg2YkZvaVo2TGxWQTBBZWowYWgxVHo4Vks5RmkwcE9VVGRWeGxDNUFrbWFaS2J2MVB1UWNOU1QxbldhcS83NWV5YXFxemt3czkxdnl0RDJocnpiSlc1eTRmL3kyTjdEVTlDNG1BenEzaWlKYzB5MnJxOUVGZEEwVlRKeFJLV1BxZ3JrSExhbHIrMEhid3NyUkxvMnpxaUdpMHhkMkZjYzZKQjlDMUxFd2M4WHZyaU45clFFOW01T1dwNURzL2tLdTRKT1djM1ZpdnV0L2VJeWZHdng5a3h0cktON1JveDJPdHpwMDEvSk02ZWVDbFdVZ0VkSDROUi94SzN0UVV6RTBRdE5ubUkzNUdSLzRNMGJWUU5uV0UzZkthbVJ6UkJLQ3JxYldQK0wxbGN5MWc0S1BNUG1VcStkWi95L0I2VTg0bGRteFR3MTkvTDNHUlg2VFovc1l0ZW03ZHIxcWRtOVJ2dHM0Zitma3NKQUs2aHNRUkwyazRvcW56Q3g3eE00cnpzclJMbzJ3Q0FBQkl3VE55aklxLyttM3ArRmYzbFNSRmxpeFU4S1ZuczVRS1BVRXdWcWRIVjM5ZkNUdjEyL3VEaXlmcXFvbTNLOFVWcUFFQXlDcktKZ0FBZ0ZiNFRwMmxndXMrM2VwYzAyTVBLclptWlJZU29idXpuWVNlV1BOajFVZXFVczRWK2Z2cUUxTi9JcmZMbDZWa0FBQzBqcklKQUFDZ0RmSXZ2MWIrbVdlbEhuSWMxZjNoWGxsVis3TVRDdDNXSzV2L3JCMTFxMVBPdUYxZWZXTHFYY3IzcGw1WERBQ0FiS05zQWdBQWFBdkRVTkVYYjVWN3lQQ1VZMDRvcVBvLy9rcE9JcEdkWE9oMk5sUy9vL2QyUGRQcTNCVVR2cXNCaFdPemtBZ0FnUGFoYkFJQUFHZ2p3K2RYeVRmdmxLc2c5UlZvNDlzMnErbkpmMllwRmJxVCtraWxubHQzYjZ0enM0WmVyeW45TDhoQ0lnQUEybyt5Q1FBQW9CM012djFVL1BYYkpGZnFsMUdoZWM4b3VucDVsbEtoTzdDZGhKNWErMU5GRWswcDUwYjJPa1VYanY1U2xsSUJBTkIrbEUwQUFBRHQ1SjAwVFlVM2ZhN1Z1WWEvL0ZaMjdjRXNKRUozc0dEYmc5cFZYNTV5cGpRd1FOZE4vcjVjaHBtbFZBQUF0QjlsRXdBQXdBbkl1K2pqOHA5MVhzb1p1N0ZCOVgvK2pXVGJXVXFGcm1yYndSVjZ1K0tSbERNZTA2ZFBUUDJKQXA3VXAzRUNBSkJybEUwQUFBQW53akJVZE10WDVSNHdPT1ZZYlAwYUJWOTRJa3VoMEJVRlk3VjZ1dndlU1U3S3VjdkcvWWZLQ2taa0p4UUFBQjFBMlFRQUFIQ0NESjlmeGQrNFRZYmJrM0t1NmVsSEZOdTRMa3VwMEpVNGpxTm55bit1WUt3MjVkeVUvaGZvcEFFWFpTa1ZBQUFkUTlrRUFBRFFBZTRodzFYNHFTK2tIbkljTmZ6cFY3S2JHck1UQ2wzRzRwMlBhK3ZCOTFQTzlBb00wdVhqdnluSnlFNG9BQUE2aUxJSkFBQ2dnd0xuWHlMZnFiTlN6bGdIYTlUd3dPOGtKL1dwVXVnNWR0ZXYweHRiLzVweXhtVzRkZDJVLzViWHpNdFNLZ0FBT282eUNRQUFvS01NUTBWZitJYk0zbjFUamtWWHZLZlFheTltS1JRNnMwaWlTVSt1dlZ1Mlk2V2NtelBteXhwUU9EWkxxUUFBU0EvS0pnQUFnRFJ3NVJlbytHdmZsVnlwWDE0MVBmcDN4U3UyWmlrVk9pZEh6Ni8vdGVvamxTbW54dlk1WGFjUHVTWkxtUUFBU0IvS0pnQUFnRFR4akJtdmdtcy9sWExHU1NSVS80ZDc1VVRDV1VxRnp1YjlQWE8xdm1waHlwbENYMjlkT2ZGMnNVNFRBS0Fyb213Q0FBQklvL3pMcjVWMzByU1VNMWJsUGpYODQwK3MzOVFEVlRadDA4dWIvcEJ5eGpBTVhUdnB2NVRuS2M1U0tnQUEwb3V5Q1FBQUlKME1ROFZmK1paY2hhbUxnc2ppdHhSWituYVdRcUV6c095NG5scjdVMWwyUE9YY09jTS9yV0dscVF0TEFBQTZNOG9tQUFDQU5IT1ZsS3I0Szk5c2RhN3hvZnRsTjlSbklSRTZnNFVWLzFKMXNDTGx6TkNTS1RwbnhHZXlFd2dBZ0F5aGJBSUFBTWdBNzlUcHlyL3M2cFF6ZGxPakdoKzZQMHVKa0V1VlRWdjFUc1hES1djQ25rSmRPK20vNURMTUxLVUNBQ0F6S0pzQUFBQXlKUCs2VDhzemNrekttY2k3N3lpNmZHbVdFaUVYYk1mU2MrdnVsZTFZS2VldW5IaTdpdng5czVRS0FJRE1vV3pxSnNKdlBxSzZYOTJpOElKSGNoMEZQVlI0L2tPcXZlZEcxZDV6WTY2alpNWGhyelU4LzZGMlBaY0svNDZCN3Nkd3UxWDh0ZS9LQ09TbG5HdjR4NTlsQjV1eWxBclp0bmpINDlyWHVEbmx6TXdoMTJoY256T3lsQWdBZ014eTV6b0FqdGJXUDlaTDczeXMrZVBvK3kvSmlVY1ZmZjlsQldiZmxLbG9BREtJZjhkQTkyU1c5VmZoWjc2a2h2di85N2d6ZG4ydG1oNyttNHErOU85WlRJWnNPQkRjcVFYYkgwdzUweWQvcUM0Yy9hVXNKUUtRTHU0REZmSnVlMStldmV2bEN0YktGUTNKOWdWa0YvUlJiTWdVUmNlY0lidXdUNjVqQWpuQmtVM2RoRy82SEJrZW4zelRMOHAxRkNCdHJLcWR1WTZRVlczOWQ5elR2aTlBZHhBNDh6eDVwMDVQT1JOK2U3NWlhMVptS1JHeXdYRnNQYmYrM2xhdVBtZm95Z20zeWUzeVppMFhnSTV4aFJ0VU9QOVBLbjcyYmdWV3Z5ejNnUjF5aFJza095Rlh1Rkh1NnUzS1cvRzhTcDc4dmdJcm5wZms1RG95a0hVYzJkU0orYWFkTC84WlY3WnBObkRCWnhTNGdDdVhvSHVJYlZpcThJSkhaUi9jMStJSXZ1NnV0WC9IUGZYN0FuUUxocUdpejMxTk5kLzdocHhJNUxoakRYLzdnM3IvN0Q0Wi9rQVd3eUZUM3R2OXJIYlhyMHM1TTNQSTFScGNQREZMaVFCMGxObFFyY0tYZmlPenNWcVNsT2d6VE5HeFp5clJlNWdjWDBDdWNJUGMremJKdi9FZHVZSUhsYmZpZVprTlZXbzY5L09Td2JFZTZEa29tem94dzU4blYybi9YTWNBc3M3YXMxbjJ3WDI1anRIcDhIMEJ1amF6ZDE4VjNIaUxHaC84eTNGbnJKcHFOVDMyZnlxODVTdFpUSVpNcUEzdjAveXRENlNjS1FuMDF3V2p2cENsUkFBNnlrakVWUGpxZlllS0prT2htZGNyUEhtT1pCak5NMWJKUU1VSGpGZGs2c1hLZitlZjhtMVpJdCtXcGJLTHloU2Fma1h1d2dOWlJyVUtBQUNRSlhublh5cnZ1RWtwWjBMejV5bTJzVHhMaVpBWmpsNVkvMnZGcldqS3FTdkdmMGNlMDUrbFRBQTZLckQ4T1psMWV5Vkp3ZE52VUhqS1JTMktwbzl5M0Q0MW5mdDV4WVpPUzI2N2NxN01nN3V6bGhYSU5jb21BRUJMbGlVMU5rcE5UVkl3bUx5RlFzbGJPSnk4UlNKU05KcTh4V0pTUEM0bEVwSnQ1em85MExrWmhvcSs4QTBabnRUcjh6UThjSitjV09xaUFwM1hpajN6dEwwMjlmcGIwd2RlcGhHOVVxL2pCZlIwdGlQRkxDbWNrSnBpVW1OTWFvaEs5UkdwTGlJZERFczFZZWxBU0tvT1NsVkJxYkpKMnArQmkzc2FzWkQ4R3haSWt1SUR4aWt5ZVU0Yk5qSVVQT3N6Y3R4ZXliRVZXUDFLK29NQm5SU24wWFVUNGZrUEtmTHVYRWs2YWkyWHcxZTM4OCs4WElIWk55bTg0RkZGMXk2VUU2eVgvK3pyRkRqNytxUG5MdmlNWWh2ZVZmUzlGMlZWVmtpU3pFRmpGRGozUnJrSGpVM3UyRW9vOHQ2TGlxMWRLS3Rtbnd5UFYrYUFVZkxQdWxLZUVWT1B6dVl5VmZLZHY4dncrSTdLWC8vSFcyWFhWY2t6NWxRVlhIL2JVYy9ITnJ5cjROTy9rV1NvNUp2M3k4Z3JhbjdPcXF4UWROV2JTdXhjTDd1K1NrNDhKbGRla2R4RHhzcy82d3FaL1VjZXRiKzJmazgrK2praTc4NVZvbUt0N0ZDRERGK2UzUDFIeUh2eUJmS09QLzI0UDVlMnl0VDMva2gyYmFVaXkxOVdZdnRxMlhYVmNteExydnhpdVFlUGsrK2tDK1FlUGpsbHp2am05eFY5L3hVbDltMlZFNHZJVmRSSDNvbXo1RC96bWc1L0R6NzZmVGplWThkYXA2aWpYMU5IdDI4djY4QWVOVDc0MzNLaUlSbDVoU3E2NWU3bTAyV1A5Ky80Ukw0dkhSSUtTWnMyZFd3ZmhpRzVYTW5iNFk4LytwakxKWm5taC84OTN1M3c4MjczY2Q4NUJMb2FzLzlBNVY5ems1b2VPLzRWeXF6S2ZXcDYraEVWZnVLejJRdUd0R2lJVnV2VkxYOU9PVlBvNjYwNVl6aFZFdDFMekRyNkZyZWttUDJSanovNm5DMVpoMjRKNTlnZmQ2Wmx0WDNiM3BjUlQ3NEpFSjUyV1p1M3MvTktGQnMrWGI0dFMrWGR2a3pHMlRmTE1UMUh6YmxyZHNtLzVoVjU5bTZRSzlJZ3g1T25SSjloaW93L1I3RVJweHh6MzcwZitHSXl6NVNMRkpwNWc3emJseXV3OWpXWk5jbUx5U1RLUmlsMDZsVktsSTA2RkNhaHdKclg1TnV5UkdaOXBSelRxMFRmWVFwUHUwenhRVWV2SFhmay9vOGw3OTNIRlZqenFpU3A1b3VwVHgxR3owTFoxTU1FNTkydjJKcTNXcDBMdi9tSUlrdWViZkZZb21LdEduZXVWOEgxdDhzOWRJS2FIdm1wRXJzM05qL3ZSTU5LVkt4VjA0NXk1Vi8xVFhrbkpFc1k5OGlUcEhmblNyYWx4TzZOUjVVaGRsMmw3THFxNU9mWXRWNXk3S01XejB2czJpQkpNdnVQYUZFMFJaWThxL0Nianh5VjMyNnFWV3o5RXNVMnZxZUNhNzh0ejVoVFQvaDdFbmwzcnNKdi9DdVo2L0RYR201VWZQdnE1RzN5MmNyLytOZlQ5b2R3T3IvM0h4VjkvMldGNWo4a1dZa1dqOXNOTllxdFc2ell1c1h5VFR0UGVaZCtTWEtaUjJ6dEtQVFNBNHF1ZkwzbHRuV1ZpaXgrVm9tS3RUSUhqT3JZRjM0Q092WTFkWHo3OW5MQ1RXcDY0aGZKb3NudFZjSDFkM1RmZGRrY0ozbUVsR1dsYjUrSFM2ZldiaDVQOHViaTRGMTBYdm1YWEtub3UrOG9YckgxdURPaGw1NlYvN1F6NVJrNUpvdkowREdPNW03NHJhS0pVTXFwajQzL3B2enVnaXhsQXRyUGtSU0pTNkc0RkVra2p5eUtIT2NXVGtqUlJQSW9wTzdNdlQvNVJwemp5MU44Y1BzVzlZOFBtU3JmbHFVeXJJVGMxZHNWN3orMnhmUCtOYThxLzcwblcveTlZVVNiNU5sVHJ2L1AzbjJIeDVWZWQ1Ny8zc29CbVFCSUVDU1ljK2hBc3B1ZGM1YTZXOWtLSTJzbGpUMGFhVzNQckNkNHZPUFo5WGh0ajhjVFBHdGJ1eVBMc2lSTHR1UnVoYmJVN0p3VG0ydzJjeVlCZ3NnNVZyNTE1NDhMSXBDb2dBS3FrSDZmNTZrSFZmVys5OWFwWWpkUWRlcTg1M1UzbnlDNmZpOURkMzBsN2VlTndJR244Ui9aTitFK2Q4c3BTbjl4bG9FSHZrR2laaU1sKy80YnJ2YnpZNCtSRE9OdU9ZMjc5UXlEOS80NnNUV3BQek9KVEpXU1RZdElvcjJCUk1NSnZIc2V3YnZ6YnF4WXhQNUFlSlg0eGNPWVhjMzRibmtDejlaYnNjd0VzZU52RWozNEhDUk5RdnUraFd2MWRoSk5aL0RlY0QvZUcrNERDMkpuOWhONTUrZGdXWVJmK0dzOG0vYUF3NG03YmpPRzI0c1ZqNUpvUEhWTnNpbGVmMnowdWhVWkp0RldqK3VxeEVYaThpa0EzT3V1bjNCL3NxY2RIRTQ4VzIvQnZYNFh6b29hY0RpSlh6eEM1STBmWVNYaURELzdQeW43eG5Vd3lUY0ltVjZUMkxFM0NMLzhmUUJjcTdmanUra3hIR1ZMc1laNmlYNzRJckZUN3hFNy9pYk9xcFg0YnNsdTU4QjBadnExSDMwZVIxOGo5TUozQUhDVVZPSzc1WEc3U3NyaHhPeG9KUEwrTHpEYjZva2VlUlU4ZmdJUC9PcUV1Q0x2L0h3MDBlUmN1aHJmclUvaXJGeUJGUjRrZXVSVllzZmV3T3k4UE8zblgvcTFQeHQ3dkNPdlRManZhdE45YmNkRWN3QUFJQUJKUkVGVVR0TTlmc3FTSmtNLythOGtlOXZCTUFnKytSdTRhclA3QURtVjEyVkJ1NUs4aW1hNXRNanBIRXM4ZVR4ajE2KytyWW9wbVExT0p5WC85RGZvL3IxL21Ub3BhMWtNZk90L1VQRWYveXVHNjlxL1lUTDNIR3Q3aFhOZDc2V2RzMzNwUFd5cXZMVkFFWWxjSzVxQTRaRkVVaWdPdzdHcmJzY2hIRi80eWFPcGNuVmRBaUJSdFFhWTJudUhSR1hkNkhWblQvT0VaSlAzM0RzRTkvOFlnUGp5elVSMlBJaFpYSVVqMUkvdjFHdDQ2Zy9pUGY4ZVpua3Q0ZXNlbWZUOG5xYmpPUHRhQ1YvM0NMRzFleUJwNGozM0xyNlRyMERTcE9qdDd4TmZ2Z1ZYKzNraW0rOGl1dmxPd01KVGY4aE9VRmtXd1hkK1NHelZEVFB5QmFzSUtOazBwMW1SRU1uZXRrbkhERjhSaG45cTM0Z2xHbzdqM2ZOb3hnL05abWNUL3Z2K0NiNmJQeko2bjJ2NWVvakhpQjU1aGVSQUY3R2pyNDB1K2JyQ1g3TVdLeEVqK3Y2ekpJZjdTVFNlc3BjZ09kMjRWbTBqZnY0UWljWnJ0LzlOTkJ3SHdGRlJRN0tubFVURDhRbkpKaXNXeG15M2Y3bTcxMTQzNFZqbmlnMlUzdm9ranZLbEUrK3Zyc053T0FtOTlGMnM0WDdpOWNkd3I3KzJMMEs2MThRS0R4SjYvcThCOE95OG0rQkgvaG1qZjFncWEwZWUyNThUTy80bWtYZC9qbmYzdzVNdUVaeUtHWC90QVd1NGYvUjVPS3ZyS1A3OGY1anczNDZ6dWc3UGxyME0vZmcvRWE4L1N2VEFzM2l2dnhkbjFVb0Frb005aE45OHlvNWx4VWFLUHZkN0V6NzB1T3EyNHF5b0lmejY5SmR5WGFueU1YeUJhKzRiYjdyUGFickg1eUwwd25kSVhMSWIvZ1llK0JMdWpYdXlQamJiMTBXdWNpVTVsV2FiZWNCT1BIazg0UFZlKzFQSktNa2oxOHJWQkQvNlNZWi9sdnIzWjZLNWtkQXZmMEx3aVd1WDA4cmNFbzRQc3Uvc242ZWQ0M2VYOE1qR2J4UW9JbG1zNHVaWWI2UEJHQXhHUnk0ajl5WFVYakVuanNnZ0FNbGd4WlNQVGZySFZtWVkwZUZ4MTRjSXZ2TkRBS0liYjJQb3ppOXg1Zk9HV1ZaRGZQbG1pbDc3Szd6bjM4Ti9aQitSYmZmWi9aK3U0dXh0SVhUelNNUHlFWW1xTlJobUhPK1pOM0VNOWVBOSt6YVJIUTh5UEc0NVhLSnlOWVlaeDNmOFJSemhBZHh0WjRrdjN6TGw1eWN5R2EweG1NT2lSMTZoLzV1L09la2xjbkJmNWhOY3plbkdmOGNuTTA1ekJNdnc3YmsyYSs2NTRiN1I2NFl2aU8vT2E5ZnRlcmZkTVhvOU1kSnZDTWFTUkltVzgxaUoyTGdqTE9LWGpvTmg0THZSL3VWNEpmazBlcDZtTTJBbDdUNUpWMVdDZUsrNzk1cEUwK2hqamx0S1puWTBUam9uM1dzUy9mQWxyRmdZSTFCQzRLRXZNOWszR0w2OUg3V2ZSV1I0dFBwcU92THgya2MvZkFsclpIMTU4Q05mbXp4SjZYUVJlUFRYUmo5VWoxOHVGenZ5S3BoeEFBSVAvOU5KdjEzMzNmb2tqckxKL3gzeVliclBhYnJIVHpuZWc4OFJQZlFpQUw2YlA0cDM5OE01bjB2eUlCYXptNkYzZDBOckt6UTAyRDJyamgyRER6K0U0OGZoM0Rsb2JJU09EaGdZeUw2NlNpU0Q0T09md2xXYlBwRTkvSTlQWWZaMEZTZ2l5ZFZyRi8rR2NId2c3WnhITm42RGdLZXNRQkhKUWhZM29UTUU1M3JnWUF1OGRCRitlZ3ErZHdTK2N4aWVPZ2t2WElCM0w4UHhEcmpVYnpmVFZxSXBkMFlzRElEbG52b09rcFpyN0Jnak1mWWV3bmZxZFl4NGhLU3ZtT0ZiUDg5a256Y2lPeDhhZWZ6UTZGSytxeVg5cFlTMzNYL3RzWnZHUGg5WW5nQ2hYVTllTXllNi91YlI2ODd1NmE5VUVMbENsVTJMaUd2bEpneGZNUE84VlZzbkxaOTBWcTRZdmU1ZXZXUFNLaDVIUmMzb2RTczh0ZzNFNlBJM000SFpmQTdYS252Ylo3UDlFbFpvRUZmdEJqczU5TkozN2VSUzBoeU5JZEZvOTJ0eXJkNmVWVm1uRlEyVDdHM0Q3R2tkdXk4eVBPbmNkSzlKL01KaE8vYTZMVmhEdlpNM0tCd1hqOW5SaUh2dDJESy9WRlZwa0xvcUpSK3ZmYnorcUgyTzZycEptNldQSGw5YWhXdjVlaExONTBnMGppWE80aVBKUDJkMUhjN3F1c2tQTmh5NFYyMGoydGMrNlhBdXIwVTYwMzVPMHp4K2FyRWVJL1RTOXdEd2JMMFYvMzJmeitrOE1rc3NhMnpYdmFzNUhIYjFrODgzOGVMMTJrdjRSTEpndU55VWZQVTM2UG45ZnozcDBuWUFLeFpqNkVmZnBmUnIvMGVCbzVOc2RRelZjNkQ1bWJSek5sYnVaY2V5ZXdzVWtTd0VGdllPYkgyUnNkM1hybHhDOGRtT2J2R3huQjZNWkJnam5xRmllaExqRTB6amsxWHVKdnQ5ZHFKbUk0NVEzK1NQTys2emdhdW5pZmlLYXpldmlTL2ZOR212U3JPOGRteE83WlpKcTZMTTByRXZqQjNSeVQ4emllUkN5YVk1N09xbFV0UGx6UEpEdlZFMCtUZHVobWRjUnI1azh2TFI4WE91Vk1PQW5WQndsQzhsMmR0T3ZQSGthTExwU3I4bTk3b2JjQlJYNEt5c3hleHFKdEY4RHRmS3pVRHFmazJqRDlQUlNPejRteVNhejJKMnQyQ0ZKdmxXMFpyOGE1eDByNG5aMVF6WU8rSEZUdTlQT1cvMEljSVRmem4zZi9NM1U4NU50WHRZUGw1N3M5dCtIdW1TS2xjNEsxZVNhRDVIY21Ec0cvVFI0NWV1U1h2cytDVmVWOHZsdFVobnhwNVRqc2RuSFdkUHE5M3pLV25pV3JtWjRFZi9PVk5kNHk5eldESUo0YkI5dVpyWEMzNy8yQ1VRc0pmbWFVbWVUTUs5YmlPQmh4NG45TnpQVTg2SnZQc0dnZnNld2IxeGFrMXBwUkFzbmp2M2wxZ3AzbXNBZUYwQlByTDVYNkMvQVpKS3pMUXJqN3JEMEJNYSthbEtwRG5GOGdVeDRtR01VUCtVajcyeUJBOGdHU2dkdmU3cXRiOGM5OVIvZ0tmK2c0em5NVklrZ3l4LzZlVDNqL3VDT3RYeXYvRlZWK00vUTRoTWw1Sk5pOGlFWkVTNmVVYm0xWlVwNTZUNUlPVmVlejNSRDU2ZjBMY3AwVENXYkFKd3JkNWhKNXNhanR2SkpqTk9vdVhDNlBGWEM3LzBQU0x2UDh1VmpWRU50eGRuMVVvYzVVdHhsaThiM1VZKzVmTkk4NXBZMGZRN3lWd2ptY2c4SjROOHZQWld4SDRlNlpKQm8wWmVEeXMyOW8zTmxhb3d3NSs1S3E1UXB2K2NwbmQ4dGhMMXgwYVhqYm8zM1RScGsvbzVLUkNBalJ2SHFpeXkrV2xaZHZMbHlzK3JyMDkyKzBwUHBTdTNGNUlyMVZCOTQ3NmxkRGl1VFVENS9hcUNFZ0NLUHZsNW9vZjJZM2FrcmdRZCtQNjNXUEovL3hmdHREakhuTzU4aC9xZVEybm5QTEQrMXluMlZoWW9JcG5yK3FQUVBaSlE2ZzdaU2FXaFdPYmo1anNEY0R2QjQ3Ui91aDNnR3JrNEhlQXlSbjQ2d0RuSmRhZkQ3Z0ZqR1BhNUp2MDU3dm92SjE5eGxyTkV4VW84ZzEyNHV1cW5mS3h6cExrNGdGa3h0blRhaUUvMTg4YmtHMHBZV1h5WmxYS092Z2lUUEZHeVNRckd2YzVPTnBuTjUwZTNtazljUG8waldJcXp4cTZhY2EvWlNmVGdjOFF2SGNkM3h5ZnRSSk1aeDFsWmk2Tmt5WVR6UlErOVNPVDlYd0oyN3lidnpZL2hyS3hsL0xlR21aSk42Umh1RDFZMGpIZlhReU05bTZZbWw0cWRmRERjWGp0eEZzMGlXVEtTVUJtZmhERU1oNTNLaTZkL0YyU1pxWk50TS8xYVRQczVUZlA0YkhtdXZ4ZXp2WUhFNWRPRVgvNWJuQlUxa3phcW4zT2NUaWd1THV4ald0Wlk0dWxLRXVycVN5SXgrU1hWVGw1elRUSUp3OFAyWlR5ZkQ0SkJPL2tVRE5vSktDVVRGaDNENDZYNEMvK1V2di82SDFQT1NWeTZTUGlObC9IZi9VQUJJNU4wRXNrWXo1Lzd5N1J6YWtzMmMrUHl4d29Va2N3MVF6SG9Da0hIc04xanFYUFlybUthcnh3RytGejJ4ZXNhdSs1emdjOXAzM2NsbWVSeGpDV1hQRTQ3Y1RTZnhaZHZ4blBwUXh6aFFWenRGMGdzWFpmNW9CR2V5L1lYN0phM2lNUzRaSlBsOUdJa3cwUzIzalBTczJsdU1sSXM4ODQwSm91YmtrMVNNSzVWMjhEcHhrckVTTFNjQnl1SkZZL2kzcnlYS3dtaUt6MkxFczNuN0hsWGx0Qk5VdFVVUGZTQ2ZjeUtUUVFlKy9WcnhsUDFhY3FXbzJRSlptZVR2Vlg5UE9Zb3E3WVRIaDBOR2VlYVhYWlRRR2ZGOHRIN2pHQXBWbjhuWms5TDJtUFQ5V1dhYWROOVR0TTlQbHVHMDBYUkozNmJnZS84RHNuK1RvWi8rdDhwL3NML2hiTW04L0s5UmNjd3dKWGpueVRMbXBoOGlzZkhMckhZeE50enNZSXFFckV2M2QzMmJjT3dFMDVYSjZCa3dmTmV0d3ZQemh1SkhVMWRKVFAwRDkvSGQ5T3RHSUc1VTIyNm1MM2IrQlI5NGZSLy94N2UrSFVNVlE0c0NqRVQyb2Z0aE5LVjVGSjRucXhLOHJzaDZJYkF1RXZRRFFFUCtNY2xsRHlMdUJnM3V1NW1BZ2VleGtqRThCOTduc0dsL3p5cjR4eWhmanoxQisxenJOMDk0UXVsWkZFNXp0NHd6b0hPdk1ROFhaYlRqV0hHTVdLcEs3Q004TlNYRmNyaW9HU1RGSXpoOXVKYXVZbEV3M0VTalNleEV2WmYzL0c5bUF5UDMyN0kzSFNHeE9YVFk4M0JKK25YWkhiYnlZOVVIOXpqVisxcU4xV3VGWnN4TzV2c1dFTURHSUdTekFmTlFlN1YyekhiR3pCYkwySjJYc1paTmZtdVI4bitUanNKeU5qdWdRQ3VtclhFK2p0SlhENURjcmdmUi9EYU5lSFdjRCtKU3lkbU1PcHhiOHF0SkZ5MWRIQzZ6Mm02eDAvcG1RU0tLZnJVdjJid2UvOGVLeFpoNk1kL1RQR3YvZ0dPc3VwY3pqWjJkWkxYWmRFeURIQzc3VXNtcGpreEVSV0wyY3ZkeHYrY2JaWUZvWkI5dWNMbHNwTk9SVVgySlJoVTJmdENaQmdVZis0cmRKODRrckppTHpuWXo5RFBma1R4NTZaZWNTc3phekRheFpzTlAwZzdaK2V5QjFoUnFqNWJDOVZ3RE5xR29IWEkvdGt6U1F1L3VjRGpoR0lQRkh2SGZoWjV4aEpLZnJkZHNTVHBXYjRpb3B2dnduZjhSVHdOaC9CY1BFQnM3WjRNQjFrRTMvb2VSaUlHRGlmaG5STjNKSTR2WFkrenR3VlgyMWtja1VHU3ZnSlhsbWRnQlVveEJydHdkcWZZMlR0cDRtNDVYZGlnWk43UUp4VXBxQ3NWU29uTHArM2toT0c0NWtPOGE4ME9lODZsRXlTYXoySzRQTGhXYnJubVhJYkwvbUJwdGwyN2J0b0tEeEYrN2UrbUZhdG41OTMydVJJeGhwLzkvMU91a1U0Tzl4Ry9lR1JhajVWUDNoc2ZIRTFLRFAvaUw3R2lrN3dUU3BxRW52MmZZRmtZYmkvZUc4ZVdhTmlWWi9hYzhBdC9EVmZ2eTJjbEdkNzNyZEhrNFV3d3ZHTzl0Skw5MTM3VE05M25OTjNqcDhwWlhVZndpZDhBd3lBNTNNL1FqLzVvd282QjJjcjB1a2dXbkU1NzJWcHhNU3haQWpVMXNIcTEzYU5xeHc2NDhVYll2dDIrdldxVlBWNVJZU2QzWnJPM1VpSUIvZjNRM0F4bnpzQ0hIOW8vbTV2dCsrZkxVa0xKeUxWOEJZSDcweSs1Q3IzNEN4S3RUUVdLU0ZKNTZmeTNpSnVwbDJPN25UN3VYLy9WQWtZaytXUUJ2V0U0MVFtdjFNTVBqOEVQanNITDlYQ3ljM1lUVFFaUTRvV1ZwYkN0R3ZhdWdBZld3Y2Uzd0s5ZUQxKzZIajZ4RlI1Y0I3ZXNoTzNWc0xvTXFvTVE5Q2pSTkJXaDNSL0RMTE0zR0NwKzdkdDRMNlRlUk1pSVJ5aDY3VnQ0R3UzUENhRWJIeWRaUExGM1czVGo3ZmJjUkl6Z205OU4rWG5ERWU3SDNUU1RYK3htSjFHNUdnQlg5MlhjYmRjMndRb2MvaVdPOENTYk00bWd5aVlwTVBlNjZ3bS84cmVZWFUxWWtXRmNLelppK0NZdUJYQ3YyVW5remFlSW56K0VGUTNoWG52OWFHSnBQRmZkTnVMbkRwSzRmSnJoWi80Yzc2NkhNRHcrek5ZTGhOLzZDVWF1UzNLdW5MOTJBNTd0dHhNNy9oYnhzd2NaK002L3c3Zm5FWnpMMW9EaElOblhRZnppWVdKSFg4ZTcrK0djSzEveXpWRytGUDlkbnliODJ0OWp0bDVrNE52L0J0L2VqK0txM1FDR0E3T3prY2orWDJLMlhRUWc4TkNYSjFSeGVUYmZUR1RwYXN6MkJtS24zc09LL2hIZW14N0ZVVkpKc3ErRHlQNS9KSEhwbEYyUk5sSUZORjNPcXJyUjYrRlhmNGp2dGs5Z2RqYmkyWGI3akR5bjZSNmZDL2VHWGZqdi9pemhWMytJMmQzQzBELzhDVVdmKy9lVC9yZWQ2K3NpTThBdzdKM2t2TjdKKzFZbEVtUEwzaUlSdXhycXlzOUM5aXl3TEJnYXNpOVhCSU4yekNVbDluWDFmWnEzaWo3MkswVGVlWTNrWUlvMzhLYkowQS8rbXJMZi9yMkN4aVZqbXZwUGNyVHRwYlJ6N2xqOWVUVUZuK2NHWTlBOEFNMkQ5cy9JOVBlQ21SYWZDOHA4VU9xRlV0L0lkWitkYUhJcVlWUVFsc3ZENElPL1FjbXpmNHBqcUllaVY3K0Y5L1NiUkRmY2dsbGVpK1h5MkltaGx0TjR6N3lGWTJTSldYVDlMWVN2Zi9TYTh5V3ExeEpkdnhmditmZndYRHBNNmMvL2dNaTIrekVyNjdBTUI4N0JMdHhOeC9HZWZZZkl0bnVKcjloVzBPY2IzWERyNkJMQTRoZi9rdENlanhGZnVnRWpIc1o3OWgxOHAxL0hMS3ZCMmRkYTBMaGtmbEN5U1FyS1diVVNSL0VTa2dOMmJ4TDNKTXZqWE12WFkzajhtQjJOSTNNbVQrTDQ3L21zdmNRdEdpSjIvRTFpeDk4Y0hUUDh4UlI5Nmo4dzhLM2ZubGE4Z1VkK0RTc1NJbjcrRUdaN0E4Ty8rT1lrc3d3Y3BWWFRlcHg4ODkzNkpGWTBUT1RkWjBqMnRSTjY3cSt1bmVSd0VyajNDNk1WWGVQdkwvcjR2MkR3YjMrZjVHQTM4WXRIcnFuazh0LzdlWHNwM1F3bG0xenJickNUV1FOZHhFNjlSK3pVZXdBVGtpclRlazR6Y0h3dWZMYzhnZG5aUk96NEd5U2F6aEI2NXM4SmZ2eTN5SFlyN0d4ZUY4a3psMnRzS2R0NGxqV1dlQXFIeHk2UnFlOWltTE1yemNmYjJ1eEVVMUhSV1BMSjc5ZXl1M25FQ0FRcCt1UVhHUGhPNnNiVDBhTWZFRDE4RU8vMXV3c1ltUUJZbHNXK3MzK2VkazZaZnhtMzFIMnlRQkhKVElra29HVndMTUUwRUoyZE9EeE9xUERERXIvOXM4SnZKNWE4K3VRMko1Z2wxZlIvOU45UzlNYmY0RzQraWJ2MU5PN1d5WmVTV1c0ZjRScy9TbmpIZzZSNnZ6ZDgreGN4b2lFOGw0L2k2cjVNMFJ2Zm1XU1dRYkpveVNUMzUxZXNidWRvTXN5SURoRjg2L3NUeGlQYjdzTnlPUEVyMlNTVDBLOHNLVGozMnV1SUhubkZ2cjd1aG1zbk9KeTRWbTBsZnU0REFGeVROQWNIY0ZhdW9PVExmMFQ0emFkSTFCOGpHUnJBRVNqR3RlNEcvSGQrQ2tmSjlMOU5OTnhlaWo3OXIrMFA5a2RmSjlGMkVTczhoT0h5NENpcndyVnlNOTdyN3NHNWJLNDNmRGJ3My9NNTNKdHZKbnJ3T1JLTnAwZ085b0JoNEN5dHdyVjZCOTQ5RCtOY1VqdnAwWTd5WlpSODlVK0l2UE5UWW1jUGtCem90cGMzTGwrUGQrOUhjYS9aU2ZqbDcwOTZiRTdSdXR3VWZmWjNDYi93SFJLWFR3TVd6dG9OTS9xY3BuOThib0tQL1JySjNsWVN6ZWVJblg0UDQ2WHZFYmovVjdNNk5ydlhSV2FGWWRqTDgzdytLQ3NidXorWnZEWUJGUXJaRlZMNWxFekN3SUI5YVc2MmsyVEZ4VkJhYWllZnN1bHZKYlBLZjljRGhGN2VSNkl4OVJiYmd6LzhOcDd0MTArN2tsZW01a2piODdRTW5Fazc1NkVOWDhQbDhCUW9Jc2xWMHJJYmVUZjJROU9Bdld0Y0lUa01PNGxVTVM2cHRNUnZMMjJUdVMwWnJHRGdrWCtKdS9rRTNndnY0Mm83aHlQVWo1RVl5VkFhRG9adi9oVFI5YmRnK1lyU25zdHllUmg4NkgvSGMvRWczblB2NE9wcXdCRWR4bko2U0JaWEVsKzJnZWpHMjBsVXJpckFNN3ZXMEYxZkpsRzlGdS9adCswS0ppdUpXVjVMWk50OVJEZmNTbUQvajJjbExwbjdETXZTWG9VNSsrQ0RDVGMvUGJCbWxnSVJFY25kajB1dStqQzdhOWZzQkxLWXhHSmpUY0NIaHd1VGdCb3ZFTEFUVDZXbDlwSTdtWk5pcDQvVCs0ZS9tM1pPOGE5OGljQ2pIeXRRUkJKTmhQaC8zLzBpdzdIZWxIUFdsTi9BRjIvOHoyUmJ0U3FGRlVuWWlhWEdmcmc4QU5FQy9lbzFEQ2ozUVZVUXFnTDJwY0lQVHExNHpwdi9PZkdqR3YvZitVdDVmOHpnT3ovRWQ5TCtVajJ5K1U2R2IvOWkzaDl6b2ZsbjZ5Y20xWDVOYjB2bk5DUE5kcXY2S2t4RVJLVFFQQjc3TXI0S0toWWJTenhkU1VMbHEvSDNsY2RvYmJXcm5FcEt4cXFlWnJNUnVremcyYndkMzAyM0VYbi83WlJ6aG43MkkzeTMzWTJqdEx5QWtTMWVielQ4YmRwRWsyRVlQTHp4NnlqUk5MZjBoT0ZTdjUxZzZoaTZacXVUdkNqejJRMjRLd04yZ21tSkgxeEtMQzE0dzdkOEZrZW9EMC9ESVh5bjN3Q0hpK0ZiUHF1bDdMSW9LZGtrSWlJeUYxeEpRSldQSkEwc3kxNkNkNlVSK05DUW5aQ2FhZkU0ZEhmYkY4T3dFMDdsNVhieVNjdXpabDNScjN5SjZJY0hzT0tULzl0YmtUQkRULzJBa3E5OG84Q1JMVDY5NFJiZWEzdzY3WnpkdFk5VFhhUks5N21nWXhqcWU2RytMLys5bDV5R25WQmFWbVJmbGdiVlgyblJNZ3dHNy8wMWlsLzZKcDdHSS9oT3ZvS3J1NUh3OVk4U3IxNExUZy9PbmlZUzFYTzlCWWZJOU9uWG9JaUl5RnhrR0haamI3OGZxa1kySWJoUy9YUWwrUlNhNFFZamxnWDkvZmJGTU93K1QyVmw5a1Y5bm1hRnM3S2F3R01mWS9oblAwbzVKL3pHU3dRZS9SaXVtcG50TVNjVHZYcnhiMGhhcWRkYytWekYzTFAyUzRVTFNDYXdMR2dibDJBYXprTnUvZ3FmYXlTcE5KSmNxZ3hvTnpnWngrRmk4UDZ2RTN6bkIvaE92NDZyL1R6RnovK1BDVk82dnpySnhqUWlDNHlTVFNJaUl2UEYxZFZQcGdtRGcyT1hjSGptSHN1eXhwcU1OemJhdTl1Vmw5c1hKWjRLS3ZqWXg0bTg4UkptVC9ma0V5eUw0Wi84a05Ldi82dkNCcmFJZEF6VmM2enRsYlJ6N2xuM0pmenVrb0xFSXpiTGd0WWh1TkFMRFgwUWp1Zm5jVHhPcUNtQzJoSllYbXozV2hKSnkrRmcrUFovUW16Tkxud25YOEhkZEFMRHRQOER0VnpxQUMrTGc1Sk5JaUlpODVYVE9WWjVCUGFTdVBISnArZ01yaDI1VWsxMStiSzkxSzZpd241YzlYaktPOFBybytnelg2TC9tLzhsNVp6SS9yY0lQdjRwWEN0WEZ5NndSZVMxK3UrU3J0TlBWWEExdTJzL1dyaUFGcm11RUp6dnNTK2hQQ1NZbkE1WUZvVGxKVkJiYkZjdU9WUzVKRG1JMTI0bFhyc1ZzSENFQmdDTHBGOUphVmtjbEd3U0VSRlpLTnh1T3dsVVVXSGZqa2JIcXBNR0JpQ1puSm5IdVhJK2g4UHU3VlJSWWY5VUE5Uzg4ZTI5ZzlCTHp4SS9keXJsbktHbmYwRFpiNlhmdlU2bXJuWHdMS2M2M2t3NzUrR04veHlIb2NSclBnMUU0VUlQbk91QnZzak1uNy9jQnl0TDdjdXlvSGFKazVsbWtBeVV6bllRSWdXbFpKT0lpTWhDNWZYYS9aNnFxdXoxSm9PRGRqK21nUUc3K2ZoMEpaUFEyMnRmWEM1N2lWMWxKUVFDMHorM1RHUVlGSDM2aS9UK1A3K1Rja3IwMFB2RUw1ekZ2VzVqQVFOYitGNjU4TmRweDlkVzNNamFDdTNOblE5eDA2NWVPdHNON2NNemUyNlh3MTRTVnplU1lDcld5aVlSa1JtbFpKT0lpTWhpY0dXbnVaS1I4djFvZEt3WitPQ2duWXlhamtRQ09qdnRTeUJnSjdncUt1enFKNWtSbmsxYjhleTRnZGl4RDFQT0dYcnFieW4vTjc5ZndLZ1d0c2ErNDV6dlBwQjJ6cjNydmx5Z2FCYVByaENjNnJRVFRmRVpLc2dFS1BMQTZqSTd1VlJUWkNlY1JFUWtQNVJzRWhFUldZeThYcWl1dGkrbWFTZWRlbnRuWnJsZEtBU1hMa0ZUazUxd3FxcXlkOVdUYVN2NjVCZm9TWk5zaXAwNFF1elVjVHhidGhjd3FvWEs0cFVMMzA0N1kyUGxMZFNXYkNsUVBBdGJJbWszK2o3VkNSMHpXTVZVNW9NMTViQ216TzY5SkNJaWhhRmtrNGlJeUdMbmRJNzFla29tN1lSVGI2K2RnRExOM005cm1tUFZUc0dnblhRcUwxZTEwelM0MTZ6SHUyc3YwUS9lU3psbjZLbnZVL0YvL3JGNmFFM1RoWjRQdU5SM05PMmNlOVorcVREQkxHQzlZVGpWWlMrVmkwM2oxODE0bFFFN3ViU20zRTQyaVloSTRTblpKQ0lpSW1NY2pyRWQ3aXhyTFBIVTJ6dTlpcWZoWWZ0eStiTGQxNm15RW56NkZKaUxvbzkvanVpaC9TbVhQc2JQblNaNjlCRGU2OVJIS0hkV3hsNU5XNnZ2WWxueCtnTEZzN0NZU2Fqdmc1T2QwRFkwTStlc0RNRDZDanZCcFA1TElpS3pUOGttRVJFUm1aeGgyTHZNbFpaQ1haMWQ2ZFRUWS8vTXRjZVRhVUo3dTMwcExyYXJuY3JLVklVekJhNlZxL0RkZkR1UjkxTHZrRGIwMU4vaTNYbWpYdGNjbmVsOGg1YUJNeW5IRGNOUVZWTU8rcVAyTXJtejNSQkpUUDk4SlY0N3diUytRaFZNSWlKempaSk5JaUlpa3BuRFlTK0JLeSszRTBhOXZYYmlhWEF3OTNNT0R0b1hsOHV1ZEtxcUFvOUtFcklSL05obmlleC9LMlhTTDNIcEl0R0Q3K0xkYzJ1Qkk1di9MTXZpbFl2ZlNUdG54OUw3cVF6V0ZTaWkrYzJ5b0dHa2lxbDVHcjh1cnZDN1lOMUlncWs2T1AzemlZaElmaWpaSkNJaUlsUGpkSTR0aFl2Rm9Mc2J1cnJzNjdsSUpLQ3R6YTUycXFpQVpjdTB4QzREVjAwdC90dnZKZnpteXlubkREMzlBN3k3OXFwSDFoU2Q2SGlWanFINmxPT0c0ZUR1dFY4c1lFVHprMm5CdVc0NDNBWUQwZW1keXdCV2xjSG1TbGhSQWc0VjdJbUl6SGxLTm9tSWlFanVQQjZvcWJFVFJBTURkalB3L3Y3Y3ptVlpkdUtxdTl0ZVdyZHNtZDFZWENZVmZQSXpoTjk1TFdVVDkwUkxFNUYzWDhkMzJ6MEZqV3MrUzFvbXIxNzhtN1J6YmxqK0NPWCs1WVVKYUI2S0orMmxja2ZiSVJTZjNybUtQSGFDYVZNbEJOMHpFNStJaUJTR2trMGlJaUl5ZmVQN084VmlkcVZUVnhmRWMveTAyZGRuWDBwSzdLUlRjZkhNeHJzQU9LdVc0ci83UWNJdjcwczVaK2luZjQ5djc1MTJOWnBrZEtUMUJYcEN6U25IblE0WGQ2NytRZ0VqbWoraUNUamVDY2M3N091NU1vQ1ZwYkMxQ2xhV3FPMllpTWg4cFdTVGlJaUl6Q3lQQjVZdnR5dWUrdnZ0cEZPdTFVNERBL1lsR0xTVFRtVmxNeHZyUEZmMCtLZUl2UDRTVm1MeXBKN1owVWJrM1RmdzNhN3Fwa3dzSzhtYkRUOUlPMmQzN2VPVStxb0xGTkg4RUlyYlZVeW5PdTJxcGx3RjNYWUYwK1pLdTZKSlJFVG1OeVdiUkVSRUpEOE13MDRPbFpWTnY5cHBlQmd1WEFDLzMwNDZsWmVyNUFGd2xDL0JmLzhqaEo1N0p1V2M0Vi8rQk45dGQrdjF5dUJVNTV2MGhsdFRqcnNjWG01Zi9ka0NSalMzRFVUaFNEdWM2WUpranB0VEF0U1Z3cFpLdTVwSnZaaEVSQllPSlp0RVJFUWsvNjZ1ZHVyc3RDdVdwaW9jaHZwNmFHbUJwVXRoeVpKRjN3QTcrSkZQRW43bGVhelk1RjJZRTgyTlJJOThnUGY2M1FXT2JENnhlS3ZoNzlQT3VIbmxreFI1S2dvVXo5elZFN2FiZmwvb2dWeHpUQUczWGNHa0tpWVJrWVZMeWFicGNEZ2dPVll2WEc2WTlGcnFpU0FpODBlNTQ2ckd3b3Y4UTdzVXdQaHFwMmdVT2pyc2FxZmtGTmZmUktQUTJBaXRyWGJTcWFwcTBmNzM2eWdwSmZEUVJ4bit4NmRTemduOThpZEtOcVZSMzN1WTFzR3pLY2M5VGorM3J2cE1BU09hZTdwRGNMQUZMdVc0SWhaZ1NRQ3VYd1pyeWxURkpQbm5ja0JpM0orV2dNdEpLREg1aGdveU53UmRFejlMdXhmbm4vVUZRLzk4MCtIMVRyaDVwM3R3bGdJUkVjbk5uYTZyZm05ZDlYdE5KSys4WGxpNUVuYnNzSmZHNWRMRU9oNkhwaVk0Y1FKNmVtWSt4bmtpOFBEakdPN1VKU0t4TXllSW56OVR3SWptbDdjelZEWHRYdkU0QVhkcGdhS1pXNFpqOEZvRFBIMHE5MFJUVFJFOHNnRStzUVhXbFN2UkpJVlJjdFZibW8xRjJ0MTBydHR3MWIvUjFmK0dNcjhvMlRRZFZ6VXAvWXkzanljOGZkZFdDb2lJekRIbERwTW5QSDE4eHRzM2NVRE5sMlUydUZ4UVcyc25uV3ByN2R0VEZZdlp5K3RPbllMQnhmZmxqNk80RlArZDk2ZWRNL3pMbnhRb212bWxiZkE4RjNvT3BoeDNHQzcycnZ4NEFTT2FHMkltdk44TWYzOEN6bmJuZG82NlVuaDhFM3gwazcyem5FZ2hyYjdxTGMyZUpXVmNYMVp5VGZXTXpMNmd5OG4xWlNYc1dUTHhIMjJWM3BiT2E0WmxXZE5vNmJmSW1TYWNQR20vd1JVUm1lODhIdGk2VlZ1a3kreExKcUc3RzlyYWN2OGJXMVptSjY1OHZwbU5iUTR6TzlybytsZi9ERks5dFRNTWx2enhYK0NxcVMxc1lIUGNUMDc4SWNmYVhrNDVmc1B5UjNoOHkyOFhNS0xabGJUZ1ZCZDgwQUtSeE5TUE40QjFGZlp5dVFyL2pJY25rcldZQ1UrZGhDRjlWSnVYaWp6d3FhM2cxdHZTT2Mwd1V1OCtvc3FtNlhBNllkV3EyWTVDUkdSbXJGNnRSSlBNRFE2SDNZTnArM2I3djh0Y0VrWjlmZllYUW8yTnVlMzBzVUhvQUFBZ0FFbEVRVlIrTnc4NXE1Zmh1K20yMUJNc2k5QytueFl1b0htZ0w5TEc4ZlpYMDg2NXRlN1RCWXBtOWpYMHdUK2NoTGNicDU1b2NoajJybktmMlE3M3JsR2lTV2FmeHdsMzZhUGF2SFhYYWlXYTVqc2xtNmFycEFRMmJMQXJBa1JFNWlPUEJ6WnVoT0xpMlk1RVpDTERzSGViMjdZTjFxMkQ0QlQ3YlZpV3ZldmQ4ZU4ySS9HcE5pR2Zod0tQcFYvdUZYbnJWWko5dlFXS1p1NTd0L0VwTEN2MWZ4ZWJxbTZqTWxoWHdJaG1SOGN3UEhNR1hyZ0EvWkdwSGV0MndNNmw4TGtkY01jcTlWaVJ1YVcyQkI3Ym9GMFA1NU1pRHp5MkVXcjF0blRlMHpLNm1XS2EwTjV1ZjVNYWpTNktON1FpTW84NUhIWno1ckl5ZXljdlZUVEpmREU0YUNlT2N1bkw1SGJEOHVWMkFpdDExZmU4MS91ZmZvL1lpU01weDRNZitRUkZuLzVpQVNPYW0wTHhmdjdiVzU4bGtZeW1uUFBsM2YrRGxhWGJDaGhWWVExRTdiNU1GM1BJUDNxY2RwSnBXeFY0dGIrMXpIRXhFNDYydzZVKys3Lzd1RDZxelNsdWg1Mm9YbFZtLzE3eDZHM3B2SkZ1R1oyU1RTSWlJakwvREF6WXU5Q0Z3MU0vMXUrSEZTdnM2dVFGS0hiaUNMMy82ZmRTamh2K0FGWC8vZHNZL2tBQm81cDdYcS8vSHE5ZC9HN0s4YnF5N2Z4dnUvNnNnQkVWVHRTRVF5MXdvdFB1MFRRVkRnTzJWOE1OTmVEVkIwSVJrVVZOUFp0RVJFUmtZU2twZ1MxYjdKNU9VMTNLSGc3RHVYUDI3blVMc0orVFordE9YS3ZXcGh5M3dpRkNyejVmd0lqbW5yZ1pZZi9sOVAycmJsdjFLd1dLcHJBdTlNS1BUOEN4anFrbm10WlgyRDJaOXE1UW9rbEVSTkpUc2tsRVJFVG1wL0U5bldwcnA3NGN0S2NIVHB5QXJxNzh4RGRiRElQZ1J6NlJka3JvK1dld0Vnc3YwWmF0RDF1Zkl4d2ZTRGxlRlZ6RmhpVjdDeGhSL2czRjRMbno4UEpGQ0UveG4zNTVNWHg4aTkzNHUxaTliMFJFSkF0YVlTMGlJaUx6bThNQnk1WkJaYVhkejZtejAyNE9uZzNUaEV1WG9MdmIzbUUybDUzdjVpRGY3bHNZcWxxSzJkays2WGl5dDRmSU8yL2d2L08rQWtjMis1S1d5YnVYL2lIdG5GdFhmWVkwS3dQbWxhUUZ4enZnWUFza3B0aW5wdHdQTjlkQ1hXbCtZaE1Sa1lWTGxVMGlJaUt5TUxoY3NIS2xYZWxVWGo2MVk0ZUc0T1JKTzFtMUVOcFpPcDBFSG4weTdaVFF2cDh1ak9jNlJhYzYzcVF2MHBaeXZOaGJ5WTZsQ3lNSjF4V0NuNTJHOTVxbWxtZ0t1T0hPVmZDSkxVbzBpWWhJYnBSc0VoRVJrWVhGNjRXMWEySHpaaWdxeXY0NHk0S1dGanZwTkRTVXYvZ0t4SC9IZlRpS1V6ZEJUelJmSm5ibVJBRWptaHNPTkQrVGR2eVd1ay9pZE16djR2OUUwazR3L2ZTVW5YREtsdHNCdTVmRHIyeUh6WlYyTTNBUkVaRmNLTmtrSWlJaUMxTXdDSnMyd2JwMWRnSXFXNUVJbkRsakw2OHp6ZnpGbDJlR3gwdmd3WStrblJOKzZka0NSVE0zZEF6VmM2bjNTTXB4cnl2SXJ0ckhDaGpSekd2c3R4dUFIMjJIYk92V0RHQnJsWjFrdXJFR1hQcUVJQ0lpMDZRL0pTSWlJckt3bFpYWlMrdHFhdXltNHRucTZySWJpUGYyNWkrMlBQUGY5eWlHSjNXaUxmTEJleVI3ZXdvWTBldzYyUHlQYWNmM3JIZ2Nqek5Rb0dobVZqZ09MOWZiVGNDSFl0a2ZWeG1BajIyQjIrdkE3ODVmZkNJaXNyZ28yU1FpSWlJTG4ySEE4dVd3ZGV2VWx0YkY0M0R4SXB3L2IxK2ZaeHhGeGZodXV6djFCTk1rL1BxTEJZdG5Oc1hNRUVkYVgwZzViaGdPOXF4NG9vQVJ6Wnh6UGZDakUzQmhDbmxEbHdQMnJvQW5OOXNKSnhFUmtabWtaSk9JaUlnc0hqNmZ2YlJ1MVNwd09yTS9yci9mN3VVME1KQy8yUElrY044amFjZERyejQzcjVjTFp1dEk2NHZFekhESzhjMVZ0MUhpclNwZ1JOTVhNK0dWZW5pMTNyNmVyWldsOEtsdHNIT3AraktKaUVoK0tOa2tJaUlpaTA5bDVkUjNyVXNrNE53NXVIeDVYdTNpNXFwYmczdkQ1cFRqeWQ0ZW9vZjJGekNpMldCeG9DbDlZL0RkdFk4WEtKYVowVEVNVDUrQzgxT29adks3NGI2MThNaDZLUGJrTHpZUkVSRWxtMFJFUkdSeGNydnRYZXZXcndmUEZENTVkM1RBcVZOMkkvRjVJbkRmbzJuSFF5L3ZLMUFrcytOUzN6RTZoeHRTamk4SnJHQk4rUTJGQzJnYUxBc090Y0xQejhCZ05QdmpObGZDcDdmQnVpbmtWMFZFUkhLbFpKT0lpSWdzYnFXbGRwWFQwcVhaSHhNTzJ3bW5ycTc4eFRXRHZEZmRpcU80Sk9WNDdPUlJFaTFOQll5b3NBNDAvVHp0K080VmoyTk1wWG44TEJtS3dTL093c0dXN0l2cnluencrQ2E0Y3hWNHA3QnlWRVJFWkRxVWJCSVJFUkZ4T0dERkN0aXlCUUpaZGt0T0p1SFNKYmh3d1Y1aU40Y1pMamYrdXg1SU95ZThRS3ViaHFMZG5PcDRNK1c0eStIbCtwb0hDeGhSYnVwNzRlbVQwRHFVM1h5SEFidVd3eWUyd3JJcDlNUVhFUkdaQ1VvMmlZaUlpRndSQ01EbXpmYk9kZGxXdXZUMTJjM0RCd2Z6RzlzMCtlOTlPTzF6Q3IvMUN0WThXaHFZclVNdHo1SzBVbmZQM3JIc1hueXU0Z0pHTkRXSkpMeHhDVjY4Q05Fc200QXY4ZHRKcGwwMTRKejdCVnNpSXJJQUtka2tJaUlpTXA1aFFFMk52V3VkMTV2ZE1mRTRuRDBMemMxenRubTRzN0lhNzNXN1VvNWI0UkNSZDE4dllFVDVsN1JNRGpiL0l1MmNQU3ZtYm1Qd3JoRDg1QlNjbnNKcXpSM1Y4T1JtS1BmbEx5NFJFWkZNbEd3U0VSRVJtVXd3YUMrcnE2akkvcGkyTmpoekJtS3gvTVUxRGY1TWpjSmZlbmJPSnN0eWNiYnJYUWFqcVRNMXRTV2JxU25lV01DSXNuZWlFMzUyR3ZxeUxEYnp1K3hkNW01WkNVNjl3eGNSa1ZtbVAwVWlJaUlpcVRpZHNHYU5mWEZrK2JacGVCaE9uNGFoTEp2ckZKQjN4dzA0cTFJM1FrOWNiaUIrL25RQkk4cXY5ek0wQnQrejRva0NSWkk5MDdLWHpiM2RDTWtzODM0clMrQ1RXMkZsYVg1akV4RVJ5WmFTVFNJaUlpS1pWRlRBMXExMnRWTTJyaXlybTJ1NzFUa2NkdSttTkVJdlBWdWdZUEtyTzlSRWZjK2hsT04rZHpIYmx0NVZ3SWd5QzhYdDNlYXlYVGJuTU94S3BvYzNnTitkMzloRVJFU21Rc2ttRVJFUmtXeDR2WFlmcDJYTHNwdHZXZlp1ZFpjdno2bWxhZjQ3NzhOd3VWS09SdysraHhVS0ZUQ2kvRGpjK256YThldHJIc2JseUxJblZ3RjBodUNucDZFOXk0SzRNaDk4YkxQZG8wazl3RVZFWks1UnNrbEVSRVFrVzRZQnRiV3djU080c3l3bDZlaUFjK2Nna2NodmJGbHlGSmZpdmVuMmxPTldQRWJrd05zRmpHam1XWmJGMGRZWDA4N1p2ZUtqQllvbXMvTTk4TXdaR002eTFkZVdTdmo0RmxnU3lHOWNJaUlpdVZLeVNVUkVSR1NxaW92dFpYVmxaZG5OSHh5MCt6aUZ3L21OSzB1Qit4OUpPeDUrNjVVQ1JaSWZEYjBmTWhEdFREbStybUkzRmY3YUFrWTBPY3VDL2Mzd1NqMll5Y3p6dlU1NFlCM2NzUXBjZWhjdklpSnptUDVNaVlpSWlPVEM1WUoxNit4S3AyeEVvM2JDcWE4dnYzRmx3YjF1RTY2YUZTbkg0MmRPWW5hMEZUQ2ltWFc0OVlXMDR6Y3NUNTlzSzRTWUNjOWRnQ05adnN3VmZydWFhVTJXK1UwUkVaSFpwR1NUaUlpSXlIUXNXd2JyMTlzNzEyV1NUTUtGQzlEYW12KzQwakVNZkhmY20zWksrTzFYQ3hUTXpJcVpJVTUxdnBGeTNPc0tzcW5xMWdKR2RLMitpTjJmNlhKL2R2TlhsOEVUbTZGNDdyU1lFaEVSU1V2SkpoRVJFWkhwS2kyRnpadnRKdUxaYUdteGswN0pMTlpPNVludjFydnRIbFFwUk41NmRVNDFOcy9XcVk2M2lKdlJsT1BibDk2RHkrRXBZRVFUTlEzQXowNURmeVM3K2J0cTdLVnpicjFyRnhHUmVVUi90a1JFUkVSbWdzOEhXN1pBU1VsMjgvdjY3TWJocHBuZnVGSndWaXpCczNWbnluR3pzNTNZMlZNRmpHaG1aTnFGN3JxYUJ3c1V5YlhPOThCejUrMGxkSm00SFBEQVd0aTFYTHZOaVlqSS9LTmtrNGlJaU1oTWNUcnRKWFZMbDJZM2YyZ0l6cHlCZUR5L2NhWGd2LzJldE9PUmVkWW92RC9TVGtQdjRaVGpGZjVhVnBadUxXQkVZNDUzMkkzQWsxa1VpeFY1N0dWemE4cnpINWVJaUVnK0tOa2tJaUlpTXBNTUExYXNnTldyMHk1VEd4VU8yd21uYU9xbFgvbmkzWDBMaHRlWGNqeXkveTJzV0t5QUVVM1AwYmFYMG81ZlYvTUFzMUVuZExBRjNybWMzZHlhWXJzUitCSi9mbU1TRVJISkp5V2JSRVJFUlBKaHlSTFl0QW5jN3N4em8xRTc0UlFPNXordWNReXZEOStlMU0yeXJVaVk2QWZ2RlRDaTZiQXlMcUhiV2ZOQWdXS3hXUmE4MVFpSHN1d0h2N1VLSHRzQVBsZCs0eElSRWNrM0padEVSRVJFOGlVWXRQczRCWU9aNThiamRzSnBhQ2ovY1kyVGNWZTZlYktVcnFuL0ZEMmg1cFRqcThxdm84eTNyR0R4SkMxNzJkekp6c3h6SFFiY1htZGZIR3JRSkNJaUM0Q1NUU0lpSWlMNTVIYkR4bzMyam5XWm1LYmROTHkvUC85eGpmQnMzbzZ6b2pMbGVPejRZWks5UFFXTEoxY1pHNE12SzF4VlV6eHBOd0svMEp0NXJzc0JENjIzcTVwRVJFUVdDaVdiUkVSRVJQTE40WUIxNjZDaUl2UGNaQkl1WElEdTd2ekhCV0FZK05JMUNyY3N3dSsrWHBoWWNwUkl4ampSL2xyS2NaZkR5OWJxdXdvU1N5UUJ2endMVFFPWjUzcWQ4TmhHV0pubEJvWWlJaUx6aFpKTklpSWlJb1ZnR0xCbURWUlhaNTVyV2REUUFPM3RlUThMd0hkYmhsM3AzcHpiUytuT2RyMUhKSkY2K2VHVzZ0dnh1Z0o1ajJNNEJzK2NnWTdoekhNRGJuaDhFeXpOWW9XbGlJaklmS05razRpSWlFZ2hyVndKeTVkbk43ZXBDZHJhOGhzUDRLcXB4YjF1WThyeFJITWppZVlzdDFPYkJTZmFYMDA3WG9nbGRNTXhlT1lzOUVVeXp5M3h3aE9ib1Z3N3pvbUl5QUtsWkpPSWlJaElvZFhVUUYxZGRuT2JtNkdqSTcveEFQN2IwemNLajc3L2R0NWp5RVhjakhDMmEzL0s4U0x2RXRaVzdNcHJES0U0L09JY0RFWXp6NjBNd0JPYm9OaVQxNUJFUkVSbWxaSk5JaUlpSXJPaHFncldycldYMTJWeStUSjBackd0MlRSNDk5NEJUbWZLOGNnY1RUYWQ2OTVQSXBrNnk3Tno2WDBZUnY3ZThsN3AwZFNmUlVWVFRURjhaQ1A0M1hrTFIwUkVaRTVRc2tsRVJFUmt0cFNYdy9yMWRnUHhUQm9iODlvMDNCRXN3cnY5K3BUamllWkdFaTFOZVh2OFhKMW9UOSs4Zk52U3UvUDIyRkVUZm5rT2VyTklOSzBxZzBmWGd5ZDFQazlFUkdUQlVMSkpSRVJFWkRhVmxNREdqZUJ5Wlo3YjBBQTlQWGtMeGJ2bnRyVGpjMjBwWGR5TWNxNzd2WlRqWmI1bExDOUozWXRxT21JbVBIc091a09aNTI1Y0FnK3NCYWZlZVl1SXlDS2hQM2tpSWlJaXN5MFluRnJDcWJjM0wyRjRkOTA4cjViU25ldmVUOXhNdllSdWEvV2RRQmJMRktjb25vVG56a05uRnJ2T2JhMkN1MWFEWStiREVCRVJtYk9VYkJJUkVSR1pDL3grMkxBaGJiSUhBTXVDK25ybzc1L3hFQnpCSWp6YnJrczVubWk2UktKMTdpeWxPOW1SZmduZDFxVjN6ZmhqSnBMdy9IbG9HOG84ZDFNbDNGYVhqM1NYaUlqSTNLWmtrNGlJaU1oY0VRaGtuM0M2Y0FFR0JtWThCTjlOODJNcFhkeU1jcmJyM1pUanBiNmwxSlpzbXRISE5DMTQ0UUswREdhZXU3NEM3bFNpU1VSRUZpa2xtMFJFUkVUbWttQXd1NmJoVnhKT1ExbVUyRXlCZDlmZWViR1U3bnlCbDlBbExYanBJalJsa2Q5YlV3NTNyODV1bzBFUkVaR0ZTTWttRVJFUmtibW1xTWhPT0dYS1ZpU1RjUDQ4UkxMWURpMUxqbUFSbnEwN1U0NG5MbDhpMGRvOFk0K1hxeE1abHRCdG0rRWxkTzljaGt0OW1lZlZsY0o5YTlTalNVUkVGamNsbTBSRVJFVG1vdUppV0xjdWM4TEpOTzJFVXlJeFl3L3RtK083MGlXU1VjNTJwZDZGcnNSWFJXM0o1aGw3dktQdGNMSXo4N3dWSmZhdWMwbzBpWWpJWXBmRmxpY2lJbk5BWWhDcjRTK3dPdlpCcUI3TUxQYWFsdFNjQVFpc3dhaCtCR1AxMThGVlBOc1JpY2hrU2t0aDdWcTRlTkZlTnBkS05Hb25uRFp1ekx6OExndmVYVGZEMy95bFhUazFpY2o3YnhOODR0UFRmcHhjbmV0Nm43aVp1cHByYS9WZHpOUVN1dnBlZUMrTG51ZzFSZkRnT25EcXExeVJPV2NnSE9kUDk1M2w1NGVhdWRBeHpIQjA1cEx6SXFrRXZTN1dWUWQ1NHNaYWZ2dVJqWlQ0M2JNZFVrRXAyU1FpYzU3Vi9Uclc4ZCtFeU56WkFXbmVNME13ZUFKcjhBUlc4OTlqYlA4empDVXp2MnVUaU15QXNqSllzOFpPT0tVelBBd05EWFp5YXBvY3hTVjR0dTRrZHZ6d3BPT0p5dzJZYlMwNGx5MmY5bVBsSXRNdWROdXFaK2IzV2Njd3ZOS1FlZDdTSUR5OEhseEtOSW5NT1MrZGFPY3IzejVJWTdlK3FKVENHbzRtT0hxNW42T1grL251V3cxOCt5dTd1WC9iMHRrT3EyRDBKMUZFNWpTciszV3NnNTlRb2ltZklrMVlCeitCMWYzR2JFY2lJcW1VbDhQcTFabm45ZlpDMDh6OHZzeTBLMTNrd0RzejhqaFRaU2JqNlpmUWVhdW9MZGt5N2NjWmlNSno1OEdjdkxocjFKSUFQTElCM0JrMkVCU1J3bnZwUkRzUC9Na2JTalRKckd2c0R2SEFuN3pCeXljN1pqdVVnbEd5U1VUbXJzU2dYZEVrQldFZC93MUlaTEdmdDRqTWppVkxZSGtXbFVUdDdkQ1pSWU9oREx5NzlxWmRraGM5ZkdEYWo1R0xocjRqeE14d3l2R3QxWGRpVEhNYnVHakNUalJGTXF5MENicnRpaWFQRWswaWM4NUFPTTVYdm4xd3RzTVFtZURMZjNXQWdYQjh0c01vQ0MyakU1RTV5MnI0aXdrVlRYSGNmRFA4Tlo2TlAwWlhzbklXSTV2L0toMWRQT3IrSlYvemZ4TTNJMy93SWsxWURYK0JzZjdmem01d0lwSmFUWTNkbjZtN08vMjh4a2J3ZU95ZVR6bHlGSmZnMmJLRDJJa2prNDdIejU4aE9UaUFvN2drNThmSVJicXFKckNUVGROaFd2RENSZWpMc01HZjJ3RVBiN0FUVGlJeTkvenB2ck1US3BvTWgwSE5oaFZVcktqRTdkWC91SkovOFdpY25xWXVXczgxWVNYdHZvdU4zU0grZE45WmZ2L2oyMlk1dXZ4VFpaT0l6RmxXeDc0SnQ3OFovaHJmaS82cUVrMHpvQ3RaeWZlaXY4bzN3MStiY1AvVnI3bUl6RUdyVnRrNzFXVnk4U0tFVTFjQVpjTzdhMi9xUWNzaWR2U0RhWjEvNml6T2RyMmJjalRvS1dORjZmVGV3TDl4Q1ZvekZIa2FCdHkvRnBiNHAvVlFJcEpIUHovVVBPRjJ6WVlWTEYxWG8wU1RGSXpiNjJicHVocHFOcXlZY1A4ekg3Yk1Va1NGcFdTVGlNeGRvZm9KTjUrTlB6WkxnU3hjKytLUFRyd2oxREFyY1lqSUZCaUczUVRjNTBzL0w1bUVjK2Nna2Z1dVM5N3JkNmNkang0dTdCS1Z6dUZHK3NKdEtjYzNMTGw1V2t2b0RyZkJ1UXhGWXdDM3JZU1Z1UmVOaVVnQlhPZ1lubkM3WW9XK3JKVFpVYkZpeVlUYkZ6cUdaaW1Td2xLeVNVVG1Mbk5pTTBkVk5NMjh6bVRWeER2TTRja25pc2pjNG5MQit2WDJ6M1RpY2J2Q3liSnllaGhuWlRXdTJycVU0OUZqaDhBMGN6cDNMczVsV0VLM3NUSk5KVllHellOd29Ebnp2SjFMWVd0VjVua2lNcnVHb3hNVDdhcG9rdG5pOW5vbTNCN0sxQkJ3Z1ZDeVNVUkVSR1ErOG5ydGhGT21TcDdCUVdodHpmMWhidGlUY3N3S2hZaWRQWlh6dWFjcVhiOG1oK0ZpYlVYNlNxeFVodVB3OGtYSWxKSmJVd1kzcjhnd1NVUkVSSlJzRWhFUkVabTNna0ZZc3lienZOWlc2Ty9QNlNFODEyVmFTbGVZWGVuQzhVRWErNCtuSEY5VnZoT3ZLekRsOHlZdGVPbGk1cDNucW9Od3p4cVkzajUzSWlJaWk0T1NUU0lpSWlMeldYazUxTlptbmxkZkQ3SFlsRS92V2I4SlI3QW81WGlzUU1tbUN6MEhzS3hreXZGY2w5RHRiNEwyRE8wemlqencwRHB3NloyemlJaElWdlFuVTBSRVJHUytXN1lNS2lyU3p6Rk51SERCYmh3K0ZVNG5ucDAzcGh4T3REWmp0dVYvWjUxMFMrZ2d0MlRUeFY0NDFwRitqdE1CRDYwSHY5cTlpSWlJWkUzSkpoRVJFWkdGWU5XcXpEdlVoVUxRMURUbFUzdXZUOTIzQ1NCNkpMKzcwaVV0azNOZDc2Y2NYeEpZUVlVL2krcXVjZm9pOEhwRDVubDMxTUVTLzVST0xTSWlzdWdwMlNRaUlpS3lFRGdjc0c2ZC9UT2R6azdvN3A3U3FUMDdiMHpiaUR4Nk9ML0pwcWIrazBRU2d5bkhwMXJWbEVqQ2l4Y2hucUhJYTNNbGJGeVNmbzZJaUloY1M4a21FUkVSa1lYQzU0UFZxelBQYTJ5RWNEanIwenFDUmJnM2JrazVIanQ5SENzY3l2cDhVM1cyNjkyMDR4c3JiNW5TK2Q2NEJMMFpubjVsQUc1Yk9hWFRpb2lJeUFnbG0wUkVSRVFXa3ZKeXFLNU9QeWVaaElzWHA5Uy95WnR1VnpyVEpIcjhjTmJubXFwMC9acThyZ0IxWmR1elB0ZTViampmazM2TzF3a1ByTFg3TlltSWlNalU2VStvaUlpSXlFS3pZZ1VVcGQ1QkRvQklCRnF5Yit6dHZTRjkzNlpZbnBKTmc5RXVPb2N2cFJ4ZlY3RUhoK0hLNmx4RE1YajdjdVo1OTZ5QlltKzJFWXFJaU1qVmxHd1NFUkVSV1dnTUE5YXVCVmVHSkV4N093eW03b1Uwbm12NVNweVZxU3VtWWllT1RDWENyRjNzT1pSMlBOdCtUUmJ3V2dQRXpQVHpicXlCdXRMc1loTVJFWkhKS2Rra0lpSWlzaEM1M1hiQ0taT0dCakF6WkdBQURBUFBqaHRTRHBzZGJaaWQ3ZG5IbDZWTXlhWjFTOUlzN3h2blJBZTBaTWlyMVpiQXJwcHNJeE1SRVpGVWxHd1NFUkVSV2FpS2kySDU4dlJ6WWpHNG5NWGFNc0N6N2JyMHB6cHhOTnZJc21SUjM1czYyVlFWWEUyUnB5TGpXZm9pc0w4NS9SeS9HKzVkazNiVFBSRVJFY21Ta2swaUlpSWlDOW15WlJBTXBwL1QzUTE5ZlJsUDVkbXlJMjAySm5aaVp2czJkUTFmWmpEYW5YSjhiY1dOR2MrUnRPRFZlakF6OUVLL2F4WDRzMnY5SkNJaUloa28yU1FpSWlLeWtCa0dyRmtEamd4dit5NWRna1FpN1JSSGNRbnVWYW1YNXNWT0hnWEx5aVhLU1YzcytTRHQrTnFLWFJuUDhXRWJkSWJTejlsU3FUNU5JaUlpTTBuSkpoRVJFWkdGenV1MWQ2aExKNUd3RTA0WmVMYnVURG1XSEJ3Z2NibGhpc0dsbHE1ZmsyRTRXRldXT2hhQXptRTQxSnIrTVVxOHNIZGxMdEdKaUloSUtrbzJpWWlJaUN3R1ZWVlFVcEorVGwrZnZhUXVEYy8yREgyYmpzL01VcnFrWmRMUWwvcGNLMHEyNEhVRlVvNmJTWGkxSVgyaGxRSGN2UnJjZWtjc0lpSXlvL1NuVlVSRVJHU3hXTDBhbk03MGM1cWEwaTZuYzIvY2l1RkszZHdvZW5KbW1vUzNESndobWtpOS9pMVR2NmJEYlhaajhIU3VXd2JMaW5LSlRrUkVSTkpSc2tsRVJFUmtzWEM3WWRXcTlITVNDV2hPdlhXYjRmSGkzckFsNVhqODlBbXNSRHpYQ0VlbFcwSUg2ZnMxOVVmdFhrM3BMUEhEN2d3YjlZbUlpRWh1bEd3U0VSRVJXVXpLeTZHaUl2MmNyaTRZR2tvNTdObVdlaW1kRllzU1AzOG0xK2hHWGV4Tm5XeHlPNzNVbHFST2VMM1ZhTzlDbDRyRGdIdlcyRDlGUkVSazVpblpKQ0lpSXJMWXJGeHBWem1sMDlpWXN1RlJ1bVFUUU96RWtWd2pBeUJ1UnJqY2R5TGwrS3F5NjNBNkpsL0tkNzRIbWdmU24zL1BjcWp3VHlkQ0VSRVJTVWZKSmhFUkVaSEZ4dVd5RTA3cGhNUFEzajdwa0h2MU9veEE2dWJjc1duMmJXcnNQMDdTU3QwM0t0VVN1cGdKN3phbFAvY1NQK3hZT3Azb1JFU21KbkRnYVNxKyszVUNCMzR5MjZITWlzRCtIN1Brcjc3S2tyLzY2bXlISWdXVXVydWppTWdpWUNSaWVPb1A0bWs4Z3F2ckVrYW9IeU5wWXJtOUpBTmxtT1cxeEpkdkpycDJONWIzMmk2eXFmNW9XaTR2eVdBWmljcFZ4RmZ1SkxabUY1WXpReFZCdXZPNXZaakYxY1RyZGhMWmZqOUpYL0hVbnFpSXlOWEt5KzNkNlFiU2xBRzF0dHBMN2p5ZWlmYzduWGcyN3lCNmFQK2toOFV2bnNPS3hUQ3VQaTVMalgzSDA0NnZyYmhoMHZ2ZmI0WndoblpSZDZ6Uzhqa1J5VjIyQ1pQdXIvN1Y2SFhmaVZjd0VsRjhKMThtdE9maitRcE5aRTVSc2tsRUZpM3ZoZmNKdlBjakhPSCthOGFNV0JobkxJeXpyeFZQL1VFY1E5MkU5bndpNjNNYmlTak8vbmFjL2UxNEw3eFBjditQQ08zK09ORk5kK1FVcXhHUDR1cTVqS3ZuTXQ3VGJ6RDQ4RytTcUZ5ZDA3bEVSRWJWMWNISms1Qk1UajZlVE5yTDZkYXZ2MmJJczNWbnltUVRwa204L2p5ZVRWdHpDcXV4NzFqS01iKzdoT3JnMm12dTd4aUdrNTNwejd1bENxcURPWVVrSXBLejZKYTc4SjU2bmNpV2UyWTdGSkdDVWJKSlJCWWhpK0M3ZjQvdnhNdjJMVjhSa1kyM0UxKytoV1JSQlNSTkhKRkJuTjJYOFRRZXhkMmF1ZEZ0ZE5NZGhLOTdaT1QwRmtZaWltT2dFM2ZyYWJ3WDl1TUlEMUwwNW5meE5KOWs2SzZ2WURuVC8vcWRjTDZraVdPNEIrK0ZBM2pQdm8wak1ranhpMzlCMzZmK0FNdmxuZFlySVNLTG5OY0x5NVpCUzB2cU9mMzkwTmNIWldVVDdzNlVTSXFmUFpsVHNpbHBKV2pxUDVWeXZLNXNCNFl4c1RRcGFkbE53ZFB4dWVDbTJpbUhJeUl5cVFudjFUSVl2dm5URE4vODZUeEhKREszS05ra0lvdE80UDJuUnhOTjBYVTNNWHpiUDhIeVRPd1Vhd0x4NVZ1STdIZ1FaMThyem9HT3RPZE1ldnlZSmRVVDcxeFNSMnpOTGtKN1BrN2d3RS93blh3Vno4VURGSmx4QmgvNE9wQjZIY2ZWNXpQTGFvalhic01zcmlUd3djOXdEUGZpdVhTWTZMcWJwL1RjUlVTdXNXd1o5UFJBSkpKNnp1WEw5cEk3eDFpN1Q5ZUtWUmcrUDFZa1BPa2g4Yk1uY3dxbmRmQThpV1EwNVhoZDJmWnI3anZkQlYyaDlPZTlaU1Y0blRtRkpDSnlqVW5mKzRuSUtEVUlGNUZGeGQxMEhQL1I1d0NJYnJ5ZG9YdCs3WnBFMDlYTXNocGlkZWwzWGtySGN2c1p2dlh6aEVhKzBmSmNPb3ovMklzNW5TdTYrYzdSNjg2KzFweGpFaEVaWlJqMmNycDBZakhvdkdxTm10T0plLzJtMUllY081VjZlVjRhNlpiUUFkU1ZUa3cyeFUzNElFMWhGc0R5WXRoUU1lVlFSRVJFSkVlcWJCS1J4Y095bDg4Qm1HWExHTHI5Q3dWOStQQ09CM0cxbmJXVFRZZWVJYkxwZGl4UDZ0MmNKak4rdnBWaTIyK1JiQTNIVGY3dVRBZHZ0dlRUTkJRbGtwaDZZa0FXa2d6ZlFWNW9BYTdLNnF4KzByNms4dFNSSE9KWUQveHB5dEVYbm84Q0gwNzVySDkwT0lkUVpON3p1UnlzS1BKeXgvSlNQcnVwbXFCYjVXMGlJb1dnVHlvaXNtaTRtMC9nN0c4RElIVGpFekFMeVpyd2pZL2p1WFFZSXg3QmUzNC9rYTFUYXhUcDdCK3Jaa3BVcnBycDhHeUR4MG1lL2wwTUhIYkZBdzR3SENNL0RjQVlkM3Y4L1ZmUHYzcWVNVzdjQlE0M0dHNXdlTVpkZDRNeGNudkNkYy9JTVI2TUs4ZGNtVC8rdXVFR3B3OGNQakQwZ1NLZEErMkQvTkdCUnRwRHNka09SVVFrYnlLSkpPZjd3cHp2Qy9Oc1F3Ky9zNmVPUFV1MW8yc21sZ1hSaEVrNFpoSkxKSW1aU2VLbVpWOGZ1Y1ROc2VzeE0wbDg1T2ZZdUpWaFBFblNBc3V5U0ZxUXRDeVNTZXZhK3l5TFpCSXM3SitqOTFtUVRGcFlNSExjMkRHV05kdXY0RVNCL1QvR2Yrd0ZZT0l1ZFRDMnUxMTR4NE1qclJkK2l2ZjhPempDZzRSdmZKelFqWTlmTysvbVQrT3Avd0QvOFJkeGR0c042eExWNndqdGZwSkU5VHI3eE1rRS9tTXY0ajMvTHM3K2RpeW5oMFRWS3NMWFBVcThkdkorZXE3dVJyeG4zOGJWZWhibllCZUdHU1BwS3lheGJBUGhuUStuZmUvcHVYUVkzOGxYY0hVMllDUWltTUVseE5idUlYekRZNVBQYnpoRThVdC9DY0R3YlY4Z3N1WHVsT2N1K2VWL3h0MTZoa1QxV3ZvZi8zZVR2aDd1bHRQNGorekQxWGtSekRqSjRpcWk2L2NTM3ZsUTJ2ZjhydTdMK0k0OWo3dmxOSTdJQUpZN1FLSnlGWkhOZHhKYnN5dmxjWktaa2swaXNtaDRHdXh2d2kyM2o5anF5YmZOenJmRWtqcVN4WlU0QnJ0d054MmZjckxKLytFdkFEQkxseEd2M1phUEVMSGkvZER6Tm5Qc2ZkcW9yT055ZU1EaEIrZVZTd0FjUG93SnQ4ZVArOGZkRG96YzlvSFRqK0VNZ0t2WXZqaUw3SitPM0xaMG53c090QS95VzYrZm4rMHdSRVFLcWowVTQ3ZGVQOCtmM2JXZTNmTTg0WlMwTElhakpnUGgrTWdsd1ZBMFFTaWFJQlN6azBTaG1Fa29saUFVSGJzK2RyODVPbmRzL3NTNWN5MWhzeGdVdlRBWG1va0FBQ0FBU1VSQlZQazl2T2ZleVRndmNPQnAvRWYyVGJqUDNYS0swbCtjWmVDQmI1Q28yVWpKdnYrR3EzM3NiNzJSRE9OdU9ZMjc5UXlEOS80NnNUVzdKeHp2UDdLUHdJR25yM2tzUjZnUHo4VURlQm9PTVhqZjE0aXR1djZxR1JiQnQ3NlA3L1FiRSs1MURuYmlQL0lzN3RiVGt5YXBZblU3c2J4RkdORWhQUFVmcEV3Mk9VTDl1TnZPQWhEZGNPdWtjM3pIWGlDNC84Y1RINyt2bGNEQm4rTHFyR2Z3Z1cra1B1NzlwOEFhcSt3Mm9rTzRtMC9nYmo1QmRQMWVodTc2eXNpWHBUSlZTamFKeUtMaDZyd0lRS0o2N2F4VU5WMlJXRktIWjdBTFYyOXpWdk9OUkF4bnoyWDhSL2JodVhRWXl4dGs2TjVmbjlDb1Z5YVJqTm1YUlArRXUzTjU3enpwTVE3dldBSnE1R0s0U3E2NnJ5VE5lS2s5YmhUMjMzRTRidkpIQnpKczJ5VWlzb0Q5NFlGR3Z2L1E1bGxiVWhlSm0vUU14K2dQMlVtaS90R0VrWDE3SUJ3ZmQ5L2t0d2NpY1NXREZoaFg5MlhjTGFlSmJMdVA2TWJiSUI3Rm1PUWRpS2ZwT002K1ZzTFhQVUpzN1I1SW1ualB2WXZ2NUN1UU5DbDYrL3ZFbDIvQjFYNmV5T2E3UnZwOVduanFEOWtKS3NzaStNNFBpYTI2QVJ4ai93ODRCenJBNFNTNmRnK3h1dXRJbGxSak9aeDRtay9nUC9nekRETk84SzN2RWwreGZjS3V5djRqKzBZVFRZa2xLd2xmOXlobWVTMk95Q0RlczIvalBmY096cDVKM3ZNNlhFVFg3Y0YzOGxYY2JXY3dva05ZM3FKcm4yLzlRYnZVenVFaXV2YW1hOGJkYmVkd2RUWVFYWGNUMGMxM2t2U1Y0T3E4U09EQTB6akNnM2d1SGNiVGNJalk2aHNuSE9jOTk4NW9naXErZkRPUkhROWlGbGZoQ1BYak8vVWFudnFEZU0rL2gxbGVtL1d1Z3pLUmtrMGlzbWc0QjdzQU1Jc3JaeldPWktBVUFDUFVuM0tPLzlnTG8rWFc0OFZyTmpGMDExZElGcW5UN2F4TFJpRVdoVmpYNkYyWjN2ZGZNMjQ0d0YwTzdqSndWMkM0eThGZEFaNkswZnR3bDRPbkFzTTk3ajVuK3FiMjZmemRtUTR0blJPUlJhMDlGT1B2em5UdzFlMDEwenFQbWJUb0M4WHBIb3JTUFJTamV5aEd6M0Jzd3UzdW9TZzlvOWZ0MjZHWU9VUFBSR2FUSXhaT3VWdHgwaHZFOGdhbmRENTN5eWtpMis5bmVPK3ZwSjNuN0cwaGRQT25DZTk0Y1BTK1JOVWFERE9POTh5Yk9JWjY4SjU5bThpT0J4a2UyWndHSUZHNUdzT000enYrSW83d0FPNjJzOFNYYnhrZGoxZXZ0Uk5GSlZVVEhpOWNzUUxMY0JCODcwYzR3b080VzA0U1c3blRmZzJHZS9FZmVzWSsvOUoxRER6NjIxaE9OekN5czNQTkpzeVNhdjRYZS9jZEgwV2Qvdy84TmJNOW05NGg5RURvQWdxaFNGTUJGVHRXdktQWXpuSjQxc01UVDBXeGZVVTV5LzNzNGduMlE4K3pvSENBQXRKQlVKQVNxcFJBRXBLUXRuMW5mbjlzTXV4a1N6YWIzV3hJWHMvSFl4ODduODk4NWpQdmtCQ0c5MzVLM0pZdi9YNHQ5dTdEWWR6NUF5QkowQi9hQ252UFVUNXREQWMyQVFBY25RZEFOdml1ZGFvdE9RaGJ2L0dvR1hhOVV1ZE9hUTkzVWpza2ZmMnNwNCs5NjFUSkpzRmVEZlBhanp3eDVKMkw2dEhUVWJkTHREdTVIWnp0ZXlIK3gzZGcyTGNlcGwrK2c2M3ZCWkMxWis2STlsaGhzb21JMmd6QldidXR0OVlRc0UzU0YwOUFXM2JFNzduNmMrekRWanVxU3BBYS83Q3BPNzRIaVl0ZmdDWC9HcDlQYU9nTUpFdUFvOVR6d3Y2Z3lTclZPZEZRbTVDcVRWRHBNd0JEQnFEUHJIM1BnbURJcksxUDk2eGxWV3QxWWVBa0p4RlJXN0c2c01JbjJTVExRS1hOaVJPbmJDaXF0T0ZFaFExRkZYYlBlNlVOSjA3WmNOSXJrWFRLNHVEb29qYk1zR2MxREh0Vyt6M252ZFpTcUdTTkZwWkJEVjhqbVpKZzdUdk9wOTdXYzVRU2o2eVBnK1VjMzgwYjdOMkh3cmpEc3lPeXB2U0lLdG5rTDlGVHg5RjFNTXpyUC9WY1YzWVVxRTAyR1FyV1FIQzdBQURWNTA1UkVrM2VyQU1ud2xDd0JwcXFFcDl6cnN4dWNDZGxRMU54QW9hRFczeGlFR3ZLb1MzYVh4djdjTCt4eVlaNFdJWk04dTA3S3hldTFJN1FsaDJCOXVUdnFuUEdYU3NoT0cyUWpBbW9HZkVIMUNXYXZObk91aENHZmVzaE9DelFuaWlBczBNL256WVVISk5OUk5SMkNCcEFkZ0V1ZTJ6RHFFMTZ5VHBqd0RiMm5xTk9EOW1WSkFpMkt1aEtEc0t3OHdkb0tvdVJzT3gxVkkrZTdobG1UVzJQWkFkc3h3SGI4WUFKS2xXOUxoVXdaRUxRWitCbzVjTUFmQjhHaVlqYWtvT25yTGo5dlMwNFVXRlRKWlBzM0pXVFlzU1YxZDN2eUozNm5PMTcrbDFLd1oyU2M3cE5UbSsvSTNIY1NWbktzV2l2YWZCZWd0TUtUVVV4TkJWRnArdnNGdVZZVjdqTDAyOXFCN2hUT3dUb1JJU3JmUzlvOXZnbW13REEzbU00NGpiL0I3ckNYUkFjRnRYT3kvcURtd0hJa0l3SmNIVHM3L2Q2WjA1dnYwa3VBSENuZDRLMjdBZ0VXNVdxWG5kMEJ3REExUzRQb3VXVTMydGxyeW1HMnJLalREYUZnY2ttSW1vekpHTThSTXNwaU5iS2dHMnFMcnhiK1lRRzhNeEREL1NwVmJqRTJrOTIzQWxwQWR0SWVoUGNpWmxlTmRsd1pmZUFyZmRZSkM1K0FkcmlBekN2K3dpT3pnTWJQVXliMmlCbkdlQXNnNHpkc0VtUHhUb2FJcUtZY3dONDY4Y0RzUTZEem1CMXU2QkZpanN4cStGR0FHUlRrdjk2M2VtUis1TFovM0lMc3RicmcwNjMwK2U4cHV3b0RQdldRMXU4SDVwVEp5RFdTOUo0T2ptZGtOV2NLZ1RnV1k4MEdFa2ZlUHEvdmZ0d3hHMytFcERjMFArK1RiVUl1REtGTGpkZnRiNlVxdSs0NUlCOTF5V3VoSHBmcTdiY3M3dXovdUFXNkE5dUNSbzdBQWdoSk9iSUY1Tk5STlJtdUpPeklWcE8rUXlsOVZiL0grZGcvemlHUlhKRFczSUlnR2QrZldQSldqMHMrZGNnOFp2bklUanQwQi8rSmVET0hPRVNkRW1RVTRZRGtHc2ZLT3JlSmE5M09VaTk5N3VmNjJVSmtOMkE3QVFrcCtlZGlJaUlXajFSRUtEWGl0QnJSV2hGQVJwUmdDZ0tFQVhQT2FIMjNmTkM3VG52K3RwM1VZQUFxSzcxMUFNQ1BPK3I5NXhzTUo2V3hEdFpGTFJkQ0R1akJXd1Q1RnJ6K2s5aDNMRU1kV09qWmEwZTdwUWN1Qk16SUNWbXd1aG5MVkhSYnZXMGJjSUhuMUo4S3B6dDhxQTd2Z2Y2UXo4cno3VmlkU20weFo2RWNMQm4zV0IvSG9IT0NVNkwzL3JBUVhLZHRYQXcyVVJFYllhelhTL29DbmQ3NW4rZi9OM3ZOcXpScGovOGl6S056dGw1VUZoOXVOSzdLTWVCRnFac2tvUitFUE8vam55L0FjbWU2WTExaVNmSjZkbEZ6anNacGRTNUlFc09RSFlBa3F2ZWUyMGJ5UTY0TFlCa0E5eFd6N0hicXBSbDFUbXJWMXVMSndsR1dITmRlRCtiUkVRdHhibWZiWTExQ0MyS1NhOUJuRjVUKzY3MU90WWd6bEN2ck5lcTJodDFHdWcwbmlTUlRpTXF5YUs2NDdwemVrM3c4enFOQ0kzWWZGdklDOVArM1d6M090TVpkLzJvck9Wazd6a0sxdjdqNFU1dUIrKzFqUHdsbTJSUmhDQUJjQVhmZU1SNzFvQS85aDRqb0R1K0I3cWp2MEZ3MmlIckRNcW9KbmRLKzRnL3M4c2FBd1RKQ2x1ZjgyclhiS0pvWUxLSmlOb01SN2NoaU52eVh3QXlUTDkrajZyemIyL2VBQ1EzNG1wMzdIQW5aY0VSN3R4dnI5Vkk1UUJEaXM4c2dtY0I2d0R6N2YyMGJ1cmRBcE9kdFFrb0d5RFZKYXBza04zVmdLdnVWUVc0cXp6djlWNnlkOWxkNWVtSGlJaW9FVVJCUUtKSmkwU1RydmFsUmFMUjY5aFBmWUpKaXdTalZra2t4UmxPSjQyTU9oRmlDS05ocU8weTd2b1JnR2ZkcU9wUjAzek9lNi9UNUUwMkprQ29Mb1dtNGtUUS92MHREdTdOMGZVY3lHcy9oT0J5ZUVidDUrWkRYNXRzaXZRSWZnQ1E0bE9nS2JkQ1V4azhMbW9hSnB1SXFNMXdKMlhCbmpzRWh2MGJvVCt3Q2ZxdTU4RFJkWEN6M2QrODdtUFBEaDRBTE1OdUNEcVVPUmh0MFY3bDJKMlVIWkhZcUphZ0E3UTZRSnVvcmc3MTh2b1Zzdk4wZ2twSlNGVURyZ3JQT2txT2NzQlpYcnVtVWpsa1IxbHR1Unh3QlY1YmpJaUlXamFkUmtSYXZMNzJaVUNxY3F4SG10bUF0SGc5VXN4NkpNWDVKcFBpOU5wd0h4R0l3cUk1NVVrV0JScEJWTGNRZUgydWpDN1FWNWRDVjdRUG9yVVNraW5ScDQxb3JZSzJjSGZRKzhzNkl4eWRCOEd3ZndQMGg3YkFsZEhWcyt5RklBYmNoYTRwbkZuZG9Ta3ZoUFpFQVVSYkZTUmpRc1R2UVV3MkVWRWJZeGwydldjcW5iVVM4VCsrZ3hxblBlaU9icEY0MWhOczFZaGYrNkh5Q1kxMXdNVUJkOVJvc0MrbkRYR2JQZ2NBeUhvVGQ4Wm82UVFkb0V2eHZPcXFnalgzTHNoT3dGbVhsQ3FEN0R5bEpLWGdsWlNTSFNXQW93U3dsekJCUlVRVUJWcU5nTXdFSTdLVGpjaE1NQ0E5d2FCT0pKbjFQb21sZUFNVFJuVG1rRFU2Q0pJTDJ0TERQdWNFZXczaU5uL2g5enA3MThHZUJiWWxOOHhyUDBMVkJiZEQ5VFFqU3pEL3RNQm5nVzYvZmZVWUFjUCtEZEFkMlFGOTdZTGp6cHpla09MOEw0amVGUGE4a1REdVhnWEI1WUI1OWZ1b3V1Qk92d3VRaTlZS2FFcVB3dG1oYjhSamFBdVliQ0tpTmtVeUphSHF3bnVRK04wOENQWWF4Szk2RDhaZFA4TGVZd1JjNlowaEc4d1FYSFpvVHAyQTdzaXZ5bnp4aG9nTzYrbjFrMlFaZ3RNR3NiSVkrbU03b1Qrd0VZTFREZ0N3bm5VUkxFTW1OYTQvQUlMRENtM3hBUmgzTEZXRy9GcUdYQTA1MGd1WVU4c2g2QUI5dXVkbERweWtVdFZMZHNCZUREaEtJTmUrdzE2a0pLTmtSekZRMFF5eEV4R2RBZG9sRzVHZFpFUldvaEZaU2JYSFNRYWZ1aFN6anRQUXFGVnp0dThKL2UvYm9EMnhGL0UvdmdOYm4vTWg2NHpRbGh5RWFlczNnTVovMnNEUjVSeTQwanBDVzNvRStvT2JrZmk5RmRaKzR5SEZwMEpUZVJMRzdVdWdPMTRBVjJZM1piSHZnREhVSnBaRVN3V012eTBEQU5oN0JQNUF1Q2xjbWQxZzd6NE1objNyb2Y5OUc1TCsreFJzZmNmQm5kNEpzaUJDVTNVU3VxTTdZQ2hZQzF2Zjg1bHNDaE9UVFVUVTVyalNPNlBpeXIvRHZQSTk2RTRVUUZ0eUVOcVNnNEV2RUVYWXUrVUg3ZE93WnpVTWUxWUhQTzlPeklCbCtHUTRPcDRWVW94Qit4TkVXSVpNZ3EzMzJKRDZvalpFTkFDbWpvQ3BvOS9rbEFBQWg3aG9MaEVSQUJTK2ZGbXNReUJxRVN4REprRjNmQThFaHhXR2ZldGgyTGRlT1NjYjRsRng2VitSL1BuanZoZUtJcW92dUJPSjM4NkZXRk1PM2RIZm9EdjZtN3J2L0dzZ1dDc2JURFpCRUdIUEhRYlQ5aVVRclZXUWRTWTRPZytNeEpmblY4M0lxUkRzRnVpUC9BcHQ2UkhFcjNyUFgxQ1E0dE9pRmtOcngyUVRFYlZKN29RTVZGNDZFN3JqdTJIWXR3SGFvdjBRcTBzaHVKMlF0UVpJY1Vsd3ArYkEyYTRYSEYwR1FZcExia1R2QW1TZEhsSjhPbHdaWGVEb1BBaU9UbWNCZ2hoMnZMSldEOG1jQW1mNzNyRDFQUi91NVBaaDkwVkVSRVJFVk1lZDNCNFZWejRLMDg5ZlFYZHNWKzA2UnZGd2R1d1B5OWxYUUlwUERYeHRZaVpPVFpvTjA3WnZvZjk5S3pUVjVaQzFPcmd5dXNGNjFvVnc1dlJCM0liUFFvckRuamNDcHUxTEFBQ09ib01oYS9VUitmcjhrYlY2VkYxNE4vUUhOc093ZHkyMEp3OUJ0TmRBMXVnaEphVERtZDBEOXJ5Uk1kbTl1clVRWk5scld5TWlvaFpFV3BLdUtnOCt0U1ZHa2JSdW01UFBVWlhGQzAvR0tCSnFEcUZzQjc3bXVrSE5FQWtSVWZUd2R4MEowLzZ0S2crYUdIeVVPc1dldHVRZ2t2NzdOQUNnOHRLWmNHYm54VGlpeU5tNmVLT3FMTDkvYll3aWlTeEJDRHpIT1B5UDJZbUlpSWlJaUlpSUlzQzRleFVBS0NPTDZNekdaQk1SRVJFUkVSRVJ4WXpndEVHLzN6UDZ4NVkzRXBIWkU1cGlpY2ttSWlJaUlpSWlJb29aNC9hbEVGeDJ5Rm85N0wxR3h6b2NpZ0F1RUU1RVJFUkVSRVJFemNxd2Z5UGM4V25RSDkwQjA3WnZBQURXQVJNaG1SSmpIQmxGQXBOTlJFUkVSRVJFUk5TczRuOTRTMVYyZHV3UDY0Q0pNWXFHSW8zSkppSWlJaUlpSWlKcVZwSTVCYUsxQWxKY0NtdzlSOEU2NEdKQTVFby9yUVdUVFVSRVJFUkVSRVRVck1vbno0MTFDQlJGVEJzU0VSRVJFUkVSRVZIRU1ObEVSRVJFUkVSRVJFUVJ3MlFURVJFUkVSRVJFUkZGREpOTlJFUkVSRVJFUkVRVU1VdzJFUkVSRVJFUkVSRlJ4RERaUkVSRVJFUkVSRVJFRWNOa0V4RVJFUkVSRVJFUlJReVRUVVJFUkVSRVJFUkVGREZNTmhFUkVSRVJFUkVSVWNRdzJVUkVSRVJFUkVSRVJCSERaQk1SRVJFUkVSRVJFVVVNazAxRVJFUkVSRVJFUkJReFREWVJVY3VsaVZNVjA4V1RNUXFrOWNvUVM5UVZHbk5zQWlFaUlpS0tJTE5CcXlvNzdjNFlSVUp0bmRQdVVKWGpqZG9BTFZzWEpwdUlxT1dLNjZvcVR0UjlHNk5BV3ErTGRZdlZGWEZkWWhJSEVSRVJVU1RsWnFvL1FDczd5Zzh0S1RiS2pwYXF5cm1aOFRHS3BIa3gyVVJFTFphUWViR3FmS2ZwZFV3MXZPODdHb2NhTFVNc3dWVEQrN2pUOUxxcXZ2NmZPUkVSRWRHWjZJcXpjMVRsNDN1UG9tai9jWjlSSmtUUjRyUTdVTFQvT0k3dlBhcXF2M3hRK3hoRjFMd0VXWmJsV0FkQlJPU1hxd3JTbWxHQTdXakRiYW5wVEIwaGpsZ05hTnZHcHkxdDFibWZiVzJ3elpyckJqVkRKRVJFMGNQZmRWUnBkYUwvSTB0eHVOUVM2MUNJRkozVDQ3RDk2UXVSMEVxbTBnbUNJQVE2eDVGTlJOUnlhUk1nOUhzNTFsRzBHVUxmbDVsb0lpSWlvbFloMGFURHU3Y01qblVZUkNydjNqS2sxU1NhR3NKa0V4RzFhRUxhR0FpRFB3ZU1IV0lkU3V0bDdBQmg4QmNRMGtiSE9oSWlJaUtpaUJuWE53di9temthbmRMaUdtNU1GRVdkMHVLdzdLRXh1S0JQWnF4RGFUWnRJNlZHUkdjMElXME1oSE5YUXo3MC95QVhmd2RZRGdIdW1saUhkV2JUbUlHNExoQXlMNGJRNWMrQU5pSFdFUkVSRVJGRjNMaStXZGorOUFTODhGMEJ2dHBhaVAzRjFhaTJ1V0lkRnJVQjhVWXRjalBqY2ZtZzluanc0andrbW5TeERxbFpjYzBtSWlLaU5vVHJtQkJSVzhEZmRVUkUwY2MxbTRpSWlJaUlpSWlJcUZrdzJVUkVSRVJFUkVSRVJCSERaQk1SRVJFUk5lajQ4ZVA0OE1NUFl4MEd0VkFPaHdPclY2K09kUmhFUk5SQ2NJRndJaUlpb2thUUpBblRwMDlIOSs3ZGtaK2ZqL3o4ZktTbXBvYmQzK0RCcDdmbXZ2bm1tM0hYWFhkRklzeVEvT2MvLzBGQlFRRnV1KzIyZ0YvRDRjT0g4ZXFycjJMbHlwV1FKQWw1ZVhrWU1tUkkxR0xhdVhNbnBrNmRxcFEzYjk0Y3RYdTFWU05HakZDTzU4K2ZqMTY5ZW9YZGw4dmx3dno1ODdGbzBTS1VsWlhocmJmZXd0bG5ueDJKTUltSTZBekdaQk1SRVJGRjNaRWpSMklkZ2w4WkdSa3dHbzJOdW1iYnRtM1l1WE1uZHU3Y2lhKysrZ3FKaVlsWXVuUXB0Tm96NjdHcXJLd01yNzc2S2lvcksvSHR0OS9pbGx0dXdiUnAwM3phR1kxRy9QVFRUNUFrQ1FEdy92dnZSelhaRkFzT2h3UEhqaDNEMGFOSGxkZmd3WU54M25ubnhUcTBxSEE0SE1weDNmYzFYRnF0RnBzMmJVSlpXUmtBNFBYWFg4ZmJiNy9kcEQ2SmlPak1kMlk5RlJFUkVkRVo2YXFycm9wMUNINzk0eC8vd0toUm94cDF6YkpseTFUbDhlUEhCMHcweWJLTUlCdTF4TlRMTDcrTXlzcEtBSURGWWxHU0JmVmxabWJpb29zdXd0ZGZmdzBBV0w5K1BYNzk5VmVjZGRaWnpSWnJZN25kYmxnc0ZsUlZWYUd5c2xKNVZWUlU0T1RKa3poNThpUktTa3FVVjNsNU9lcHYwTHg5Ky9hb0pKdWlQZFZzNE1DQlNFaElpT285NnBzeFl3WnV1ZVVXQU1EV3JWdXhiZHMyREJ3NHNGbGpJQ0tpbG9YSkppSWlJcUlRU1pLRUZTdFdxT291dSt3eXYyMGREZ2N1dmZSU0RCdzRFTU9HRGNQSWtTT1JtWm5aSEdFMmFNMmFOZmoyMjIrVmNrWkdCbTYvL2ZhQTdhZE1tWUp2dnZsR1NjaTg4TUlMZVAvOTkxdEVJbTNseXBWNC92bm5ZYmZiNFhBNFlMZmI0WGE3bTl6dnpwMDdzWC8vZnVUbTVrWWd5dFB1dSsrK2lQWlgzM3Z2dllmKy9mdEg5UjcxRFJnd0FJTUhEMWFtUEM1WXNJREpKaUtpTm83SkppSWlJcUlRL2ZMTEx6aDU4cVJTN3RLbEMvcjE2eGV3YlZsWkdWYXNXSUVWSzFiZ3JydnV3czAzMzl4Y29RWlVXVm1KcDU1NlNsVjMzMzMzSVM0dUx1QTEzYnAxdzhVWFg0ekZpeGNEOENSaXZ2NzZhMXgrK2VWUmpUVVVOVFUxS0NvcWFuSS9naUFnTlRVVjdkcTFRM1oyTnJLenMyRzMyMVZ0dk5mWGFxem1YbytycVJ3T2gycHRwOFpZdFdwVm8vNnNGaTFhaEM1ZHVvUjFMeUlpYXBtWWJDSWlJcUptOWNnamo4UjBMWnh4NDhhRmZlM3k1Y3RWNVVzdnZUUmcyMDJiTnFuSzRmN0hQZEtlZSs0NWxKU1VLT1hSbzBkandvUUpEVjQzWThZTUxGKytYRW5BdlBUU1N4ZzZkQ2l5c3JLaUZtdFRhVFFhSkNRa0lERXgwZWM5TFMxTlNTclZ2WFE2WGF4REppSWlhaFdZYkNJaUlxSm1aVGFia1p5YzNPanJTa3BLc0dyVktxVjg5ZFZYUnpLc0JybGNMaXhkdWxRcDYvWDZvQ043dkhkUlMwMU5SYytlUGFNYVh5Z1dMVnFrK2hvU0V4TXhhOWFza0s3TnpNekV0R25UOE5aYmJ3SHdqSkI2OU5GSDhjWWJiMEFVeGFqRUc0NkZDeGNpT1RrWmlZbUpNSnZOc1E3SFJ5aTc2OTE0NDQwb0tDZ0FBT1RsNWVHamp6NktkbGcrUkZFTW1FeDF1VnpRYURRaFQ2T3NxYWtKK3IySWo0OFBLMFlpSW1xNW1Hd2lJaUtpTThMaHc0Zng3TFBQS3VYbVRqYXRXTEZDdFlqMmhBa1RrSnFhNnJkdFZWVVZkdTdjcVpSSGpod1o4L1dOZHUvZWpYbno1cW5xWnM2Y2lmVDA5SkQ3dU9tbW03QjgrWExzMzc4ZkFQRHp6ei9qelRmZnhKMTMzaG5SV0pzaUx5OFBHbzBtS24xLyt1bW5mdXV2di81NjVmakdHMi9FRlZkYzRkTW1KU1VscEhzVUZoWXFpU1lBTVJzRnFOVnFNWHYyYkovNmdvSUN6SjQ5RytQR2pRdHBXdWlSSTBkdzQ0MDNZc3lZTVpnMmJScDY5T2dSaFdpSmlLaWxZYktKaUlpSUtBU0xGaTFTbFNkUG5oeXc3WTgvL2dpWHk2V1V4NDRkRzYyd1FsSmFXb3I3Nzc5ZnRlWDlaWmRkaG9zdXVxaFIvZWgwT2p6eHhCT1lQbjI2OHZXOSsrNjc2TkNoUThDRjBnTnh1VnlRSk1sdnZUZnZtTDNwOWZwRzNTOFNRbGtzUERVMXRVbUxpdi93d3crcWNpeW5uTlpYVUZDQXFWT253dVZ5WWQrK2ZSZzBhQkFHRFJvVTlKcTVjK2ZDYXJYaSsrKy94L2ZmZjQvTEw3OGNqejMyV0RORlRFUkVzY0prRXhFUkVWRUREaHc0Z0o5Ly9sa3BEeG8wS09pMHVHWExsaW5ISnBNSnc0WU5pMnA4d1RnY0R0eC8vLzBvTGk1VzZycDA2WUtaTTJlRzFWK3ZYcjF3eHgxMzRKLy8vS2RTOS9UVFR5TXRMYTFSNjFJOThjUVQrTzY3N3hwc0Y2alBVS2FqblltOGswMGRPblJBOSs3ZFl4aU5XbDVlSG9ZTUdZSjE2OVpCa2lRODhzZ2orUFRUVDVHUWtPQzMvWW9WSzdCMjdWcWxIQmNYcHhvRlJrUkVyUmVUVFVSRVJFUU5xRCtxS2Rnb25xcXFLbXpjdUZFcFc2M1drSk13OCtmUHgvejU4ME5xRzhvVzkyNjNHMy83MjkvdzIyKy9LWFZtc3hsejU4NkZ5V1FLNlQ3K1RKOCtIYnQyN1ZJV1RIZTVYSGp3d1FmeDdMUFBZc3lZTVdIMzI5YWRPSEVDdi96eWkxS094S2dtcDlNSldaWURubmU1WEQ2ang0S05HbnYwMFVkeHpUWFh3R0t4b0xpNEdNODk5eHllZnZwcG4zYVZsWlg0di8vN1A2V3MwK253d2dzdnRJaTF5NGlJS1BxWWJDSWlJcUtZeWMvUGI1WnJiN3Z0TnR4MjIyMWgzY2Rpc1dEeDRzV3F1bUNMSGYvd3d3OXdPcDFoM1N1U1pGbkdFMDg4b1ZwVVhSQUV6Smt6QjEyN2RtMXkvN05uejhhUkkwZVU5WVVjRGdkbXpweUp4eDkvSEJNblRteHkvMjNSNHNXTFZZbWhVSFlKYk1pZi8veG4xYWk4K3Z5dHV4UnMxRmhtWmliKzlLYy80YVdYWGdMZ1dkdEpraVNmUmVMbnpadUgwdEpTQUo3RnhwOTg4c2ttL1gwbklxSXpDNU5OUkVSRUZEUCsxdXlKeHJYQlJuWTA1Sk5QUGtGMWRYWEk3ZXVQZ29vRlNaTHc5Tk5QK3lUSjdyNzdib3dlUFRvaTl6Q1pUSGo1NVpkeDIyMjM0ZWpSb3dBOEk2a2VlK3d4N04yN0YzZmZmWGZRWGVybXpKbURPWFBtK05RdlhMZ1FMNy84c2xKdXJkUGwvUG5tbTIrVTQ5emNYUFR1M1R0bXNUejY2S01CejduZGJnaUNnTVRFUkVpU2hNY2ZmMXgxM3VsMHFxYVNwcVdsWWRXcVZhckVaMzI1dWJtWVBuMTZrK01tSXFLV2dja21JaUlpb2dCcWFtcnd3UWNmaE54K3g0NGRxbDNvcnJycUt2emxMMzhKZW8zM1ZLa3BVNmFFdE1NWEVIaDBWVjNDWjhtU0phcjZ5Wk1uWStyVXFTSDFIYXFNakF5OC92cnJ1UFhXVzFGVVZLVFVMMXk0RUR0MzdzUlRUejJGakl5TVJ2VlpmNEhzdG1MNzl1MDRmUGl3VXI3MDBrdGpHQTFDV2srcm9xSWlwSFlsSlNVTnRzdlB6MmV5aVlpb0ZXR3lpWWlJaUdLbU1hTld0bXpaZ3R0dnZ6MnNhOFAxOGNjZm83S3lNdVQybjMzMm1hcDh6VFhYQkZ3ODJSK2RUdGVvOXZWWkxCYjg3VzkvVXkzS0RBQVhYWFFSN3IvLy9yRDdEYVpkdTNaNDg4MDNNV1BHREdXRUUrRDVmbDE3N2JXNDU1NTdjTlZWVjRYVVYybHBLWGJzMkJHVk9GdTZmLy83MzhxeFJxT0oyRlRFZWZQbStlendOMjdjT09YNHRkZGVRMTVlWGtUdVJVUkVWSWZKSmlJaUlpSS9xcXVyOGVHSEg0YmN2cVNrUkRWMXFHL2Z2czI2R1BLSkV5ZHc3NzMzWXQrK2ZhcjZDUk1tNE1rbm40UWdDRkc3ZDRjT0hmRGVlKy9oM252dlZTMUdYbDFkamFlZmZocmZmLzg5SG5qZ2dRYVRHaXRYcnZTWkhpbkxNbGFzV0lFTExyZ2dLckUzeHVEQmd4dHM4ODkvL2xPMVUxK2RSWXNXb1V1WExuNnZLU3Nydy8vKzl6K2wzTE5uVHhRVkZhR29xQWhaV1ZsSVMwc0xPK2I0K1BnR3p5Y25KL3ZVdDZYcGkwUkVGSGxNTmhFUkVSSDU4ZUdISDZLcXFpcms5dlBuejFmdDZqVjU4dVJvaE9YWDJyVnI4ZWlqajZLaW9rSlZmK0dGRjJMT25EbEIxMDZLbEpTVUZMejU1cHVZUFh1Mkt1a0dlRVk1L2VFUGY4RDQ4ZU54NTUxM29tUEhqbjc3K1A3NzczM3E3cm5uSHF4ZHV4WjMzSEVIYnIzMTFnYmpHRHAwYUhoZlFCQXpac3lJNmhTdkw3NzRRcldvL002ZE81VXBqOTczUG5EZ0FMcDA2ZElzMzA4aUlxS200TDlVUkVSRVJQVVVGaFppd1lJRlNqbllWdkFBY1B6NGNYejU1WmRLT1RNelV6VlZLWnBXclZxRmUrNjV4eWZSZFAzMTF6ZGJvcW1PMFdqRWM4ODloNWt6Wi9yOG1jbXlqSlVyVjZLa3BNVHZ0UWNPSFBDN2ExcmRsTUEzMzN3VEsxYXNpSHpRTWVad09GU0x5cDl6emprK2JZcUtpakI3OW16Y2NNTU5lT09OTjVvelBDSWlvckJ3WkJNUkVSRlJQYzg5OXh6c2RydFNuanAxS3Q1NTU1MkE3ZDk1NXgzVnlKUnAwNlpCcTIyZXg2eHp6ejBYbzBhTlVuYjZFZ1FCTTJiTXdMUnAwNXJsL3Y1Y2Q5MTFHRGh3SUI1NzdERmxXcDhvaW5qbW1XZHc5dGxuKzczbTg4OC85MXQvempubllNdVdMWkJsR2JObnowYVhMbDNRclZ1M3FNVWV6S2VmZnVxMy92cnJyMWVPYjd6eFJseHh4UlUrYlhKeWN2eGUrK1dYWCtMa3laTksrYWFiYnNLV0xWdDg3bHUzVTkyLy92VXZEQjQ4R1BuNStZMk92N0VjRGdkR2pCZ1IxWHR3dWg0UlVldkVaQk1SRVJHUmwyWExscWtXMkQ3cnJMTXdjZUxFb01tbWdRTUhZc21TSmJEWmJFaFBUdzk1UWV4STBHZzBlTzY1NXpCOStuUVVGaFppenB3NUdEVnFGR2JQbnEwa0tKckxkZGRkaDVrelp3SUE4dkx5OE9HSEgyTGh3b1Y0KysyM2NjY2RkMkRNbURGK3I3UFpiRmk4ZUxIZmMwOCsrU1FtVDU2TXlzcEtXQ3dXUFBqZ2cxaTRjR0hBM2ZqZWZmZmRCa2R6SFR0MkRILy8rOStWOHVPUFB4NXdQU1VBeU03T0JnRGs1dVlHN1JjQVVsTlRRMm9IQUU2bkUrKy8vNzVTN3RXckY0WU5HK2JUN280NzdzQ3FWYXR3Nk5BaFNKS0VSeDk5RkI5Ly9ERlNVMU5EdWc4UkVWRnpZN0tKaUlpSVdvUkRLY0tqT2dBQUlBQkpSRUZVaHc3aG1tdXVDYmw5c01XYWd5M0dIRXhOVFExZWZQRkZwU3lLSWg1NjZLRUdGOWUrN0xMTDBLZFBIOXh6enoyNCtlYWJHNXgyRjJsNnZSNXo1ODZGMisxR3AwNmRtdlhlM294R282cXMwV2d3ZmZwMFRKdzRFWm1abVFHdisvTExMNVgxc1hyMDZJRzllL2NxNTdLeXN2RHd3dy9qNFljZkJnQWNQbndZVHovOU5KNTU1aG0vZmZYdjM3L0JaRk5jWEp5cW5KdWJpejU5K2dTOUpocSsvdnByRkJVVktlVkE2MExwOVhvODhjUVR1T21tbXlCSkVrcExTL0g0NDQvamxWZGVpZXJDNy9YOThZOS9iSElma2lUaG80OCtpa0EwUkVUVWtqSFpSRVJFUkZScitmTGxxaldGcnI3NmF2VHMyUk5Iamh4cDhOcmMzRndzV0xEQTc4NWV6U0hRTkszbVZEL1pWQ2RZb3NsbXMySCsvUGxLK2JMTExzTzhlZk5VYmNhUEg0K2Zmdm9KMzM3N0xRQmc2ZEtsR0RwMEtLNjQ0Z3E0WEM2bG5TQUlaOHppMlRhYkRXKy8vYlpTN3RTcEU4NC8vL3lBN2Z2MjdZdnAwNmNyZjFicjFxM0RCeDk4Z0NsVHBrUTkxanIzM250dmsvdHdPQnhNTmhFUnRRRk1OaEVSRVZHTDFOZ3BRbVZsWlUyKzU5aXhZekYzN2x4WXJWYms1T1RnN3J2dmJ0VDFMV2xhMC9UcDAzSFpaWmNGUEgvbzBDRTgrK3l6U25uS2xDa1lPWEprbys1aHRWcFZDWWhBeWFaZ1B2MzBVK1Y3MTdGalJ3d2NPTkJ2dXdjZmZCQWJObXhRMWpkNjhjVVhNWFRvVU5VT2dNMDlvcXdwRmk1Y3FFcHMzbjc3N1EwbXltNjc3VGFzWHIxYUdmbjEybXV2SVQ4L0h6MTc5b3hxckVSRVJJM0ZaQk1SRVJHMVNFdVhMbTFVKzJEVDZrS1ZtSmlJU3k2NUJGOTg4UVdlZlBKSm4rbFdaNUl1WGJvRW5VcG9zVmhVNWJQUFB0dnZUbWpCMUUvd0dReUdSbDFmWFYydFdyTW8yRnBYQ1FrSmVQamhoL0hBQXc4QUFDNjk5RktrcGFXcGtrMk52WCtzbEphV1l1SENoVXE1YjkrK21EQmhRb1BYNlhRNlBQSEVFNWc2ZFNwY0xoZWNUaWNlZWVRUmZQREJCMkVsK2hycnM4OCthM0lmM2lQUmlJaW85V0t5aVlpSWlNakw1WmRmanJpNE9Bd1lNQ0RrYXlLUjZBS0ErZlBucTZhVU5XVGt5SkY0NmFXWHdycVg5Nmdhd0xNMlVtTjU3OWdITkQ3WjgrcXJyNkt5c2hLQVp4MmxTWk1tNGZEaHd3SGJqeGt6QnBNbVRjTFFvVU54d1FVWEFBQXFLaXFVOHlhVHFWSDNqNVdYWG5wSmxleTc5OTU3UTE1N0tTOHZEN2ZlZWl2ZWVPTU5BSjRSYXZQbXpjT3NXYk9pRXF1MzU1OS9QdXIzSUNLaTFvSEpKaUlpSWlJdmZmcjBhUlBUa280ZlA2NHFoNU5zOGg1VkJEUnVHdDIyYmR2d3hSZGZLT1Vycjd3UzhmSHhEVjVYUDZuaW5UUkxUMDhQK2Y2eHNtSERCbnozM1hkS2VlellzUmcwYUZDaityanBwcHV3Y3VWSzdOcTFDd0R3eFJkZllQVG8wWTJlQmtsRVJCUXRURFlSRVJFUjFhUFJhR0lkUXRUVkpTb0FJQzB0RFVsSlNZM3V3MnExcXNxaGpteHlPQng0NnFtbklNc3lBRStTS3R5RnJ1dldjQUtDTDBRZUN4YUxCZXZYcjhmbXpac3hjK1pNT0J3TzFUcFpXcTBXZi9uTFh4cmRyMGFqd2F4WnN6QnQyalJJa2dRQW1ETm5Eajc3N0xPd3ZvK2hXcnQyYlpQN2NEZ2NHRHQyYk5PRElTS2lGbzNKSmlJaUlxSW1XclpzV2RqWGpoczNUam4rd3gvK2dKdHV1aW5rYTNVNlhkajMzYjE3dDNMY3UzZnZzUHFvbjJ3eW04MGhYVmRlWHE2YUxuZmpqVGNpSXlNanJCZ09IVHFrSElmYlJ5UVZGaFppd1lJRldMdDJMYlp0MndhWHk0WEV4RVRNbkRrVHI3MzJHbzRlUGFxMHZmbm1tOUdwVTZldzd0TzdkMjljYzgwMXlqcEtwYVdsZVBiWlovSGNjODlGNU92dzUweGFnSjJJaUdLTHlTWWlJaUtpSmtwT1RvNUlQd2FESVdKOUJiTjc5MjZjT25WS0tUZDNzaWtyS3dzalI0N0VxbFdya0pxYWl1blRwNGQxZjR2Rm9wb09tSnViRzFZL1RlRTlzZ3FBYW1xZ3QwMmJOdUhERHo5VXl0MjZkV3RVWXRHZnUrNjZDOHVXTFZNV2FsKzJiQm1XTGwwYTBtTGpnZGhzTmxSVVZJUTFyWktJaUtnT2swMUVSRVRVSWsyY09ESFdJYlJhSzFhc1VKV0hEQmtTVmo4MU5UV3FjbU4yNzd2NjZxdXhhdFVxUFBUUVEySHYrbGRRVUtCTXhRT0FIajE2aE5WUFk5aHNObXpidGczcjE2L0grdlhyc1cvZnZxRHRjM056TVdMRUNEeisrT05LcktJbzR2SEhIMi9TeURRQWlJK1B4MzMzM1lkSEgzMVVxWnM3ZHk2R0RoM2FxT2wwQnc0Y3dMcDE2N0IyN1ZwczNib1ZOOXh3ZzkvcGZTKysrR0tUNGdVQXQ5dmQ1RDZJaUtqbFk3S0ppSWlJV3FUaTR1SlloOUFxU1pLRUpVdVdLT1hrNUdRTUhEZ3dyTDY4ZDFRRFFoL1pCQUREaHcvSERUZmNvT3dxRjQ2Tkd6Y3F4NklvUmpYWnRHN2RPcnozM252WXZuMDduRTVuMExaNWVYa1lOMjRjeG8wYmg0NGRPMkxtekptcW4rZkpreWVqYjkrK0VZbnI0b3N2eG4vLysxOXMzcndaZ0dlSzRnc3Z2SUE1YythRWRQMmYvL3huVkZWVnFlcHNOcHZmdGg5Ly9ISFRnaVVpb2phRHlTWWlJaUtpTm1USmtpVTRkdXlZVWg0elpneEVVUXlyci9wSmlzWWttMFJSeElNUFBoaldmZXRzMkxCQk9lN1RwdzlNSmxPVCtndm14SWtUK1Bubm53T2U3OW16cHlyQlZHZisvUG40NFljZmxISnViaTd1dXV1dWlNYjIwRU1QWWZMa3lYQzVYQUNBaElRRXlMSU1RUkFBZUpLQ1c3ZHV4WVlORzFRSk9zRDNlMWpYbm9pSXFDbVliQ0lpSXFJV3FXNmtScWdHRHg0Y3BVaGFENmZUaWZuejU2dnFycjMyMnJEN3E2eXNWSTRGUVlocXNxZStrcElTYk4rK1hTa1BHellzcXZmcjBLR0RUMTFlWGg3R2p4K1A4ZVBIK3oyL2Z2MTZ2UEhHRzBvNUxpNE96ei8vZk1pNzlvV3FhOWV1bURKbENqNzY2Q004OHNnanloVFU4dkp5M0hmZmZkaTFhMWVEMDljU0V4TXhkT2hRakJneEF1ZWVlNjVTNzUySXJFdFV1ZDF1bkhmZWVVcFNhc1dLRlVoTVRGVGFlZjlkL09xcnI5QytmWHVsN0hBNE1ITGtTS1VzU1ZMWXlVNGlJbXE1bUd3aUlpSWlhaVBlZnZ0dEhEeDRVQ25uNStlalY2OWVZZmZudmNpNHlXUnExcVRCNHNXTElVbVNVaDR4WWtSVTcxYzNXcWw3OSs1S2dxbWhuZVFNQmdQUzA5T1ZLWFNQUFBJSU9uZnVISlg0YnJubEZreVlNRUUxbFRBeE1SRUZCUVYrRTAyQ0lLQjM3OTRZTVdJRVJvd1lnWDc5K3ZsOC8vUjZ2YzlJS0FENDVaZGZsRVJUKy9idFZZbW1odFR2czI2SHZ1dXV1eTdzNlp4RVJOVHlNTmxFUkVSRUxVSjJkamJlZlBQTnNLLzN2alk3T3pzU0liVXFxMWF0d252dnZhZVVCVUhBN2JmZjNxUStqeDQ5cWh5bnA2YzNxYS9Ha0NRSlgzNzVwVkx1MkxFanpqcnJyS2plTXlzckM0c1dMVUtYTGwxQ3ZtYlFvRUg0K09PUGNlKzk5eUl2THc4WFhuaGgxT0l6R28wK2ExWnBOQnAwNmRJRkJRVUZBRHlKbnZ6OGZJd1pNd2FqUjQ5R1dscGFXUGY2NElNUGxPT2hRNGVHSHpROENjdWxTNWRpNmRLbHVPdXV1M0R6elRjM3FUOGlJbW9abUd3aUlpS2lGc0ZvTk9LY2M4NEorL3FtWE52YWJkcTBDYk5telZMdDNIYmxsVmRpd0lBQllmZnBjRGhVMDlpOHAwcEYyL2ZmZjQ4alI0NG81Y3N1dXl6cTl4UUVvVkdKcGpwSlNVbDQ3YlhYb05Gb0loOVVDQVlQSG93ZVBYcGd6Smd4R0Q1OGVKT25PbjcxMVZkWXRXcVZVcDQwYVZLVCtpc3RMVldPVTFKU210UVhFUkcxSEV3MkVSRVJFYlZpeTVjdngyT1BQUWE3M2E3VWRldldEUTg4OEVDVCt2M3FxNjlndFZxVmNyUkhGdFZ4T0J4NCsrMjNsYkxCWU1BVlYxelJMUGNPVjNPdVpWWGYvZmZmSDdHK1B2bmtFOHliTjA4cGp4a3pCcjE3OXc1NmpYZUMwNS9Dd2tMbE9GcFRESW1JcVBreDJVUkVSRVROYXRhc1daZzFhMWFzdzJqMUhBNEhYbi85ZFh6d3dRZXEvL0NucDZmakgvLzRCNHhHWTloOWI5KytIYSs4OG9xcWJ0U29VV0gzMXhodnYvMjJhbFRUMVZkZkhmWjBNQXJOdG0zYjhOcHJyNmwyNDB0TFM4TWpqenppdDcwZ0NNclAzT0hEaDVHVGsrTzNYWGw1T2ZidjM2OWNVMzhhSUJFUm5ibVliQ0lpSWlKcVpUWnQyb1M1YytmaXdJRURxdnIwOUhTODl0cHJBZi96ZitlZGQwSVFCR1JsWlNFakl3Tm1zeGxHb3hGR294RjZ2UjQxTlRYNCtlZWZzWHo1Y3RXaTA0TUdEV3B3aEVzay9QcnJyMWl3WUlGU2pvdUx3L1RwMDZOKzM3YW91TGdZeTVZdHc3ZmZmb3M5ZS9hb3p1WGs1T0NmLy93blVsTlQvVjZia0pDZzdGVDR5aXV2SURrNUdUMTY5SUJXNi9tdmg5dnR4dSsvLzQ3bm4zOWVXZVM5ZCsvZVNFaElpT0pYUkVSRXpZbkpKaUlpSXFKVzR0ZGZmOFhiYjcrTmRldlcrWnpyM3IwNy92R1BmNkJkdTNZQnI5ZG9ORmkvZm4yajdta3ltWnBscEZwUlVSRWVmUEJCVlpKcnhvd1pBUk1lMURqRnhjWFlzV01IdG0zYmhvMGJOMkxmdm4xKzI1MS8vdm1ZTldzV2twT1RBL1kxZVBCZ3JGaXhBZ0N3ZCs5ZVRKa3lwY0g3TjhlNlcwUkUxSHlZYkNJaUlxSm1kZGRkZDJIWXNHRXh1Ly9VcVZOamR1OW9LUzh2eHozMzNJT2RPM2Y2UFgvbGxWZmlyMy85S3d3R1E5Qit1bmJ0MnFoa1UxSlNFdWJPbll1dVhiczJLdDV3MU5UVXdHYXpLZVdCQXdmaTJtdXZqZnA5MndLNzNZNDc3cmdEaHc4ZkR0aG0wS0JCK05PZi9vUWhRNFkwMk44ZGQ5eUJqUnMzb3JxNk9xVDdqeDQ5R2xkZmZYWEk4UklSVWN2SFpCTlJHMVRqZEdMaDlqMVkrZnN4SEsyc2h0WGxpblZJMU14TVdpMDZKTVpqVE9jY1RPbmZFMmFkTHRZaFVSdlNvVU1IOU9uVEo5Wmh0Q29wS1NrWU8zYXNUN0twYytmT2VPaWhoNUNmbng5U1A3MTY5VUphV2hxc1ZpdXNWcXZmeFowMUdvMnl1OW4xMTErUHhNVEVpSHdORGVuV3JSdWVmUEpKUFBqZ2cwaExTOE16enp3RFFSQ2E1ZDZ0bmNGZ3dMUFBQb3RwMDZiQjVmVk1rSkNRZ0hIanhtSFNwRW1ObWliWnJWczNmUGpoaDFpd1lBRzJidDJLc3JJeVZiK0NJQ0E1T1JrNU9UbVlPSEVpTHJ6d1FvaWlHTkd2aWNpYmJLOUd6VS92d3I1N0dkeGxoeUU3ckExZlJCUUZndDRFVFdvbkdIcU5nM25rTFJBTThiRU9LV3FZYkNKcVl6WVdGdUhKMVJ0eG90b1M2MUFvaHF3dUYvYVduY0xlc2xQNFp1OUJQRFlxSC9udHMySWRGclZpMDZaTlU0NmJZeFJNTUhmZWVhZHlIT3BXOWhxTkJwbVptVXE1S1l0cjErZTlBMWRUdG42LytlYWJjZmp3WVh6enpUZG8zNzQ5cGsrZmppdXV1QUlhalNia1BpNjU1QkpjY3NrbEFEeTdpTm50ZHJoY0xraVNCRm1Xb2RWcVlUYWJ3NDR4RlBIeDhSZytmTGpmYzJQSGpzWFVxVk54L3ZubnE3NGZqUlVYRjZlNlIzeDg2MzNZRDFYUG5qMXgyMjIzNFpOUFBzRzU1NTZMODg0N0Q4T0hENGRlcncrcnY1eWNIRHo4OE1NUmpwS284Uno3MTZMeVA3UGdyaWhzdURGUmxNa09LMXduOXNCMVlnOXNXLytEeEt1ZWdUNTNSS3pEaWdwQmJtZy9VaUpxTlRZV0Z1R3U3MzZNZFJqVVFyMTI4Vmdtbk5xQWN6L2IybUNiTmRjTmFvWklLQm9jRGdmV3JsMkwwYU5IYzZRSU5WcmRZdDJ0NFdlSHYrc0k4Q1NheXY4MVBkWmhFQVdWY3RQNzBIZnoveUZMU3ljRUdXSjg1djlMUWtRaHFYRTY4ZVRxamJFT2cxcXdKMWR2UkkzVEdlc3dpS2dKOUhvOXhvNGQyeXFTQmRUOFJGSGt6dzYxR3JLOUdwWC9pZjdtQlVSTlZmbkZ3NUR0b2ExeGR5YmhORHFpTm1MaDlqMzFwczRKa1BVZElldlNBU0c4SWZKMEJwTWRFSnduSVRpT0FQQU1jRDFSYmNIQzdYdHd4OW45WWhzYkVSRVJVUlBWL1BTdWF1cWNTOURpL2N6cFdKRXlIbVZhN21KSnNaSHFLc1A1NWYvRHRPSi9RU3Q3MXJKelZ4U2k1cWQzRVgvQlBUR09Mckw0MFFWUkc3SHk5Mk9xc3F6dkNGbmZub21tdGtyUVE5YTNoNnp2cUtwZVZlL25oSWlJaU9oTVpOKzlURlYrUDNNNkZtVmN6MFFUeFZTWk5oV0xNcTdIKzVuVFZmWDIzY3RqRTFBVU1kbEUxRVljclZRUHpaUjE2VEdLaEZxUytqOEhSNnRhM3hCZUlpSWlhbnZjWllkVjVSVXA0Mk1VQ1pHdkgxTEdxY3IxZjE1YkF5YWJpTm9JcTllV3d3QTRvb2s4NnYwY1dKeXVBQTJKaUlpSXpoeXl3Nm9xYzBRVHRTU2wyalJWV1hhMHZwM0NtV3dpSWlJaUlpSWlJcUtJWWJLSmlJaUlpSWlJaUlnaWhza21JaUlpSWlJaUlpS0tHQ2FiaUlpSWlJaUlpSWdvWXBoc0lpSWlJaUlpSWlLaWlHR3lpWWlJaUlpSWlJaUlJb2JKSmlJaUlpSWlJaUlpaWhnbW00aUlpSWlJaUlpSUtHS1liQ0lpSWlJaUlpSWlvb2hoc29tSWlJaUlpSWlJaUNLR3lTWWlJaUlpSWlJaUlvb1lKcHVJaUlpSWlJaUlpQ2hpbUd3aUlpSWlJaUlpSXFLSVliS0ppSWlJaUlpSWlJZ2loc2ttSWlJaUlpSWlJaUtLR0NhYmlJaUlpSWlJaUlnb1lwaHNJaUlpSWlJaUlpS2lpR0d5aVlpSWlJaUlpSWlJSW9iSkppSWlJaUlpSWlJaWloZ21tNGlJaUlpSWlJaUlLR0swc1E2QWlDaGE0alo4QnRQMnBRQ0EwbHZmaVhFMFJFUkVSTlFXeFczNkhNYWRLMkRyY3dFc1F5YkZPcHdXTCsyZFd3RUExdjRUWUJsNlhjam5xR1Zoc29tSW1xVHVGMzU5c2xZUHlad0taL3Rlc1BVYkIzZFNkak5IZG1ZVHE4dGczUFVqZElVN29ha29odUN5UXpJbHdwbmRBN2IrRStCSzd4THJFT2tNSWNreUt1d09sRmx0S0xYYVloME9FVkdMWWQzMENjVDRkSzlYR2dTZEtkWmhVUXNYNk5tM1B1OFBPbzIvcllEZ3NzTzRjem1UVGRSbU1ObEVSRkVodUJ6UVZKeUFwdUlFREFVL29XYlVkTmk3RDR0MVdHZUV1SisvZ21uYnQ0RGtWdFdMTmVVdzdOOEl3NEhOcUJseEkyeTl4OFltUUlvNWg5dU5DcnREU1NMVnZVNHF4M2FjdEZwUlpyV2p6R3FESk12S3RZYUV2QmhHVGtUVWNsUis5WmhQbldBd1F6U25RMHp3SktBMHFtUlU3U3N1R1lJcEdhSXhBUkM0S2drMXpONTdEQXk3VnNMVys3eFloMExVYkpoc0lxS0lzUGNjQmV1QWl6MEZXWVpncTRiK3lLOHdibDhLd2UxRS9LcjVjS2Zrd0pYV01iYUJ0blNTQk5QUFh3RUFISjBId3Q1OU9Oeko3U0M0bmRDZUtFRGMxcThoMkMwd3IvMElydlF1Y0dWMGlXMjgxQ1NTTEtQSzRVU0Z6WTVUZGdjcWJIWlUyQjJvdEt2TG5wY2RGVGJQdTgzbGJyaHpJaUpxTk5sZUE3ZTlCdTZ5M3h0dUxJZ1FUVWtRNHBJZ21sSWd4aVdmVGtTcGpsTnEyOVhXY2ZSVXE2QjY5bTFBemREclVNTXBYOVRHTU5sRVJCRWg2VTF3SjJhZXJraktnaXNyRjg1MlBaSDQzVHhBa21EODlYdFVuM2RiN0lJOFEwaW1KRlNmZnh1YzdYcXA2bDNwbmVGcTF4TkpYejRGeUJKTTI1ZWc2dnpiWXhRbE9kd1NhcHhPMURpY25uZW5DOVYxeDhxN0M5WDEydFE0bktoeWVCSklWWFlINUladlJVUkVMWkVzUWJLVUE1Wnl1SEVvNU1zRXJjR1RlRElsUVRERVF6VEdRekNjZm9sMXg4WjY1ZG82MFJBUFFSL0hVVlV4NXZQc1MwUXFURFlSVVZRNWMvckEyYTRuZE1mM1FIZWlJTmJodEh5Q2dJckxINGFVa083M3RDdXRFNXp0ZTBOMzdEZG9UK3h0NXVET0hESUFwMXVDemVXQ3plMkd6ZVdDM2VXR3pWVjc3SzQ3cmw5MndlWnkxNVpkU2h1cnkxV2JNSElweVNTbkpNWDZ5NHlhY3ovYkd1c1FpSWhhTGRsbGgxeFpCS215cUVuOUNBYXpWekxLREVGdmhxQTNRZEFaSWVnODcvQTZQdjFlZDJ3QUFwM1RHZ0JSRTZHdm1JamFJaWFiaUNqcTNDazUwQjNmQTlGYUdldFFXajVCQ0pob3F1Tk96b2J1Mkc4UWJWVlJDYUhTN3NDZTBuTEk4RXp6a21WQWhneEpsaUhKZ0N6TFh1ZGtTUERVU2JYMWNtMDdUOWx6dlZUdkdwY3N3eVZKY0xrbE9DVUpMcW51WFliVDdWYU9YVjdubkc2djQ5cDZsN3YyR3E4NmUyM1NpQ09HaUlpb05aUHROWkR0TlpEUXRLUlZJSUpHNTBsR2FmVVFSQzJnMFVIUTFMM3JBWTNXMDBiVVF0RHFBSTEzTzkzcDgwcFo1M1hlY3owRUVZSWdlRVpwQ1NJZ0NMVXZFWUpTRmdFSXlubkJUMXQxUHdKSGZSRzFBRXcyRVZIVUNXNG5BTThPZGY1b1N3L0RVTEFHMnVNRjBGU2RoT0IyUURJbXdKWGRBOWF6TG9JcnZYUEF2dlcvYjROeDV3cG9TdzVCY05uZ05xZkIwVzBJcklNdWFUQ3VjTzZyMm01MXlDVEViZm9QRFB2V1FyUld3WHIyNWJDY2ZYbTlleHlCY2ZzUzZBcDNRN1JWUXRiRndaWGVHYlplbytIb2VrNkRNZnBWOStlcE00UjNmUVAybHAzQ25kLzlHSlcrS2Zaa1NCREFoM0FpYXR1TUVuZm5iSWpzZGdKdUp6KzhpWUM0RFovQnRIMHBBUFV1ZFVEb3o1YXFka092Zy83Z0ZwaDIvQSthMHNNQUFGZG1MaXlEcjRRck05ZlRzZVNDYWZ2L1lOaTNEcHFLSXNnYVBWd1puV0VkTUJIT25ENitzWWtpeXFhK0NsbnIrM3laOHVuZklGYWRoS1B6UUZTTm4rRnpYbjl3Q3hLV3Z3NUFRUGtmNTBFeUppam5tdktjMzFpYVU4ZVI5TlV6RUJ4V3lNWjRWRncrU3pYVk1aem44c1krKzlOcFREWVJVZFJwaS9ZQkFGeXB2b3VEbTM3NURuR2JQdmVwRnkybm9EK3dDZnBEUDZQcWdqdmg2RHl3WGdzWjVwOFd3cmg3bGFwV1UxVUMweStMb1R1K08rZy9YdUhmOTdUNDFRdGcyTHMyNEhuajlxVXdiMXdFeUtlbld3bjJhdWlPL1FiZHNkOWc3ejRNMVdOdThYd0Mxd2phdW9lSzFFNk51bzRJQUNBNUFURTZpVW9pb2pORnRpTTZvNEdJbXFLaFo4czZjWnMraCttWDcxUjF1c0pkU1BxbUFKWGpaOERWTGcrSjMvMURlUVlIQUVHeVFsZTRHN3JqZTFCMS91MXdkQjBNQUhCMjZPZEpOa2tTdEVYN1ZZa293UE5zTFZhZDlOemplSUhudWJiZXlERmRrV2RwQjFkNkoxV2lLUkxQMjZFUzdEVklXUHFLSjlHazFhTnl3bDlVaWFaSVBKZUgrdjBoRHlhYmlDaXFEQVZyb0RsMUhBQmd6enZYNTd5bXNoZ1FOYkIzR3dKSHB3R1FFak1oaXhyb2ovMEcwK1l2SWJpZE1QLzBQcHdkK2tIV25QNlZaZnJsT3lYUjVFcnJDT3VBaVhDbjVFQzBWY0ZRc0FhR3ZXdWhLVHNXTUs1dzcxdEhXM29FdXNMZHNQVzl3UE4xT2UwUXZENzdNK3hkQy9PR3p3QUF6dmE5WU9zL0FlNkVESWlXQ2hoMy9Rajl3YzB3N0ZzUGQwcE95RHVaQUo1UGJMUWxuaDF5d2g0WlJhMldYaU1pMVdSRW1zbUlOSk1KYVNZRDB1Sk1TRFVha0I1blFxckppQlZIYS9ENS9ySlloMHBFRkZQbkRjcEh4cVExa0twT1Fxb3VnYnU2RkZKMUNTVGwvZVRwbCtWVXJNT2xOcUNoWjhzNitxTTdvRGwxSE5ZQkY4UFJiUWdndVdIWXV3N0duU3NBeVkzNE5RdmhiTjhiMnFKOXNQVWFBM3V2MFFCazZBLys3RWxReVRMTWF6K0NvL01nUU5UQWxaMEhXV3VBNExKRGQzeVBUN0pKZDJ5WGNpdzRMTkNlUE95ekczTGRPcUxPRHYxVTlVMTkzZzZaSkNGaDJldlFWSllBZ29EcTgyNkRLN09iY2pvU3orV2hmbi9vTkNhYmlDanlaQmxpVFRtTUJUL0J0TzBiQUlDelkzL1llNHp3YWVyTTdPWkpGQ1ZtcU9xdHFSMGdDeUxNNnorRmFLMkNybkFuSEIzUEFnQ0lOZVV3L2Z3VkFNQ1ZsWXZLaVE5QzF1Z0FBRzRBem5ZOTRVN01STnlXTHdPR0dNNTl2ZWtLZDhIV2J4eHFodDNnYzA2d1Y4Tzg5aU1BbmdSYjllanBBRHlma3JpVDI4SFp2aGZpZjN3SGhuM3JZZnJsTzlqNlhoQndpbUY5NXZXZkFwQWhtUkw5L25sUzY2RVZSU1FaOUVneUdwQnMwQ1BKWUVDaVFZOGtveDdKQmdPU2pLZnIwa3hHcEpxTWlOZnIwTkE0dVI2cEtmanBlRFdLTEk1bStUcUlpRnFhN0RnOWJ1eWREVkVyUW96UEFOQTdhSHZaN1lSY1V3WjNkUWxrU3pra3l5bElsbE9RcmFlVVkwKzVISktsQXBMMUZPUW9yYXRJTFlmb3NIcVNLWDVJQmpOa2c3bFIvUVY3dHZTbUtTK0VaZWgxc1BhZm9OUzVNcnBDY0R0aDJMTWFZblVaREFWcllPcy9BVFZEcnp2ZEpyMExCTGNUeGgzL2cyaXRoTzVFQVp6dGUwUFdhT0ZzMXhQNkk3LzYzY3hIVitoSk5ybVRzcUNwS0lLdWNKY3EyU1E0YmRDV0hnRUFPT29sbTVyNnZCMHE4N3FQb0R1K0d3QlFNM3l5SjVGV0YxK0Vuc3REL2Y3UWFVdzJFVkZFbUxZdlZlYWlxNGhhV1B1UGgyWElWWDZIcGRwN2pncllwNlByNE5ya0NxQXBPd3JVL2lOa0tGZ0R3ZTBDQUZTZk8wVkpOSG16RHB6b0dWVlZWZUszNzNEdTYwM1dhR0VaNUgrT3RuSFhTZ2hPR3lSakFtcEcvQUh3ODk5LzIxa1h3ckJ2dmVjVG9oTUZQcDhFK2UzM3QrWFFIZDBCQUxBTXV5RnFhelpSNUJnMEdwajFPc1RyZEREcnRZalg2MkhXYVJHbjAza1NTUVk5RWcxNkpCc05TbUlwcVRheFpOSnBHMHdjaGNPczArRGhJWjF3NzhwOURUY21JbXFGSGg3U0NYSGEwTmV1RXpRNkNJbFpFQk96UXIrSjJ3WEpWbEdiaEtxQVZKdWtraTJuSUZsUFFiS1VRN1pYUTdaWFE3SjUzbVZiTmFUYU91K3BQdFF5R2Zhc2htSFBhci9ud2xuTEo5aXpwVGZKbEFScjMzRSs5YmFlbzVSNFpIMGNMT2RjNmRQRzNuMG9qRHYrQndEUWxCNkJzNzBuMGVyczJBLzZJNzlDVzN3UWdzdmhsV3lSUGNrbVFZQ3Q5MWlZMTM4S1hlRnUxZWdmYmRFK1FKWWc2MDJuMTR1cXUxOFRuN2REWWR5NUFzWmRQd0lBclAwdmhLM1ArZXJ6RVhvdUQvWDdRNmN4MlVSRVVTTnJEYWk2NkI0NHMvTWFkWjNndEVKVFVReE54ZW4xRkFTN1JUbFdQbUZKN1FCM2FvY0FuWWh3dGU4RnpSNy95YVp3N3V2TmxkVWRzaUhPNzdtNmhKQ3JYUjdFQUVQdlphL3RoTFZsUnh0TU51a0tkOE84d2ZNUHNyM0hDTmh6ODRPMnAvRG9OU0tNV2kyTUdnMk1XaTBNV2cyTVdzK3hXYWVGV2FkVGtrZnhlcyt4cWw1SkxPa1FwOU5DSjdiTWhiaUhaQ1hncFRIZDhleW13eHpoUkVSdFJsYWNIck9HZE1MZ3JJU0dHemVWUmd2Um5BYlJuTmI0YTJVWnN0T3FUa1RacTFUSktObFdkZnE0cnAzREFqaHRubXVkdHRxWDU1akpxNVl2MkxPbE4yZjdub0NmNXd0M1NzN3BOam05L1k3T2NTZWRUcGlLOXByVDdldWVReVVYdENVSDRHelhDNEJuNnBoZ3E0WXJzNXVTSE5JVzdRVWtOMUQ3TEt1cm0wTFh2cmZmdU9wcnpQTjJRM1RIZHNLOC9oTUFnS1BiRUZpR1h1UGJKa0xQNWFGK2YrZzBKcHVJS0NMc1BVZDVQdVdRSkdoTERpQnU4MzhnMXBRalllbXJxTHprcjNDbEJWN01XbE4yRklaOTY2RXQzZy9OcVJNUS9RMDk5M3BJMHB3cUJJQ2dmUUtBcERjRlBkL1krM3B6Qi9sMFUxdnVXYU5LZjNBTDlBZTNCSTBCOEN4bzJGQ2NDY3YrSHlCSmNHVjJRODNJS1EzMmVhYlJpaUswb2dDZEtFS24wYWpMb2dpZFJvUzI5bGhicit4OVhpdUs5UkpHbmtSUjNidkJwMDVkTHpaeXNmWXoyWkNzQkN5OHNCYyszbE9NMVlVVk9GWnRoOVhGLzR3UVVldGkwb3JJaVRkZ1ZQc2tUTzZaQ2JOTzAvQkZzU1lJRVBSeEVQUnhFQk15RzI3ZkVGbjJUQVYwV2dHWDNaT0FjbmducFU0bnArQ25UdG1WenVmZFZmdnU4THhMdFdWWDdYbkp6M1Z5NjFuanBtNVh1RWdKOW16cFRUWWwrYS8zR3ZFdW1WUDl0OUVhdlc3bzlMcDNKdHlKR2RCVWxrQjN2RUJKTnRWOXdPdm9lQllrY3dyY3llMmdPWFVjdXVJRGNHYjNBQUJvYTZmZUJmcmd0Q25QMjhGb0tvcGdMUGdKa0NRNHMzdDRGdmYyTTJvcFVzL2xvWDUvNkRRbW00Z29JaVM5U2RueHdaMmNEV2QySHBLL2ZBcUN2UnJ4Szk1Q3hhVFpmaGYrTTYvL0ZNWWR5NERhQmZaa3JSN3VsQnk0RXpNZ0pXYkM2R2Rxbm1pM2V0bzJjaTU4VSsvckxkZ1VOc0haeUU5bkpIZkFVMkxWU1NSKy94SUVoeFh1cEN4VVRiamI3N1RCU01wTFM4RmJsNXdQVVJBZ0FCQUVBYUlBaUJBZ0NBSUU1UmllTnJYdFJLOXpvaUFBeW5GZEg2Zjcwd2lDS21uVWRsSThMWXRacDhHdC9kcmgxbjd0WWgwS3RRQ1ZSeHc0c3FveWFKdk81eVVpdnYwaTBxL3FBQUFnQUVsRVFWVHBUOHMvM3JvSE03NzRJV0Q3ai81NE1TN3MyYmh0cmN0ZXZ3ck93dC84bnRNazV5RDlnZFAza3dIYzlOVXk3Q2dwRGRoZno3UVVMTGg4UERRaWY5TlFHeVVJRUxSNkNDR3VEeGxWa3Z0MDhrbHllWklNc2x6N2tpREwwdW5FUTkyeEpIdnFJWHUxbDd6YWU3V3RQUzlEUnZrN044YnlLMjIwVUpkSGtFUDRZQ3hnbXlEWE9qdjBnMmJuRDlBZTM2UFU2WTd0OUp6cjZFa2tPWFA2ZURhcktkd0ZaM1lQQ0c0WHRDVUhBUUNPanI3SnBxWStid2VqSzl3RndlVVpuZTNvY25iQUJjWWo5VnpPNVNzYWo4a21Jb29LS1NFZE5TTnVSUHdQYjBGVGNRTEc3VXRnSFhpSnFvMXgxNC9LdkhGN3oxR3c5aDhQZDNJN2VIOHE0ZThmSVZrVUlVZ0FYTUduLzlTdDYxUmZ1UGNObGF3eFFKQ3NzUFU1cjNadWVIaEVheFVTdjVzSDBYSUtramtGbFJmZHA5cE9ObG9TOURxY25aM1JjRU1pYWpVa3A0d1RtNnVEdGpGbjYxU0pKZ0JZLy92eG9OZmtkOHB1ZEN5Nnp1Y0VURGE1VHgyRHUvSUVOSW1lZmdVQTl3NGRpRnUvV1I2d3Z6Mmw1ZmhzMTE1TTd0dTRLZDFFRkFXaUJvS29BWFJHZnREVXdqZzc5SWR4NXcrZTVKSGtlWWJXbnRnTHlaUUlWN3JuUXdOblRoL1BHcUtGdTJFOSszSm9TZzVDY0x2Z1RtN25NNW9xMnMvYjlwNmpvQ2s5RE4ySnZUQnYrRGVrcEN5L2k0eEg2cm1jR3E5bExpWkJSSzJDUFRjZnJ0b2h0cVpmRnZ2TWs2NWJ6TStWMVIzVm82YkJuZHdlM3Y4QUJacS9MZGNtWERRVko0TGVQOURpNE9IZU4xUlNmSXJuL3BXaHJ4ZFZuK0MwSXVIN2VkQlVGa015SmFKeTRvT1FFdEtiRkJjUlVTREZ2MXJndEFTZnhwQjl0dTlvMHZXL0IvNDkzQ3N6RlNtbXhuOFNyT3QwVHREenp0OS9WcFVIWnFWamJPZWNBSzA5WHQreUhjVVdhNk5qSVNKcUs1enRlMExXYUNHNEhOQVdINFN1YUQ4RWw2TjJlcHpuT2RuWnpyTmVsSzc0QUFTWFE5bTl6dDhVdW1nL2I4dWlCbFhqL3V4NVBwWWx4QzkvRTlxVGgzemFSZUs1bk1MRFpCTVJSVlZOL3JVQUFNRnBSOXpHejFYbk5LYzgvMG1wKzdTa3ZycDU0dlhWYmJlcUs5b0gwZXAveW9kb3JZSzJjTGZmYytIZU4xVE9yTzRBUEhQWS9jNUxiNERnZGlKaDZUK2hMVDBDMlJDUHlva1BxQlowSkNLS0pGdTVDNlY3Z2lkaWtuT05NS2FvQjhTZnJMRmkzMG4vaTYwQ3dQRE9qUi9WQkFENnpvT0RubmNlOWwxejR5LzVBNEl1eUc5eHV2RGkrcTFoeFVORTFCYklXZ05jV1o0UGlYVW5DcnpXYStwL3VvM09DRmRHTjg5QzRrWDdsTVhCL1UyaGkvYnpOZ0RJeG5oVWpwOEJXV2VBNExJallja3JFS3RPcXRvMDlibWN3c2RrRXhGRmxTdXpHeHpkaGdCQTdlS0FCNVJ6ZFdzUGFVc1ArMXduMkdzUXQva0x2MzNhdTliK1IwUnl3N3oySTlUTkF6L2RzUVR6VHdzZ2VDMThxRG9kNW4xRFpjOGI2ZW5MNVlCNTlmc0I1MzZMMWdyb2p0YWJLaUpMaUYveEpuVEg5MERXbVZCNThYMnEzVVdJaUNKSmxvSENEZFUrdjBhOWFmUUNzZ2Y1N3NDejZYQ1JuOWFuRGUwYzNscGdZa0lHTkttQk40QncvTzZiYk9xVW1JRHBBM29IN1hmNXdTTlljeVQ0dEQ4aW9yYXNibTBtVDdKcE55Q0ljSGJvcTI2VDA4ZlRwbkEzdE1YN0lXdjFjUG5aZVRyYXo5dDEzS2tkVUgzZW53QkJnR2l0OUt4MTZyWElkNU9leTZsSm1Hd2lvcWlyR1hJMUlHb0J5TFhiazNyK1YrTnMzeE9BWno1NC9JL3ZRRnQ4QUpyeVFoZ0sxaURweTZjQXdmK3ZLRWVYYytCSzZ3Z0EwQi9jak1Udlg0THU2QTVvVGhWQ2YvaFhKQzUrRWZyZnQ4R1YyYzN2OWVIZU4xU3V6RzZ3ZHgvbWllLzNiVWo2NzFNd0ZLeUJ0dXdJTk9YSG9ELzhDOHhyUDBUeXA3T2dPNjRlZlJXLytuM29mOThHQ0FKcVJreUdyRGRCVTFrYzhFVkUxQlRsKzJ5d2x2cGYzNjVPMXRsbWFBeSt2eGZYSENvTWV0MndNRWMyQVlDK2MrQ3BkSzRUdXlGWkszenFieHJRR3gwUzQ0UDIrMy9ydHNEbUNyd3BBeEZSVythb25RNm5LVDhPVGRrUnVMSnlJZXZWSHpZNGFwTk4raU8vUW5CWTRjck84N3Q1VGJTZnQxVXhkUm9BeStCSm50Z3JUaUJ4NmF2S2g4NU5lUzZucHVFQzRVUVVkVkpDT214OXo0ZHgrMUpvaXcvQXNIY2Q3RDFHd0RKa0VuVEg5MEJ3V0dIWXR4NkdmZXVWYTJSRFBDb3UvU3VTUDMvY3QwTlJSUFVGZHlMeDI3a1FhOHFoTy9xYnp5Y1JsdnhySUZnclZTT3BsSFBoM3JjUmFrWk9oV0MzUUgva1YyaExqeUIrMVh0K1dnbVE0dE5VTllhQ05iV0J5SWhmT2IvQis1VGUrazZUNGlTaXRzdGxrMUM4MWY4V3ozWGlNblJJNldiMGUyN2wvcU1CcjJ1ZmFFYUhwUEEzTk5CMUhnenIxdi80UHlsTGNCN2NDRU9mOGFwcXZVYURoNGFmZzd1WHJBelliMkZWRGVadjI0bTdCdmNQMklhSXFLMXlwK1JBTXFkQXJDa0RjRHI1NU0yVjBRMnl6Z2hOMmRHQWJZRG1lZDcyWmgxd3NTZVp0VzhkdEVYN0VQL2pPNmk2NEE0QVF0alA1ZFEwSE5sRVJNM0NNdkJTeUFiUDRySnhtNzZBNExURG5kd2VGVmMrQ252M1laQk1TWUFnUWpJbHdwNTNMazVkOVZqUTZXUHV4RXljbWpRYjF2NFQ0RTdNQUVRdFpMMEp6cHkrcUx6NGZsalB1aWp3dFUyNGI2aGtyUjVWRjk2TnF2TnZoNk5qZjBpbUJFQVVJZXVNY0tkMmdLM1BlYWk0OHUrdzlSN2I1SHNSRVlYanhKWWF1SjJCNTg4SkF0QXUzd3gvVzBhVlZGdXhzNmdzNExVanVyUVB0c04yZy9TZGh3UTk3eml3MW0vOThBN1ptTkF0OEJROEFGaXdmVGNPblBLLzNoOFJVVnZudmRpMzA4L3ViaEJGejBMaFNodi95YWJtZU42dXIyYlVOR1ZtZy83Z0Zwalhmd2FBeitXeElzaXlIR1NXUGhHMUZvUGYvVlJWbHVLSHhTZ1NhbW5FNnZXcTh1WmJybzlSSkVUVVhLcU9PbkI0WmZDRVMzb2ZFN0lHK2U1QUJ3Q2YvN29QZi9yM3NvRFh2bnJWV054NGRxL3dBNVJsbkh4eExOd1YvdGRZMHFaM1JkbzlTL3llSzdGWWNjMmk3MURqOUw5dUh3RDB6VWpGL0V2SFFTTnk4M1dpMXFyb1VmVTZRaGYzKzErTUlpSHk3N3NkNmhHNldYTUtZaFJKK0FRaDhFZExITmxFUkVSRTFJYTRiQklLMTFjSGJhTXppOGpvNzdzb2VKMWdVK2dBNFAremQrZnhVWnozL2NBL2MrenNyVnNJSkpBRUV2ZU5BV013R0dQdzNkakdzUlBIalIwbnFkdm1hcE0yYVpNMlNaTmZrelJwMHR4cDZ6cVhjemgyZk1XeERiWXhtTXVjNWo0RlFoSzY3MlB2WTJaK2Z5ekNDRFNqMVdwM2RYM2VyNWRlMHU3enpNeFh3N0thK2U3emZKODFaWk1UaXUweVFZQlN0dEt3T2RwV0JiV25xZCsyZkljZG54eGdtdHpKMWc3ODR1aXBJWVZJUkVSRXhwaHNJaUlpSWhwSEd2WjVFUTFwcG4wbUxYVkJsUHYvc0ZMWHpaTk5aWG1abUp4cFhxZzdIbWJKSmdBSVYrNHhiSHYvN0hMTXpzczIzZjcvRHAvRXFUYmpxWUJFUkVTVU9DYWJpSWlJaU1hSnJndEJlT3JDcG4zY2t4VzRKeXVHN2RXZDNhanJOaDRadFhiYUVFYzFYYUpNdThHMFBWelpmOTBtQUJBRkFWOWN0UlNpU2VFb1RkZnhsZTM3RUZLNU9oMFJFVkd5TWRsRVJFUkVOQTVFZkNvYUQ1cXZQaWNwQWdxWG00OUtlcnV5M3JSOXlGUG9MaEZkZVpBTFpoaTJoeXZmaVEyek1qQW5Md2Nmbm05ZU42cTZxd2MvT1hBczRSaUppSWlvZjB3MkVSRVJFWTExT2xEL2poZWF5ZXB6QURCcHVRdXkzZnp5Y0lmSkZEcEJBRzZjV3BoUWlQMHhtMHFuZVZzUmJhMDAzZjZ2bDh6RDlKd3MwejVQbjZ6QS9vYm1oT0lqSWlLaS9qSFpSRVJFUkRUR3RaOEp3TmRpdkRvYkFHU1dXcEZaWWpYdG8ybzZkbDR3SHRtMHFIQUNzdXptK3hnTVpkcEFkWnVNcDlJQmdDS0orUHBOMTBNV3pTOTUvMjNIZm5qQzV1ZUhpSWlJNHNka0V4RVJFZEVZRnVwUzBYekVmUHFjYkJjeGFkbkFSYjFQTkxXaE14QXliTCtwckdqUThabFJTcGNCb21UWUhyNWdubXdDZ09rNVdmamI2K2FaOW1ueCtmR2ZlOTRkZEh4RVJFVFVQeWFiaUlpSWlNWW9MYXFqYnJjSHV2bmljeWk2d1ExSk1TNm0zZXR0a3lsMEFMQTJTZldhZWdsV0p5eFRGaG0yaDZ2MkFkckFCYjQvUEg4V0ZoYmttZlo1N1h3Tk5sWFdERHBHSWlJaXVoYVRUVVJFUkVSalZPTitMNEpkVWRNK09UTnNjRTJ5eExXLzdTYkZ3YTJ5aE9YRkV3Y1ZYenpNcHRMcElSOGlkVWNIM0ljb0NQamFtdXRobDJYVGZ0L1lkUUNWbmQyRGpwR0lpSWo2WXJLSmlJaUlhQXpxUEJkRVY1WHhsRGNBVU53U0NoWTc0OXFmTnhUQm51b0d3L1lWSlpOZ2xZMm52Q1hLYWxJa0hBQkNGZHZqMnMva0RCYytlNzN4S0NrQUNFWlZmUDZ0M2ZCRldMK0ppSWhvS0poc0lpSWlJaHBqQXUxUk5CNzBtbmNTZ01rcjNSRGxnYWZQQWNEMnlqcUVWZVA1ZUd1bUpiZGVVeS9MNUlVUUZJZGhlK2pzdHJqM2RkK3NNcXlhTXNtMHo4VnVENzYyWXovTTErMGpJaUlpTTB3MkVSRVJFWTBoYWtoSDdjNmVBZXMwNWM5endKNW5QcTNzU3ErZk5hOW50R0ZHY2R6N0doUkpobUl5dWluYWRBWnFkMk5jdXhJQWZQbkdaY2kybWErWXQ3VzZEaytmT0R1WUtJbUlpT2dLVERZUkVSRVJqUlU2VVBlT0J4R2ZlYWJKT2RHQy9QbkdvNFd1cHVrNjNxeTRhTmhlbE9uQ25JTGN1UGMzV05hWk41dTJoK09jU2djQWVRNDd2bkh6RFJob1BOY1A5aC9Ga2VhMnVQZExSRVJFNzJHeWlZaUlpR2lNYUQzaGg3Y2hiTnBIdG91WXZNb05JYjdaY3dDQVl3MXRhUEg2RGR0dm0xa3lxUDBObG5YR1d0UDJ3VXlsQTREbGhRWDRtK3ZtbS9iUmRCMy92UFVkZEFTQ2c5bzNFUkVSTWRsRVJFUkVOQ1o0R3lOb09XYWNFQUlBUVFDbXJIWkR0ZzN1RW5DZ0tYUzN6aXdaMVA0R1MzVG53MUkwejdBOWZHRVA5TWpna2tLUExadzlZUDJtTm44QVg5eTJCNnJHQ2s1RVJFU0R3V1FURVJFUjBTZ1g4YW1vMjkwellMK0NKVTQ0OGkyRDN2OGJGY2JKSnB0Rnh1cXBoWVBlNTJDWlRhWFRJMEdFcS9ZTmFuK2lJT0QvM2JRQ2sxem1xL0c5MjlpQ254dzhOcWg5RXhFUmpYZE1OaEVSRVJHTlltcFlSODIySHFnaDg5RTNHY1ZXNU02eUQzci96UjQvanRTM0dyYXZMU3VDelJKL29mRkVLUVBVYlJyc1ZEb0F5TEFxK1BZdEsyRVJ6UytKZjNQOERGNDhlMkhRK3ljaUlocXZtR3dpSWlJaUdxVjBEYWpkMllOUXQycmFUOG1RVUxUQ2xkQXh0cHd6TGd3T3BINEtYUy9McERrUTNmbUc3ZUd6YndQNjRLZTd6Y25Md2VkdldESmd2Mi90UG9pOTlVMkQzajhSRWRGNHhHUVRFUkVSMFNqVnNOOExYMVBFdEk4b0N5aGVuUUhSa2xnRjd3SHJOYzFJVDdJSmdtaGFLRnp0YmtDMDVWeEN1NzV2VmhudUxDODE3YVBwT3I3dzFtNVVkblluZEF3aUlxTHhoTWttb25IQ0xsODF4VUUzWDYySXhvbXJYZ2VPTkV5RklhTGthRDNoUjFmbHdFV3hKeTEzd1pvbEpYU01VRlRGdHZPMWh1M3pKK1ZoVW9aNXphTmtNcXZiQkNRMmxRNEFCQUJmV3JVVVpkbVpwdjM4a1NnKzgvb090UGtEQ1IySGlOSkhVUHBPRzg2SmRneFRKRVRYeW8yMjkza3NLSTVoaWlSMW1Hd2lHaWNtWi9TZFBpRkUyb1lwRWhwSnJuNGRUSFluTnMyR2lOS3J1enFFbHFQbUs4OEJRTzRzTzdLbVdoTSt6cDZhUnZqRFVjUDJkRTJoNjZXVXJZUWdHUmM0VHpUWkJBQTJXY0ozMTkrSURLdGkycS9aNThkbjM5eUpRTlQ0dkJEUjhKTnlpdnM4WHRmNTVqQkZRblN0bXp1MzlIbDg5ZXQxTEdDeWlXaWN1S21rcU05aklWd0xJZHpBRVU3amxSNkdFRzZBRU80N1ltSE5WYThUSWhwNS9LMFIxTy94RE5qUFBWbEJ3WktoalRyYWZLYmF0UDIyTkNlYkJNVUJ5OVFWaHUyUjJpUFFmSW1QWHBpUzRjSi9iVmc5WU1IdzAyMmQrSmR0ZTZFbFVDT0tpTkxET210OW44ZVB0dndLNzI5OTVwb1JKVVRwbEJ0dHgvdGJuOEdqTGIvcTg3eDExaTNERTFBS0Nick92NUpFNDRFdkVzRUhYdGlNSnUvQW40VFQrRFRKNWNRekcyL25WRHFpRVN6c1VYSGg5YTRCVjU2ejU4b29YWjhKVVU2c1RoTVFxMUUwL3o5L2l5YVByOS8yUEtjZHAvL3BFWWhDNHNkSWhIL2ZiK0Y1NWV1RzdSbjMvRHZzU3g4YzBqSGV1SEFSWDlxMlo4QitINW83QTU5YnNYaEl4eUtpMU5CRFhyVC8rRzZvM1EzREhRcVJLU21yQ0xtZmVnV0NOWDNUMHBORkVJd3ZBaml5aVdpY2NGb3MrTXJxNWNNZEJvMWdYMTY5aklrbW9oRk1EZW1vMmRZellLTEo0aFJSZkZQR2tCSk5BSENndHRrdzBRUUFHMllVcHozUkJNQzBTRGdBQkU5c0d2SXhicDFXakU4c25UOWd2OStmck1DenB4SXJTazVFcVNWWVhjaTQ3NXZESFFiUmdETHUrK2FvVERRTmhNa21vbkZrZVdFQmZuYkhXa3gwamIwQ2RKUzRpUzRIZm5iSFdpd3ZMQmp1VUlqSWdCclJVYk90RzJHUGF0cFB0QWdvdVRrVHNuM29sM2d2bjd4ZzJuN243TkloSHlNUlV2Wmt5Qk5uR3JhSHEvWkM4M2NOK1RpUExaeURlMlpNRzdEZmYrNDVoTTJWNWl2MkVkSHdVTXBXSXZzanY0S1VXVGpjb1JCZFE4b3NSUFpqdjRZeTdZYmhEaVVsT0kyT2FCenlSU0w0emZHejJGRlRqenFQRi80SWk1eU9OdzZMak1sdUY5YVVGT0hEODJmQ2FURXV1RXRFdzB1TDZxaloyZ04vYThTMG55QUFKZXN5NFp3NDlQL1BtcTVqNFhkL2k0YWUva2MyT1JVTEt2NzVVZGlHYVRTazcrMmZ3ZnZXRHd6Yk0rNzlCdXpYUFREazQwUTFEWjk1ZlFmMk56U2I5aE1GQWYreGJpWFdsVTRlOGpHSktQbjBrQmUrWFQ5SDZNeGJVRHN1UWcrenJBUU5EMEZ4UU1vcGhuWFdMWERlK0RFSTF0RzlPSS9aTkRvbW00aUlpSWhHS0UzVmNYRmJEM3pONW9rbUFDaGM0VUoybVMwcHh6MVEyNHpibjNqUnNQMytCZVY0NG9IMWh1MnBGbTJyUXZzUGJ6TnNWOHBYSS92Um55ZmxXTjV3QkI5OTVTMWM2T3cyN1NlSkFyNTd5NDFZWGN3UkZFUkVORDZ3WmhNUkVSSFJLS05yT21xM2UrSktOT1hQY3lRdDBRUUFmenBSYWRwK3o5eXlwQjByRVhMZVZNZ0ZNd3pid3hmZWdSWXdUdzdGeTZWWThNTmJWeVBYYm41K1ZVM0hGOTdhamIzMVRVazVMaEVSMFdqR1pCTVJFUkhSQ0tOclFPMU9EN3lONFFIN1pwWmFNV0ZCOG1yeGFicHVXcS9KcVZod3kvUXBTVHRlb216ejdqQnUxRlNFVHIrWnRHTk5jam54L1Z0WHd5WkxwdjBpbW9aL2VITVhEalcxSnUzWVJFUkVveEdUVFVSRVJFUWppSzREZGJzOThOUU5uR2h5Rnlrb3VzRU5KSEZSdUVOMUxhanY5aHEyM3phelpOaHFOVjNKT3RjazJRUWdlR0p6VW84M0p5OEgvN1ZoTlJUSi9QSTVwS3I0dTlkMzRGaExlMUtQVDBSRU5Kb3cyVVJFUkVRMFF1ZzYwTERIZzU2TG9RSDd1aVpaTUdXMUcwS1NyK1lHV29YdW5ubkRPNFd1bDV3L3pYd3FYZVh1cEUybDY3VzhzQURmWFg4alpOSDhwQWVpVVh4NjgzYWNhdXRJNnZHSmlJaEdDeWFiaUlpSWlFWUNIV2pjNzBWWDFjQ0pKdWNFQzZhc3lZQWdKWEZJRTJMSkxyTmtrME9Sc1g0RVRLSHJaWnQ3dTNHanBpSjA1cTJrSDNQbDVFbjRqM1VySVJyWFJBVVFXL24xVTV1MzQxeEhWOUpqSUNJaUd1bVliQ0lpSWlJYVpyb09OQnp3b3ZOOGNNQytqandaeFdzeklNckpUVFFCd09INkZ0UjJlUXpiYjUweE1xYlE5YkthSlpzQWhFNXNTc2x4MTVZVTRkL1hyaGd3NGRRVEN1TVRtOTdHMmZiT2xNUkJSRVEwVWpIWlJFUkVSRFNNZEMxV282bnozTUNKSm51T2pPSjFtUkF0eVU4MEFjQ2ZUZzZ3Q3QwSW1VTFhTNTVRRG5sQ3VXRjdxSEkzOUdCUFNvNTk2N1JpZkhYTjhnSExaWFVHUTNqODFXMHNHazVFUk9NS2swMUVSRVJFdzBTTDZyajRkamQ2YWdhZU9tZkxrbEd5TGhOU2loSk51ZzY4Zk1KNENwM2RJbVBEak9LVUhIc29UQXVGcTFFRVR5ZC9LbDJ2dThwTDhjVlZTd2ZzMXp1bGJzZkZocFRGUWtSRU5KSXcyVVJFUkVRMEROU1FqdXEzdXVGdGpBelkxNW9wb2VTV0RFalcxQ1NhQU9CQWJSTXVtazJobTFrQyt3aWFRdGZMTnM5OEtsM3cySjlUZXZ5TnM4cncrUnVXRE5ndnJLcjR4eTI3OE9yNTZwVEdRMFJFTkJJdzJVUkVSRVNVWmhHL2hxbzN1eEJvaXc3WVYzRkxLTDBsRTdJdHRaZHR6eHlwTUcyL1orNjBsQjQvVWZLRTZaRHpqYWYzaFN2ZmdkYlRuTklZUGpCbk9qNnpmT0dBL1RSZHgxZTM3OFB2VDV4TmFUeEVSRVREamNrbUlpSWlvalFLOTZpb2VxTUxvVzUxd0w2WEUwMzIxRjZ5aGFJcVhqeHVYSy9KWnBHeFlVWkpTbU1ZQ3VzOGs2bDB1b2JBMFpkVEhzTWo4MmZoazBzWHhOWDN2L1lkd2M4T0hvZWU0cGlJaUlpR0M1Tk5SRVJFUkdrUzZJaWk2bzF1Ukh6YWdIMXQyVEttM3BvSml6UDFsMnViejFTak8yaGNOK3J1MlZQaFVFYmVGTHBldGdWL1lkb2VQUEppckNoVmlqMjJjRGErdUdycGdFWERBZUFYUjAvaFc3c1BRa3REWEVSRVJPbkdaQk1SRVJGUkd2aWFJNmplMG8xb2FPQkVrM09DQmFVYlVqOTFydGNmQnBoQzk4SEZNOUlTUjZMa3ZLbXdURmxrMkI1dE9ZOUk0OG0weEhML3JESjhjOTFLeU9MQS8zWXZuS25FRjdmdFFWZ2QrRFZCUkVRMG1qRFpSRVJFUkpSaVBSZERxTm5hRFMweThDZ1c5eFFGSmVzeVVyYnEzTlZhdlFHOGRlNmlZZnRFdHhOcnBrMU9TeXhEWVY5OG4ybDc4TWhMYVlvRTJEQjFDbjU0NjJyWTVZRkhnNzFWVll1L2YyTUhQT0dCQzhVVEVSR05Ga3cyRVJFUkVhV0tEclFjODZOMnB3ZDZISU5Yc3Nwc21MSTZBNEtVbmtRVEFEeDM3QnhVelRnSjl1Q2k2WkRFOU1XVEtPdThPeUZJRnNQMjRORS9RMWZUbDlDNXZtZ2kvdWZPbTVGaFZRYnN1NytoR1krKy9DWnF1bzFYQXlRaUlocE5tR3dpSWlJaVNnRXRxcU4yWnc5YWovdmo2cDgzeDQ2aUZTNElhYzdyRExRSzNRY1h6VXhUSkVNajJqTmhuWFdMWWJ2bTcwVDQzSTQwUmdUTXpjL0J6KysrQlJPY2pnSDdYdXoyNEpFL3ZZbDM2aHJURUJrUkVWRnFNZGxFUkVSRWxHUmhyNHFxMTd2UlV4dU9xMy9CWWljS0ZqdFRITlcxVGphMTQzaGptMkg3b3FKOHpKeVFuY2FJaHNZMndGUzZ3T0VYMHhUSmU2Wm1aZUFYZDkrQ2trejNnSDE5a1FqKzd2VWRlT3I0R2E1VVIwUkVveHFUVFVSRVJFUko1R3VPNE1MbUxnUzdvZ04zRm9EQ0ZTN2t6YkduUHJCK0REU3E2YUhGbzJOVVV5OXIrV3FJemx6RDl0RFpyZEFDM1dtTUtHYWl5NEVuNzc0RmMvSnlCdXlyQS9qUi9xUDQ2dmE5Q0tscTZvTWpJaUpLQVNhYmlJaUlpSktrb3lLSW1yZTZvWVlHSHBjaWlBS0tWMmNndTh5V2hzaXVGZFUwUEh2VU9ObGtrVVRjTjc4OGpSRWxnU1REdHZBdmpOdlZLSUxIWDBsZlBGZkl0bG54UDNmZWpPV0ZCWEgxZisxOERmN3ExYTFvOFFkU0hCa1JFVkh5TWRsRVJFUkVORVM2QmpUczg2THhnQmQ2SFBPZlpMdUlxYmRtd2oxbDRPTFJxZkwyK1RxMGVvMFRHUnRtbENEWE1UeUpzS0d3THhwZ1ZickQ2VnVWN21vT2k0d2YzcllHOTg4cWk2di9xZFlPZlBpbE4zQzhwVDNGa1JFUkVTVVhrMDFFUkVSRVF4QU5hcWplMG8zTzg4RzQrdHZ6WkpUZGtRVjdycHppeU16OTRjaFowL2FIRnM5SVV5VEpKVSthRFhtaThmUy9TTjFSUk51cTBoaFJYeFpSeEJkWExjVVhWeTJOYTVXLzlrQVFqNys2RmErY3EwNTljRVJFUkVuQ1pCTVJFUkZSZ2dMdFVWelkzQVYvYXlTdS9sblRySmk2UGhPeWZYZ3Z3YnFESWJ4MnV0cXdQY2Rody9vWkpla0xLTW5zaXphYXRnY1B2NUNtU0l6ZFA2c00vMzNIemNpMldRZnNHOUUwL051T2ZmamUzc09JYUZvYW9pTWlJaG9hSnB1SWlJaUlCa3NIMms0RlVQVjZGeUsrT0c3K0JXRGlkVTRVM2VDR0lBMDhtaVhWbmpsY2dWRFV1UGoweHZubFVLVFJlNWxvVzNnM0lFcUc3WUZEejBOWDQwc1FwdEtTaWZsNDZwNE5tSkdiRlZmL3AwOVc0S04vM29LTDNaNFVSMFpFUkRRMG8vY3Fnb2lJaUdnWVJBTWFxcmQyby9td0w2NzZUSklpb0hSZEpuSm5EYytLYzFmVGRlQVhCMDZhOWhsdHE5QmRUWFRsdzFwK28yRzc1bTFENk5TYmFZekkyQ1NYRXorLyt4WnNtRG9scnY2bjJ6cng4RXR2NE9XS0tzVHg4aU1pSWhvV1REWVJFUkVSeGNsVEY4YjVWenZoYTRwdlZJdzFVOEswMjdQZ25HaEpjV1R4MjExZGozT3RYWWJ0TXlka1kyRmhmaG9qU2czYll2TkM0WUg5djA5VEpBT3p5eksrdVc0bFBybDBBZUlaOXhhSVJ2SDFuZnZ4cGEzdndCTWUvaEZhUkVSRVYyT3lpWWlJaUdnQW1xcWo4WUFYRjdmM1FBM0ZONTdFUFZuQnROdXlvTGlOcDNNTmg1L3ZNeC9WOU1oMXN5RU0vMHkvSWJQT1dnL1JrVzNZSHE3ZWoyakx1VFJHWkU0QThOakMyZmplaHRWd1dPSXJIdjltVlMwZWVuRXpqalMzcFRZNElpS2lRV0t5aVlpSWlNaEVzQ3VLQzV1NjBGRVIzMnB6QUpBLzM0SGlOUmtRTFNNcmE5UGs4ZUhWMDhZcnNka3NNajQ0eXFmUTlSSmtCZmFsRDVyMkdVbWptM3F0S1M3RXI5NjNBVk15WEhIMWIvTDY4ZmlyVy9IRW9STlFOVTZzSXlLaWtZSEpKaUlpSWlJREhXZUR1TENwRzZGdTQyTGFWNUtzQW9yWFptRENBZ2ZpbWcrVlprOGRQRzJha0hoZ3dYUmsyUWRlSFcyMHNDLzdJTXlHYVFXT3ZBUTk1RXRqUlBHWmxwV0JwKzY1RmV2anJPT2s2VHFlT0h3U2YvWGFWalI0Ujk3dlEwUkU0dytUVFVSRVJFUlhpWVkwWEh5N0I0MEh2ZERqSEMzaW5HaEIrVjNaY0JjcEtZNHVNUkZWdzY4UG5EYnQ4OUhsYzlNVVRYcElXVVd3enJ6WnNGMFArUkE4OW5JYUk0cWZXN0hnVyt0VzRpdXJsOE11eHpldDdsaHpHejcwNHV0NDQ4TEZGRWRIUkVSa2pza21JaUlpb2l2MDFJWlIrV29YUFBYaHVQb0xBbEN3MkluU2RabVE3U1AzMHVyMXN6Vm84aGlQZWxrNnBRQUxDdlBTR0ZGNk9KWi95TFRkdi8vM2lHdFp3V0VnQUhqZmpLbjQzYjIzWW5hZWNmMnBLM25ERVh4cDJ4NThaZnRlZEFWRHFRMlFpSWpJd01pOUlpSWlJaUpLbzRoZnc4VWRQYWpkMFlOb1FJdHJHOFV0WWVwdFdjaWJZeCtSMCthdTlQTjlKMHpiUHpiR1JqWDFVc3B2aEpSVGJOZ2ViVHFMU08zaE5FWTBlTVdaYnZ6aUw5YmprZm16NHQ3bXRmTTF1UCs1MS9EcStXcU16RlFhRVJHTlpVdzJFUkVSMGJpbTYwREgyUURPdjlJSlQyMThvNWtBSUt2TWhySTdzMkRQalcrSzAzQTYxOXFGSFJmcURkdHpIVGJjTTY4c2pSR2xrU0FPUExwcDMrL1NGRXppTEtLSXp5eGZpSi9lZmhOeTdiYTR0dWtPaGZIVjdmdnd5VTF2bzdiSG0rSUlpWWlJM3NOa0V4RVJFWTFid2E0b3FsN3ZRdU5CSDdSSWZPTS9KSXVBeVRlNlViVENCVkVlNGNPWkx2bmxnWk9tN1g5NTNXeFlaU2xOMGFTZmJmRkdDTEp4NGZQZ3lVM1FmTzFwakNoeDF4ZE54QjgyM283VnhZVnhiN08vb1JrZmVHRXpmbm4wTktKYWZLUDJpSWlJaG9MSkppSWlJaHAzdEtpTzVzTStYSGl0QzRIMmFOemJPZkl0S0xzckc1a2xvMmZGTm44NGlxY1BuelZzRndUZzBXVnowaGhSK29tT0xOam0zMlhjUVkwaThPNXo2UXRvaUxKdFZ2elhodFg0d2cxTG9FanhYYzZIVlJVL1BYZ01ENy8wQm82MWpJN0VHaEVSalY1TU5oRVJFZEc0NG0yTW9QTFZMclNkQ3NSZkYxb0FKaXh3b0hSREppek8wWFg1OU1MeDgrZ0pHazhQdkhWR0NVcXkzV21NYUhqWXIvOUwwL2JBZ1Q4QW1wcW1hSVpPQVBEZ25PbDQ2cDViTVMwN00rN3RLanU3OGJFL2I4RzMzM2tYM25Ba2RRRVNFZEc0TnJxdWxvaUlpSWdTRkExcHFIL0hnNXF0M1FoNzQwOHEyTEprVExzdEMvbnpIUkJHeDZ5NXkzUjk0TUxnSHgyamhjR3ZaaW1hQjB2UmZNTjJ0YXNlb1lxMzB4ZFFrcFJuWitJMzkyekFSNC82eFFrQUFDQUFTVVJCVkJmTmdTVEc5d0xWQWZ6eDlIazg4UHdtYkt1cFMyMkFSRVEwTGpIWlJFUkVSR09iRG5SVkJuSCs1VTUwVmNXL0ZMd2dDU2hZN01TME8wWkhFZkQrN0txcXg3SEdOc1Aya213MzFrMmZrc2FJaHBmOStvZE4yLzI3ZjVHbVNKTExLa240eEhYejhmdDdiOFA4Q2JseGI5ZnFEK0R6VzNiakg3YnNRcVBYbDhJSWlZaG92R0d5aVlpSWlNWXNYMU1FbFp1NlVML1hDelVjL3dMd3Jra1dsTitkaGJ3NWRnaWorR3JwaHp1UG1MWS90bnd1eE5FMlhHc0liUFB1aEdnM25uSVdyajZBU0szNU9Sdkp5ckl6OGZPN2I4RS9yYndPRGt2OENkTHROZlc0LzduWDhLUDlSK0hoMURvaUlrcUNVWHo1UkVSRVJOUy9ZRmNVTmR0NlVQMVdONEtkOFJjQWw2d2lpbGE2VWJJdUU0cHJkSy9PZHJ5eERkdk8xeHEyVzJVSkR5K1psY2FJaHA5Z3NjRjIzZnROKy9oMi9WK2Fva2tOVVJEd3dPeHlQUGYrTzdHdWRITGMyNFZWRFU4ZFA0TjdubjBGdno5WmdiREtWZXVJaUNoeGdxN0hYUnFUaUlpSWFFU0wrRFcwSFBPanF6STQ2RzJ6cHRrd2NZa0RrblZzZkJiMytCKzM0UGxqNXczYkgxNHlDeis2YjIzNkFob2gxTTQ2dEgxL1BhQWJKRk1FQWJtZjJRdzViMnA2QTB1UnQydnE4WjEzM2tXTFB6Q283UXJkVG54cTZRSnNtRmFNOFRQMmpZaUlCa01RaklkSE05bEVSRVJFbzU0VzBkRjJLb0QyMHdGbzZ1QXViUlMzaE1MbExqZ25XbElVWGZyVmRIcXc3QWUvaDZvWm40dTluL2tncHVkbnBUR3FrYVA3MmM4aWVQeFZ3M2I3ZFE4ZzQ5NXZwREdpMVBKRkl2alp3ZU40OXRRNURQYkNmMDUrRHY1KytTSXNtWmlma3RpSWlHajBZcktKaUlpSXhpUmRBenJQQmRGeTNBODFOTGhwUDRJQTVNMTFJRytlSGFJMHRzWnUvTk1ydS9Da3lTcDBkOHd1eFc4L2RIc2FJeHBab28ybjBQNnpldzNiQmNtQ3ZIOTRHNko3YkNWWVRyUzI0OTkzSHNENXp1NUJiN3VtdUJDZlhyWVFVN015VWhBWkVSR05Sa3cyRVJFUjBaalRjekdFNWlOK2hEM3FvTGQxNUZ0UXVOd0ZhOWJvcnN2VW4zWi9FQXUrKzFzRUk4YTFxalkvZmgrV1RTbElZMVFqVCtldkhrTzRjcmRodTNQMTQzRGQrbzlwakNnOW9wcUczeDQvaXllUG5FUXdPcmovTzZJZzRONlowL0RYUytZaDEyNUxVWVJFUkRSYU1OazBobWdSSFcybkEvRFVoaEgycXRDaS9PY2pvc0VUWlFHS1M0Sjdpb0s4MlhhSWxyRTFxb1BHTm45TEJNMkhmZkMzeFYvNHU1ZmlrbEN3MklHTVltc0tJaHNadnJQdElMNjk5YUJoKzRxU2lYajE0OGFqZXNhTGNPVTc2UHpWUnd6YkJhc0wrWi9mQWNIcVNsOVFhZFRxRCtCL0Q1M0F5eFZWMEFaNU8yQ1haWHg0L2t4OGFONU11SlN4TS8yVXhpNWZKSUxmSEQrTDdUWDFxT3Z4SWhBZC9OOFBHajNzc296SkdTN2NWRktFRDgrZkNhZUY3MU9wd21UVEdPRnJpcUIrcndjUkgxY0hJYUxrc1RoRkZLMXdqNmw2TlRRMmVSdkNhRDBaZ0w5bDhFdXpTMVlCK2ZNZHlKbHVoekEyNm4vM3l4K09ZdUgzZm9zT3YzR0I5Tjg5ZkFkdW4xV1N4cWhHS0YxSHgvOXNSS1RocEdFWDEyMWZnUFBHajZjeHFQU3I3T3pHanc0Y3hlN2F4a0Z2NjFJc2VIRDJkSHh3N25Ua2NLUVRqVkQ3RzVyeDlaMzcwZVQxRDNjb05Bd211aHo0eXVybFdGNDR2a2Z6cGdxVFRXT0FyeW1DNnJjR1A3K2VpQ2hlcGJka011RkVJNDZ1eDZiTHRaME1JTmc1K0UraUJWRkE3aXdiOHVZNklDbGpmd1Rmay90TzRKOWUyV1hZUG5OQ05uWjk2a0dJeHRlRzQwcncrR3ZvZnZidkRkdEY5d1RrZlc0ckJGbEpZMVREWTM5RE0zNncvd2dxMnJzR3ZhMGlTYmgzNWpSOGVQNU1USEk1VXhBZFVXTDJOelRqRTV2ZUh1NHdhQVQ0MlIxcm1YQktBU2FiUmprdG91UDhxNTBjMFVSRUtXVnhpaWkvSzV0VDZtaEUwRFVkWFJkQ2FEc1ZTS2dtRXdCa1RiVml3a0luTE00eFBKVHBDbEZOdzdMdlA0MkxYUjdEUGovWmVETWVXand6alZHTmNKcUt0aDlzZ05wWlo5Z2w0NzV2d3I3ay9Xa01hdmhvdW83TmxUWDQ2Y0hqYVBZTmZoU0lKQXE0bzZ3RWp5Nll6VUxpTk94OGtRZys4TUptam1naUFMRVJUczlzdkoxVDZwS015YVpScnVXWUg2M0gzM3VUakVMSGMySUV1OFVvdWdhOWdDMFJFWkFGQWFzMEdlL1hMSkR4M3QrSS9Qa09URmpnR01iSWFMelRvam82endYUmRqcUFhQ0N4RDFtY0JSWVVMSEhDbmlNbk9icVI3ZmxqNS9INEg3Y1l0ay9LY09MUTV4NkdJbzJQNUZ1OC9QdC9COCtmdjJiWUx1ZFBRKzZuWDhPWW5uOTVsWkNxNHVrVEZmamwwZFB3UlFZL2JWVUFzTFprTWg1Yk9CdHo4bk9TSHlCUkhQN24wQWs4ZWZqS2FiSUNkR1VLZEVzZUlJejkwWXJqbWg2R0VHbURFSzRGcnJoZi92aml1ZmliSmZPR0w2NHh5Q3paTkg3K2FvNWludHB3bjhmUGlSRzhLa2FZYUNLaWhIVkJ4NnRpQk0rSmZXOGlQSFZoZ3kySVVrc042Mmc5N2tmRml4MW9PdVJMS05Ga3paUlF2RFlEcGVzengxMmlTZGVCSCswOGJOcm5iMWN1WUtLcEgvYkZHeUU2c2czYm82MFhFRHF6TlkwUkRUK3JKT0VqQzJmanBRZnZ3Z2ZtVElja0RtN0VxdzVnVzAwZEhubjVUWHhpMDlzNDBORE1xMVpLdSswMTlYMGU2OG9VNkVvaEUwM2pnYUJBVndxaEsxUDZQTDNqcXRjRXBSYXZPRWFCc0xmdjlJSGRJbGRQSUtMa2VPZXE5NU5FcHlzUkpTcmkxOUIweUllS0Z6dlFjc3dQTlR6NFcxTFpKcUx3ZWhmSzdzcUd1Mmg4M2tSc3E2ekZpYVoydy9ZTW00SkhsODVKWTBTamgyQ3h3M0hESTZaOWZEdWZpR1gweHBsc214V2Z2MkVKL25qL0hWaFhPam1oZmV4dmFNYmZibm9iSDNuNVRieGRVei9vbGUrSUVsWFg0KzN6V0xma0RWTWtORnl1L2pldjgzZ05lbElxaksrUC9VWXBMZHIzanpKSE5CRlJzblJlOVg1eTlmc05VYW9FMnFMb09CZEVkM1VRZW9JbENTME9FWGx6N01ncXMwR1V4Mit0TVYwSC91T3RBNlo5UHJwOExseFcxcWt3WWwvK01Idzdub0FlQ2ZUYkhxazlnbkRsTGlqbHE5TWMyY2hRbk9IR2QyNVpoVFB0bmZqbDBkUFlXbFU3Nkt2Ums2MGQrTWN0dXpBMUt3TVB6QzdIbmVXbGNDbDhUVkxxQktKWGZVRFBFVTNqejFYLzV2NElCMjJrRTVOTlJFUkVsQlpxUkVkM1ZRaWQ1NElJZGlWK3dXZk5rSkEzeDQ3TXFiYnhWRWJIMEJzVk5YaTNyc1d3M1NwTCtPc2I1cWN4b3RGSGRHVEJ2dlFCK1BjOFpkakh1K1g3eUNtN0VSakhLL25OeXMzR3Q5ZXRSRTIzQjc4K2RocXZucStHcWcwdTdWVFYxWVB2N0RtRUh4MDRpbHVuRmVQK1dlV1lrNStEOFh0V2lZakdKaWFiaUlpSUtLVUM3VkYwbmd1aXV5WTBwTkZ6dGh3WitYUHRjRSt4anVmNy9UNDBYY2UzQmhqVjlNRkZNekhCeGNML0EzR3NmQXorZmI4RHRQNm5FMGZxVHlCMDVpMVlaNjlQYzJRalQwbW1HMTladlJ5UEw1NkgzNTQ0aXhmUFZDS2tEbTRhZGpDcTR1V0tLcnhjVVlVWnVWbTRmMVk1Ymk4cjVrcFJSRVJqQkpOTlJFUkVsSFJhUkVkM2RRZ2Q1NElJZGc1dDJMcHpnZ1Y1OHh4d1RlSk42TlZlT1ZXRjQ0MXRodTJpSU9DVHF4YW1NYUxSUzhvcWdtMyszUWdlL1pOaEgrOWJQNEIxMXJweHRUS2RtWWt1Qi81eHhXSjhiTkVjUEgyeUFzK2VPZ2R2ZVBDcjExVzBkK0ZidXcvaUIvdU80UGF5WXR3M3F3eHo4cmlLSFJIUmFNWmtFeEVSRVNWTm9PUFNLS2Jxb1kxaUFnQjNrWUs4dVhZNDhwbGs2bytxRFR5cTZjRkZNMUNXbDVtbWlFWS8xODJmUlBENEs0YWptNkxORlFpZTJBVGIvTHZTSE5uSWxtMno0aFBYemNlakMyYmh1ZFBuOGJzVEZlZ0lCQWU5bjBBMGloZlBYc0NMWnk5Z1ZtNDJOczRxdysxbEpYQlllTXRDUkRUYThKMmJpSWlJaGtTTHhrWXhkWjRMSXRBeHhPS2JBcEJaWWtYZVhEdHNXYnhNTWZQOHNYT29hTzAwYkxkSUlyNXc4OUkwUmpUNlNibWxzQy9laU1DN2Z6VHM0OTM2UTlqbTNnNklVaG9qR3gyY0Znc2VYVEFiSDV3N0F5OVhWT0dwWTJmUTZQVWx0Szh6N1ozNDV1NkQrTUgrSTdpOXJBVDN6eXJEek56c0pFZE1SRVNwd3FzNElpSWlHandkOExWRTBGMGRpdFZpaWd4dEZKTWdDY2lhYWtYZUhEc1VOMi9pQnhKUk5YeDc2MEhUUGgrK2JqWktzdDFwaW1qc2NONzhTUVNQdkFSZDdYODZtTnBXamNEUlA4RytlR09hSXhzOXJKS0VCMmFYNDc2WjAvREdoWXY0OWJFenFPenNUbWhmL2tnVUw1eXB4QXRuS2pFbkx3ZDNUUy9GaHFsVGtHTzNKVGxxSWlKS0ppYWJpSWlJS0c3QnppaTZxMklKcG9oZkcvTCtySmtTc3N0dHlKcG1nNlN3Nm5lOG5qNThGdFdkUFlidFZsbkNQNnhka3NhSXhnNHBzeEQyWlIrRWYrOXZEUHY0dHY0WXRnVi9BVUhpRkU4enNpaml6dkpTM0ZGZWltUE5iWGorekhsc3FhcEZXRTNzdmVOVVd3ZE90WFhnZTNzUDQvcWlBdHhlVm9LYlN5WnptaDBSMFFqRWQyWWlJaUl5RmZhcXNSRk0xU0dFdWdlMzRsUi9CQkhJS0xZaVo3b05qZ204V1Irc1VGVEZmMjR6SDlYMDhldm5ZYUxibWFhSXhoN25UWCtEd0x0L2hCN3B2KzZRMmxXUDRLSG5ZRi8yVUpvakc1MEVBQXNMOHJDd0lBLy9zR0lKWGpsWGhlZFBWK0ppanllaC9XbTZqajExVGRoVDE0UnZTQWR4VTNFaDdpZ3Z3UTJUSjhFaXNuZzdFZEZJd0dRVEVSRVJYU1BzVWRGVEcwYlB4UkFDN1VPc3czU0o0cEtRUGQyR3JESXJaQ3R2Q0JQMTFNSFRhT2d4cm9QalZDejR1eldMMHhqUjJDTzY4dUZZOFFoOE81OHc3T1BkOWxQWUZ0MEh3Y0xwWElPUmFWWHc4THlaK05DOG1UalkwSXdYemxSaWEwMGRWQzJ4cWJoaFZjV2JWYlY0czZvV2JzV0NtMHFLc0s1ME1xNHZtZ2lyeENtNVJFVERoY2ttSWlJaUFoQ2JJdGRURzBaUGJRaWhycUdQWUFJQVFRRGNVNnpJTHJmQk5kRVNHK0pBQ1F0RW92amU5bmROKy96dHlnWElkVEFCTWxTTzFYOEYvLzdmUXc5NSsyM1hQQzBJSFBnREhDcy9rdDdBeGdnQndMTENBaXdyTEVCN0lJaVhLNnJ3NHBsS05DUllVQndBUE9FSVhqbFhqVmZPVmNNdXkxZzFaUkxXbFU3R2pWTUtPZFdPaUNqTitLNUxSRVEwVHVrNkVHaVB3bE1iUXMvRk1NTGU1Q1NZQU1EaUZKRmRia04ybVEyeW5hT1lrdVhKZlNmUTZnMFl0bWZacmZqRXFnVnBqR2pzRXUyWmNLNzZLTHhiZjJUWXg3ZmpmMkZmK2lBRXhaSEd5TWFlWExzTmp5MmNqVWNYek1MZStpWThmNllTT3k4MlFOTVRYM2dnRUkxaVMxVXR0bFRWUXBGRVhGODBFVGVYVE1icTRrSmsyNnhKako2SWlQckRaQk1SRWRFNG9vWjBlQnZEOE5TSDRXME1RdzBOYlJXNVBnVEFYYWdnZTdvTnJrSUZBa2N4SlpVbkZNWVBkeHcyN2ZQcEd4Y2hremZTU2VOWStSSDQ5ejRGemQvVmI3dm1hNGQvNzIvZ1hQUFhhWTVzYkJJRkFTc25UOExLeVpQUTR2UGpwWW9xdkhTbUVpMSs0d1JyUE1LcWhwMFhHN0R6WWdNRUFIUHljN0JxU2lGdW5Ed0pzL0t5SWZMTmlvZ282WmhzSWlJaUd1T0NuZEZZY3FraEFuOWJCRWhpZmdrQTdEa3lNa3V0eUN5MWNoUlRDdjMzTzhmUUdRZ1p0dWM1N1hoOHhmdzBSalQyQ1ZZWEhLc2ZoL2YxN3hqMjhlMzhQemlXUHdUQmxwSEd5TWErQ1U0SEhsODhGeDlmTkFjSEcxdXc2WHdOM3FxdWhUOHl0QnB5T29DVHJSMDQyZHFCSnc2ZFFJN2RocFdUSjJMVmxFS3NLSm9JdDhKRkM0aUlrb0hKSmlJaW9qRW00dGZnYTRyQTF4eUd0ekdDYUNDeFpjYk5LQzRKbVZOakNTWnJCb3Z3cGxwamp3OC8zblhFdE0vbmJsb0NoOEpMdTJSelhQOHcvTHQvQ2MzYjJtKzdIdXlCZDl0UDRiN2ppMm1PYkh3UUJRSExDd3V3dkxBQS83enFPdXk4MklCTmxUWFlYZHVJcURiMDk3YU9RUEJ5blNkUkVMQmdRaTZXWDZvbE5XOUNMbGUzSXlKS0VLOUlpSWlJUmprMXBNSFhISUd2S1FKdlV3UmhUL0pxTDExSnRvcklLRldRVldxRFBZK1hFT24wOVRmMndSODJIdEZSbU9IRVI1Yk5TV05FNDRkZ3NjTzU5aFB3dlBJMXd6Nyt2VS9CdnZRRGtQT25wVEd5OGNjcVNWZy9kUXJXVDUyQ25sQVlXNnBxc2JteUJvZWJXcE15WUZQVGRSeHBic09SNWpZOGNmZ2tiTEtFeFJQelk0WE1KeFZnWm00V3A5d1JFY1dKVjRwRVJFU2pURFNrSWRBYWhhOGxsbUFLZGc1dFdva1oyUzRpbzFoQnhoUXJIQk1zck1NMERBN1VOdVBab3hXbWZUNS84MUpZWlk0d1N4WDcwZ2ZoMy9VazFLNzYvanRvS3J5YnY0bXNEeitaM3NER3NReXJnbzJ6eXJCeFZobmEvQUZzcTZuSDF1bzZ2TnZZTXFUQzRsY0tSbFhzcVd2Q25ycW15OGU4YnVJRUxDMmNnRVVGZVNqUHpvSWs4azJSaUtnL1REWVJFUkdOY09FZUZmN1dDUHl0VWZoYkl3ajFwR2JrVWkrTFU0b2xtSXF0Y09US3NUWEthVmhvdW80dnZycmJ0TS9VbkF3OHRIaG1taUlhbndUSkF1Zk5uMExQaThaVDVVSVZPeENxMkE3cmpKdlNHQmtCUUo3RGpnZG1sK09CMmVYb0NvYXcvV0k5M3FxcXcvNkc1cVJNdGV2VkV3cGpXMDBkdHRYVUFRQWNGaG56SitSaFlVRWVGaFhrWVY1K0xod1czbDRSRVFGTU5oRVJFWTBvV2xSSHNET0tRRnNVdnRZSUFpMVJSRVBKcjdsME5XdVdCSGRSTE1Ga3orSGx3VWp4ekpFS0hLNXZNZTN6MVZ0WHdDS3hya3lxMlJmZEMvK2VYeUhhZE5hd2oyZlRONkNVcllRZ3NjajBjTW15V1hIUGpHbTRaOFkwZU1JUjdMellnRzNWZGRqWDBEVGs0dUpYODBlaTJGZmZoSDMxc1pGUG9pQmdabTRXRmhia1k4R0VYTXpOejBHaDI4VjhQUkdOUzd5YUpDSWlHaWFhcWlQVXFTTFFIa1dnSTRKQWV6UTJhaW5KcThYMVI1UUVPQ2RhNENwUzRDNVVZSEV5V1RIU2VFSmhmTzJOdmFaOVZrMHR4TjF6V0Njb0xVUUo3anYvRloyLytMQmhGN1d0R29HOXY0RmoxVWZUR0JnWmNTc1czRmxlZ2p2TFN4QldOUnhwYnNXdWl3M1lWZHVJaXoyZXBCOVAwM1djYnV2RTZiWk8vT0ZrN0xrTXE0TFplVG1ZazVkOTZYc09DbHdPSnFDSWFNeGpzb21JaUNnTjFMQ09VSGNVd1U0VndZNG9BaDFSaExxaVNGSnBrYmhZbkNMY1JRcmNSUW9jQlJhSUVtOTNSckx2YnorTVZtL0FzRjBVQkh6cnpsV3NvNVZHeXRUclladDdPNEluTnh2MjhXNzdDV3dMM3dmUmxaZkd5R2dnaWlSZVh0WHVjeXNXNDJLUEI3dHFHN0hyWWdNT05iVW1kYnJkbFhwQzRUNmpud0FnMjJiRjdMd2N6TTdMeHN6Y2JKUm5aMkp5aG92Rng0bG9UR0d5aVJMbU9QQThiS2UySWpqbkZ2aVhiUnp1Y0NoSmNwLzhPQUFnTVA5VytLOS9jRmhpNEd2TDNFajROeUpqdWhhcnNSVHNpaUxZRlVXb1MwV3dNNHFJUC9WVDRhNG1XZ1E0SjFqZ25HU0JhNklDYXlZTFNJOFdWUjNkK085M2pwcjJlV3paSE15ZG1KdW1pS2lYNi9aL1F1anNOdWpSVUwvdGVzZ0w3NWJ2SStQZWI2UTVNaHFNNGd3M1BqVFhqUS9OblFGL0pJcURqUzA0ME5DTWZRM051TkRabmRKamR3WkRlS2V1RWUvVU5WNSt6aXBKS012T1JIbE9Kc3B6c2xDZW5ZbnBPVm5JdGxsVEdnc1JVYW93MlRTTzlkNndYazIzV0tHNkp5QlN2QURCZWV1aDJkejk5ck9kM0FvaEdvTHQxRnRNQ0F6QWRtWUhuTHVlQWdDRVM1ZkFzLzRUd3h6UnlKYXUxNWJSLzRHQnRIK2NxdzBSb0VWMGhEMHFRajJ4cjdCSFJhaExSYWduQ2ozOWVTVUFnQ0FDamp3TG5CTXRjRTVTWU0rVk9lcGxsUHJ5NWowSXE4WXZwQ3k3RmY5OHk3STBSa1M5cEt3aU9HNzhPSHh2LzlTd1QrRFFjN0F2L3hBc2hYUFRHQmtseW1HUnNhYTRFR3VLQ3dFQWJmNEFEalMyWUg5OUxQblU0dk9uUElhUXF1SlVXd2RPdFhYMGVUN0hia041ZGlaS3N6SlFtdWxHY2FZYkpabHVGRGdkSEFtVlprYlhqVmRmRnhyZVk4bFdhTTRzUlBOS0VKbXlBT0dwMTBGUG9MNWJxdTRyK28xYkVLQXJEa1N6Q3hFcFhvamc3SnVnVyt4Sk9SNk5mVXcyMFRXRVNBaHlSeTNramxwWXoreUE1L2EvUXpTdjlKcCtvZGszd1hwNk80S3piMDUva0tPTWN2NjltaHVXMm1NUXdnSG9DdCtvamZDMVJTT0ZydW1JK0xUTFNhVnd6M3ZKcFdoZ21ESktWeEFFd0pZcnc1a2ZTekE1SmxnZ3lyejVHTzNlcnF6RHB0UFZwbjIrZU1zeTVEaHM2UW1JcnVGYy9UaUNoNTZIMnRQVWZ3ZGRoK2ZWLzRlY2p6OE5abnhIbnp5SEhYZVVsZUNPc2hMb0FHcTdQZGpYMEl5RGpTMDQwdFNLOWtBd2JiRjBCSUxZSHdoaWYwTnpuK2V0a29UaUs1SlB2WW1veVc0WE1tMVcxb1FhZ1lSb0NGSjNNNlR1WmxncjkwUGI5d3o4U3pjaU5IUDFvUGFUMXZzS1hZY1E4c0hTZEE2V3BuT3duZHdLejYyZlFqUzNPRFhIb3pHRnlTWkNhT1pxQkJiZUVYdWdxUkI5SGJCV0hvQzFZamZFb0FmdU4zK0tyZ2YrSGJyY2R4aXY3L29INGVNVW5nR0ozZzVZbXM0QkFIUkpocUJHb1ZRZEhQUWZsdkVrWGErdHJnZS9lYzF6OXFPYllEMjcwN0NkeGhaZEJ5SStOWlpROHNhK1I3d3F3bDR0OXZ3d1RIMHpJOG9DSFBreUhQbXh4Skk5VjJaeWFZeUpxQnErOU5wdTB6NnpKdVRnSTh2bXBDa2k2bytnMk9HNjdRdm8vdVBuRFB0RUxoNUM4TVJyc00yL0s0MlJVYklKd09Xa3pnT3p5NkVEcU8veDRraHpHNDQwdCtKSWN4dXF1M3JTSGxkSVZYR3Vvd3ZuT3JxdWFYTllaRXh5T1ZIb2RxS3c5L3ZsbjExd0sxd3RNUkc5MTRWWnozNEp3RlgzVVAzbzA2N3JFS0loaUQydHNEU2VnYlZ5SDhTQUI2NmR2NFpTZndyZW16NEdYUnI0MWp3ZDl4Vjk0bGFqa0R5dFVDcjN4MkwyZGNEOStnL1JkZi9Yb1Z1ZFNUc21qVTFNTmhFMHhRNDFZOExseDJyV0pFU0s1a0oxNThIeDdrc1FmWjFRYW80Z1ZIYjlNRVk1ZWxrcjl3SFFvVGt5b1daT2hLWHhMS3puOXpIWk5BSmMrYnJ2cFYzeHlWQi83VFI2cUJFZFViK0dhRUJESkJEN0hnMW9pUFErNTFjUjlXdHBMZEE5V0JhSENIdWVCWTRKc2RGTDFteE9peHZyZm5YZ0ZNNjJkSnIyK2RaZHF5Q0xYRDF3dU5ubTN3WC8vdDhoVXZPdVlSL3Y1bS9ET21zZEJFNDdHVE1FQUpNelhKaWM0Y0xkMDBzQnhHb3dIZTFOUGpXMW9hS2owM1FhYktyNUkxRlVkbmFqMHFEMmxFdXhZSkxMaVh5SEhYa09HL0lkOWo1ZmVRNGJjdXcydnM5YzVlcnJ3cXZ2b2E3V2IzdHVNY0pUcjROLzJVWTREcndBMjZsdFVDNGNnRXVOd0xQaGs4QUFZOUxTY1Y5eHpiMWhkaUhDeFFzUm5UQU56ajFQUS9SM3czYnlMUVNXdkM5cHg2U3hpY2ttTWhTYXRRYU9kMThDQUVoZGpRUDBKaU94UHdxSUpmQ3lKc0hTZUJhV3ByTVFmWjNRbk5uREhCM1I2S0ZHZEtnaERXcFFoeHJXRUEzR0hrZERHdFJRNzgvNjVhU1NGaDNCV2FSK1NGWVI5bHo1dmE4Y0diS2RGL3JqU2JzL2lHKzlkY0MwejExenBtTE50S0kwUlVTbUJBSHVPLzhWSGYrekVVWlphN1duQ2I2ZFQ4SzE3dE5wRG83U0tkdG14ZHFTSXF3dGlmM2ZqR2dhS2p1N2NhcTFBeWRiTzNDNnJRUG5PN3VoalpCUE43emhpT0dvcUY0Q2dHeDdMQkdWYTdjaHk2WWcwMnBGbHUzU2wxVkI1bFUvVzVpY2lwdHVzY08zOG1GbzdudzQ5ajBMcGVZSTdNZmZSR0QrcmFiYkRlZDlSWER1T3RoT2JvSFUwd3JsNGxFbW0yaEFURGFSSVYxeHZQZXp5SmRLSXFTT09rZ2RkUUNBOExTbFVETW53WEhnZVVEWFlhM2NoOENDMjRjNVFxTFUwRFVkbWdyb1VUMzJjN1R2YzFwVWh4cUpmZGNpc1M4MW9sMzZmdVZ6T3JSd0xKRTBRcTdSazBKU0JOaXk1VDdKSll1VEs4V05kOS9hc2gvZHdmNVhPQU1BcXl6aDY3ZmZrTWFJYUNDV3dybXdMM2svQXUvKzBiQ1BmK2NUc0MvWkNDbUxTY0x4d2lLS21KV2JqVm01MmRnNHF3d0FFSXlxcUdqdnhNbTJEcHhxN2NDWjlrN1VkSHRHVEFMcWFqcGk5YUk2QmxHZnltR1JrV20xd21tUjRWUXNjRm9zY0NtV1BvK2R2WTh0c2NkV1dZSk5rcURJRXF5U0JLc2t3aXJMVUNRUlZra2E4MFhRQS9OdmhkeFVFVXMySFhvWndaazM5cmtIdTlMdzMxY0lpQlpNaDlUVENxbW5KY1hIb3JHQUdRUXlKSFcvTjVvcG1sZHlUYnRqMzdPd0gzOERnUEVxREwxTHMxc2F6c0IrZEJQazFndUFHb0htemtlb2ZBVUNDMjREREJKWmN2dEZXQ3QyUTI2c2dPUnBnNkNHb2RuY2lFNmNqc0NDMi91TnFjOXhsMjJFNDhDTHNKNS9CMkxBZzhDUzk4Ry81SDFRcWcvQnZlVm5BQURmcXI5RWNQWmF3M09ROGVwL3d0SjRGdEVKMDlEOXZpK1puSzMrV1M4VjhOTVZPOEpGY3dCUlJqU3ZCSEpiRFpUejVuOFVodXNjOW1mSTUrelNIMEhydVhjZ3QxK0VFUFpEbDIxUXN5Y2hOSFVaZ3ZQVzk5bUgyV3Ryc1B0S0phbW5GYlpUVzJHcFB3blIwd1pCMDZEWk14QXRLRU53MWsySUZNNUs2ZmFwRXV5TW92R0FEd0NnNnpxZ1gvclEvdExYMWMvcHVnNWRBM1JWaDY0Q21qb3lMNXlIZ3lBQTFrd1oxaXdKdG13WnRrdmZPV0tKcnJhM3BnbS9QSERLdE04blZpMUVhWFpHbWlLaWVMazJmQTdCazV1aEJ6Mzl0dXZSRUhyKzlHVmtQL0p6RmdzZngyeXloQVVGZVZoUWtIZjV1YkNxNGtKWHo2VlJSdDA0MzlHRmlvNHVkSmtrblVjeWZ5UUtmeVNhMUgzS29naEZFbUdUWlZoRUVaSW9RQlJpWDVJZ1FMajhIWkNFOTlwR1U1SXFzT1I5VUdxT1FJZ0VZVDIvRDhFNS9TK1FNNVQ3aW1UUnJiRkVtQkRwK3hxTjV4N3NTaVAxR3BpU2k4a21NbVEvL0FvQVFNMmNpRWhSNGt2MzJvNi9BZWUrWi9zOEozVTF3bkh3UmNpdFZmQnMrTlMxeHo2NktaYXB2NHJvNzRKeTRRQ1U2a1B3M1BLM0NKY3NNanl1YStkVHNKNTc1NXJudzhVTG9GdGRFRUplS0ZYdkdpWk9SSDgzTEUwVkFJRFE5SlZtdjZJQkhkYksvYkZqbGl5K25CQUtUMTBLdWEwR2NrY3RwTTRHcU5tRkErNXB1TTVocjZHY015RVNoUHVObjhEU2VLWlBYeUhzaDl4Y0NkSFhGWGVDS0puN0dpcmJ5YmZnM1BkSFFPdDdVU1g2T3FCYzZJQnk0UUJDTTI2RTk4WkhnSDZHbFE5MSsxUlN3enI4clpHMEhuTzBFd1RBNHBKZ3piajBsUzNEbGkzQm1pRkRZRjZKQmhDS3F2ak1TOXRNKzB4ME8vSFpOWXZURkJFTmh1ak1oZXZtVDhHejZWdUdmY0xuZHlGdzVDWFlGOStYeHNob3BGTWs2ZklJcUY2OUk0cDZwN2xWZG5hanB0dUQ2cTRlZU1MajcyOXpWTk1RMWJTa0o3RkdrbWh1TVRSM0hrUlBHeXgxSnd5U1RjbTdyeGdLSVJCTHFtczJ0MkVmbzN1d1hpUDVHcGlTaThrbTZrT0loaUYxMU1KK2RCT1VtaVBRclU1NDEvMTF3di9STFUzbklMZFdJMVMySEtGWmE2RFpNaUMzWG9EandQTVFBeDRvTlVlZ1ZCOUN1SFJKbisya25oWkFsQkNhdGd6aDRvWFFNaVpBRnlVbzlTZGhQL2dTQkRVQzU2NWZJeko1WHI4ck44anR0YkEwbkVGdzdpMEl6VmdGUkVJUWNHbTBoU2dqVkxZTXRsUGJZR2s2Q3lIa2hXNTFYYk1QcGVwZ2JPaUdLQ00wYmZuZ2YvZkdDb2krRGdDeG9hNjlRdE9XWFU0Q1djL3ZnWC9aL2ViN0dhWnoyTWNRenBuandQT1hrMFBCT1RjalZINERkTVVPMGQ4RlM4TVpXQnBPbXgvN0NzbmMxMUJZSzNiRHVlZHBBSURteWtGZ3dSMklUcGdHWFpRZ2Q5VEJkdUpOeUcwMXNGYnNncTdZNEZ2eHdhUnVUOE5IVWdRb3ZRbWxEUG55ejRwYllsS0pFdmFkYlFkUjJkWi9JZDllWDczdGVqaTVndFNJWmIvK0x4RTQ4QWRFMjZvTSszZzNmUlBXNlRkQ2RPV25NVElhYlFRQXVYWWJjb3NtWWtYUnhNdlA2d0E2QThGWTRxbmJnNXJ1bnN0SnFIcVBiOFJPeDZQNFJIT0xvWGphSUhmVzk5dWVyUHVLSWRHMHl4OHFSd3ZLK3UxaWVnOEdYZ09QTjB3MkVlekgzN2c4WmVsS2tVa3o0YjNwWTlCY09RbnZXMjZ0UW5EZUJ2aFdmT0R5YzJwMlh1b3E2QUFBSUFCSlJFRlVJZFRNU2NqOGMrd1RRT3U1UGRja1NpSVRwaUd3OEU2b0dYMHZ5QUk1azZFTElweDduNEVZOE1EU2NBcmhLUXV1T2E2bDRUU0M4OVlidmtHRnltK0E3ZFEyUU5PZ1ZCL3Vkd1VINjRWWWtkWnd5Y0xMUTBZSDQ1cWhycGRvN2p4RTgwc2h0MWJEV3JrUC9tVWJZYmJ5eEhDZHc2c2xlczR1UDFlNkJMNlZENy8zTzJSTlFxUndOcURGWDF3d21mdEtsQmp3d1BuTzcyTEh6Wm1NN3JzKzMyZnBWelZuTWtMVGxpTGo5Ui9EVW44U3RoTmJFSnk1R21wMlVWSzJwOVFTQkVCMlNGQmNJaFNYQkV2dmQ2Y0l4UzFCdGpHalJNbDFyS0VOUDk1MXhMVFBzaWtGZUdEQmpEUkZSSWtRSkF2Y2QvNExPcC82dUdFZkxkQ05uajkvRFZrUC9TU05rZEZZSVFESXNjZFdpVnM4c2UrMVhWalZVTy94b3NIamkzMzMraTc5N0VPRHh6c3VSMFNOTnBvakV3QWcrUHYvNENGWjl4VkRZVCsrR2FJdnRscHFjTmFhZnZ1WTNZUHhHbmo4WWJLSkRGa2F6eUxqdGUvQ3YvejkxeVF5NHFWYlhaZmU5UHFLRnBRaG1qTUZja2N0NUxhYWE5ck5sdThNVDEwSzU5NW5BTVFLNWFHZlJJa3V5ZkF2Tms0OFJDZE1nNW81RVZKM0U2eFY3MTV6UE5IWENibTVNaFpMK2VDTHNRcHFGRXBWYkNua0s0ZTZYdjRkcGkyRDNGb04wZHNCUzlONVJDWk9OOXpYY0ozRGE0Nlg2RG1MeEFwTEdoVTdoRGlJb3NqSjNGZUNyR2UyUTRpR0FRRGVOWS8xK1NQNVhod3l2RGQrR05uUGZoSFFkZGpPN0lEdmhvZVNzajBOaldRVllMRkxrTzBpWkljSWkxM3NrMUN5T0NXV1ZLRzBpYWdhUHYzaU5xaWE4WWdFU1JUd25idFg4M1U1Q2lqVDE4QTZad05DcDk0MDdCTTY5UWFDSnpmRE5wY0xoRkR5S0pLSXFWa1ptSnJWZjAwM1R6aUNCby8zVXZMSmgwYXZEMjJCSUZyOUFiVDVBbWoxQnhEUnREUkhUWDFjdWxjUU5QV2FwbVRlVnd5V0VBMUI2cWlIN2N4MldDdDJBd0JDWmNzUm1UeXYzLzVtOTJDOEJoNS9tR3dpaEdhdVJtRGhIYkVIbWdZaDZJR2x0UXJXVTlzZzliVEF2ZVcvNFYzemtkaFF5RUdLRk0yR0x2VS83Ri9OSzRiY1VRdkJvS0RtMVlSSUFGSjNDNlR1NXZlZUMvbjc3UnN0S0I5d05GSm8rZzF3SEh3UmxvYlRzU0xUVnlRd2xLcURBSFJvTmpmQ1UrYkhGZCtWTExYSElJUmpzVjA1MVBYeXNhY3VoV05mYk9VYTVmeGUwejhLdzNVTys1UElPVlB6U2lFM240ZHlZVCtzUlhNUUtodjhsTVJVN0N0UlN2M0pXQ3c1azAwTHJNYythWm9LdWVVQzVNYUtwRzFQMXhJa0FiSlZnR1FUWTkrdElpd09FYkw5dmUreVBaWllFaVRlc2RQSThhT2RoM0dpcWQyMHo2ZHZYSVFGaFhtbWZXamt5TGo3MzlCMllSLzBZSTloSDgrZnZ3Wmw2Z3FJanF3MFJrYmptVnV4WUdadU5tWmVVUnZxU2pxQTdtQUlyZjVZNHFuTkg3emk1d0M2Z2lGMEJrUG9Db2JRRXdxREUvYVNUK2o5UU5WaXU2WXRtZmNWOFRDYTlRSUFvZklWOEszK2lPRzJadmRndkFZZWY1aHNJbWlLSFdyR2hDdWVtWWpveE9rSXpsNkxqTmUrQzdubEFweDdmbzl3eWFMK005Qm0remE1a09wTlZBaHEvME43cFk0NldNL3ZoZHhTQ2FtckNXSi9DUlc5LzA5aDFJeUNBV01MbGQ4QXg4R1hBRTJGVW5Pa1R4SHd5OU8xeXBZbk5GckdhS2hyTDgyVmkraUVhWkJiTHNCYWRSQytsUThacmlnM1hPZXdQNG1jTTkveUI1Q3g2WHNRb21HNHRqMEIrNUZYMzZ1M1pMSEdmZXhrN3l0UlVsZHNsY1o0VnZKVHM0c2d0MXlBNUgzdlpuS28yNDlWZ2dDSUZnR1NJa0swQ0xHZnIvZ3VXVVZJbHhKSjd5V1dZcytKTWhOSU5QcWNiZW5FZDk5KzE3VFA5UHdzZk9IbWEyOHNhT1FTM2ZsdzMva2w5THp3ejRaOU5GODdQSnUraWN6N3Y1UEd5SWlNQ1FDeWJGWmsyYXlZbm1PZUJOVjBIZDJoY0o4RTFKVmYza2dFM25BRXZrZ1UzbkFZdmtnVXZuRHN1VUIwN0JiNUhpclIwd29BVU4yNTE3UWw4NzRpRWJva0l6cHhCb0p6MXlOY2JENGJ3dXdlak5mQTR3K1RUV1JJbHhYNGw3OGZHYTk4QjBJa0JPWGkwVUd2eXFhYmpQczNhM1B1ZlFhMkUxdUFTNStkNkxJQ05ic0lha1krdEl3SnNCbGsyeS92TzQ3RWcrYktRV1RTREZnYXowS3BQblQ1ZHhPOTdaQmJMZ0JJYkJVNklSeUFwZmJZNVo5emYvRTM1djFEUGlpMUp3eFhoUnV1YzlpZlJNNVp0S0FNM2ZmOEs1eDcvd0JML1NsSW5mVnc3djR0SEFkZVFHRFJuUWpNdXpYdUF2VEozRmVpZWo5Wk1wektkNFhlMTZFUURTWnQrM1NRRkFIT0Fnc2dBSUlnWFBvT1FMejBHSmNlQzRnVnhiNjA1TEFvQ1JDazJFaWozcDlqMy92K0xGN3EwNXRNRXBWWWY2THhRdFYwZk9hbHR4RldqWlA5Z2dEODZONjFzTXFwbng1TXlXVmZkQitDeDE1RitQeE93ejdCSXkvQk52OXVXR2YwWC9lRWFLUVNCUUhaTml1eWJWWk1IZVMycXFiREgzMHZDZVVQUnhCU1ZZUlZEU0ZWdmZTemlsQlU3ZnQ4TlBaOFdOV2c2VHBVWFlkMjZVdlZkV2hhMytkNnYvWTNOQThjMUVpZ3FaQmJxd0VBMGZ5K1p6WFo5eFh4dUhMV2l5NHJzWlhuNHZ6dzNld2ViRFJjQTFOeU1kbEVwcUo1cFpkL2xucGEwbkpNMittM1lUc1JxM2NRbXJrYWdma2JvR1pOd3BYRjdoSkpsUFFuTkgwbExJMW5ZYWs3Q1NFU2dtNnhYaDZobzJZWHhwVjV2NXBTZFJDQ09yaFBicXpuOXc3cGo4TFZVbmtPRXpsbmFuWWhldTc0WEd4MWlUUGJZVDIvRjBMWUQ4Zis1eUEzbjRkbnd5Zjd4R1ltbWZ0S2hDNWJJWVFEbDRjN214RWlvZGcyVi94UkhlcjI2V0RMbGxHNlBqT3R4eVFhVC81djczRWNyRFcvQ1hwOHhYd3NMNTVvMm9kR0tFRkF4ajFmUi91UDc0SWVOcDZxN25uNXkxQSsvU3FFZmxaM0pScUxKRkdBVzdIQW5hYVZOWmYrL0ptMEhHZW9sSXRITDE4WFJrb1c5MjBiaHZ1S2EyZTlKTWRvdUFhbTVHS3lpY3hkc1l5cW5vYml5MEFzVVFMRTV2eDZWejk2VGZ0Z2Fnd05KRHoxT3Vqdi9BNUNOQndidVZXMkhNcWx4RWtpbzVvQXdIcCtId0JBczd2aFcvbVhwbjN0UjErRDNGWUR5OFdqRUNJQjZCWjdRc2U4V2lyUDRWRE9XVFN2Qk5FYkgwSGd1bnZnMnY0TFdPcE9RcWs1QXVYaU1ZU0xGdzRxam1UdWF6QlVkeDdrOWxwSTdiVUQ5cFV1TFYrclpyNTN3empVN1lsb2RLdnU3TUcvYjlsdjJxY2syNDEvWFg5OW1pS2lWSkN5aXVDNjdmUHcvUGxyaG4zVTdrWjQzdmd1TXY3aTM5SVhHQkdOTEpvS3g2R1hBUUJxWmdIQ1Z4WGVIZ24zRmNuQ2ErRHhoMnM0a3ltNStkemxuOVAxbjEzcWFnSmdQSi9YMG5BNmFjZlNMYmJZcWc0QWxPcDNJZlcweGxaMkU4U0VWcUVUZloyd05KMEZBSVJMcjBONHF2bFg3NHB1Z2hxQlVuVW9hYjlYS3M5aE1zNlpacytFZCsxN3kwUDNUc0ZMUkRMM0ZZOW80ZXpZY2RxcUwvOGg3SS9vYVlQY1dnVUFmUzRjaHJvOUVZMWV1Zzc4L1V2YkVZaVlmMHI5ZzN2WHdxSHc4OERSenJIc0lTaWx5MHo3QlBiL0h1SHFBMm1LaUloR0d1ZWVwMk1yUXdQd3IvZ2dybHg2ZEtUY1Z5UUxyNEhISHlhYnlKQVFDY0p4NEhrQXNZSjBSa3RjSmx2dnltdHkrOFZyWXdyNTREajRRbEtQMXpzYXgxSjdBc3FGMktmTmthTFowQnlEbjBaa3JkeDNlVFJZZU9yQVJWMUQwNVplbmdQZFcvd3ZHVko5RGdkenp1UzJtdjUzY3NXUVlGMko3NU9YWk80clVjSFpOMThxVkFTNHR2OFNRaVJ3YlNkTmhXdlhid0JkaHk0ckNNMitLV25iRTlIbzlkdERwN0h6Z3ZFRk5nQThzblEyMWt3clNsTkVsRktDaUl4N3Z3RkJOcThqMmZQU3YwQ1BZMW9KRVkwZFF0QUw5OWIvdlR3YkliRHdqbXRXd0I0cDl4WEp3bXZnOFljZm14SEVjS0JQUFNZaEhJRGNjZ0cyRTI5QTZvbXRqT0JmZG4vS2IrSjdSUXBuUXFrNUFybnBIRnh2UDRuZ25IWFFMVGJJclZXd0gzNEZrSkw3c3UxTmtvaitidGhPYmdFQWhLYXZTbWhmeWhWRFhTT1RaZ3pZWDdlNkVKNDhGOHJGWTdBMG5vSG83ekpkZlM1ZXFUNkhnemxubVgvNkJzS2xpeEV1dlE1cTlpVG9vZ3lwdXprV0J3Q0kwdVdSVWdOSjVyNFNwV2JrdzMvZFBYQWNmQkZ5V3pVeVgvZzZnZ3R1UTNSQ0dYUkJnTnhaRDl2eE55NG54bndySDQ0VlZrelM5a1EwT2pYMitQRGxUWHRNKzB6S2NPSnJ0dzErVkMyTlhGSnVLVnpyUHd2UDV2OHc3S08yVjhPMzlVZHczZmFGTkVaR1JJTjFkZjNhM25zb28vcEdmZTZ4ZEIxQ0pBaXhwd1ZLL1Nrb0YvWmZya3NVV0hBNy9NczJYclA5U0xtdlNCWmVBNDgvVERZUnJHZDN3bnJXWU1VVVFZUi8yVVlFWjY5Tld6eitaUnRoYVR3TElSeUE5ZnplUHBsNTNlcEM5OTJmUjlielgwM2VBUVVSb2JJVnNCOS9IV0xBQTkxaVQ2aW9udFRaQUxrak5nYzVYSHJkNWN6OVFNSmxLNkJjUEFib09wVEsvUWpPdjNYUXg3NWF5cy9oWU02WnJrR3BlaGRLVlQ5TGZJc1N2RGMrQWpYVGVKblVsTzFyQ0FLTDdvUVFDY0orZERNa1R5dWN1My9iVHp3aWZNc2ZRR2pHdFVtNG9XNVBSS09McmdPZi9kTjJlRUpoMDM3LzliNDF5TEFwYVlxSzBzVnh3Nk1Jbm5nTmticGpobjE4dTM4QjY1d05zRXhKN1FjbVJKUzRyR2UvMU9keDd6MVUrOGVmN0xlLzZUMFdMaVZmYm5nSTRTa0xybWtiU2ZjVnljUnI0UEdGeVNhNmhpNHIwSnpaK1AvczNYZDRYT1daLy8vUE9WT2xHVlhiY3BIY1pOd2JibURBbUdxTTZaMGtRSUFsUzdJSlNUYkpKcHZrQjV2c0VwTDlKYnNwa0I2eVFFaWhoaEs2S1FhTUM5Z0c5MjdaMkxKc3lWYVhwcC96L1dOc1lka3FJMnVLeXZ0MVhibzhaM1EvejdsOUpJM20zSHBLWk5oRUJTZWZyMWorc0xTZVA1WS9USFZYM2FPc05jL0xWYjVaWnJCQmx0ZXZ5UENwYXA1NXBTeC9ZZExQR1JwM3ByTFd2eXBKQ3BmT2x1M3MrcHY5WXdzNmlReDFiWWtkZWFwc2wwZEdKQ1RQamhWSithV1FqbXVZNkRWclBPOU91WGV1bFBQUUhwbkJldG1tVTVhLzhNajMxd1ZkV2dzc21YMTFqNkhtT2RjcVBHcVd2SnZlbEt0aXE4em1Ha21tWWprRGp1UnpvV0w1N2VYVDNmWUFlcFBmTFYrbnhkdE9uTlo4ck91bmo5VkY0N3UrQXlwNkFkT2gzS3QvcE1PL3ZyTFZ0TzlXYkV0MVQzeGRBNzcwbkF4dmJucnpBNUFHaG15WFc1Wi9vS0tEUmlrOGNvYkNJNmExVzBUcVNmY1Z5Y1Y3NFA3RXNPMWp0aHREajdUeEw0ZGFIZC9pYk1wUUpuMlhzNnBNZWMvZEowbXF2K3hiaWd6cGZLaHFmOGMxNnpzZWpmcGFIVSsrYVdDR01nSDZuclg3cTdUdzk4OG9FclBhalJub3k5THlyOXlvd214dkdqTkR1alV0K1pVYTMvaEZoekdleVF1VmYrUDlyUllKQm5CeVp2L3g4VmJIbG45dWhqSkJKcG1OcmRldlduWEhqUm5LcEc4eWpQWi9ZYkZBT0NESnUrVWRTWktWTTFDUklXTXpuRTN2d0RVRGdJNDFoTUs2NC9IRkhSYWFKT25IbDgyajBOUVArTTcrdkp4RHhuY1lFOXI0cWdLckh1OHdCZ0NBM29CaUUvbzlJeEtVZTJkOFI3WGd1SG1TK0d0aVo3aG1BTkF4MjViKzdmbDNWVlpkMzJIY1paTkc2NHJKWTlLVUZUTEs0VlR1MVQ5cTJTMnFQUTB2M2Fmb3dXMXBTZ29BZ05TZzJJUit6N3YrTlJuUlVIeDd6UW56TTUxT3I4QTFBNENPUGZiUlZqMjFibnVITVFOOVdmcko1V2N6WTZvZmNRMmJJdC84TDNRWVkwZERxbnY4cTdMYjJoWWNBSUJlZ21JVCtpWFB6dmZsUExoVDJhdWZVL2FILzVBa0JhWmZJaXVMUlRuYnd6VURnTVRzT0ZTcmIvNmovUjJJanZyTmRlZXJ5SitkaG96UWsvalB1MHV1a2JNNmpJbFc3VlREUy9lbEtTTUFBSktQM2VqUUwvbmYrbjJyNDhqd3FRcE12eVJEMmZRT1hETUE2RndvR3RNZGp5OVdJTkxPcm1OSGZPWHNVM1grS2NQVGxCVjZGTk9odk90L3F1cGZYU0VyVU5kdVdHRFZFM0tYbmludlZIN1hBZ0I2SDBZMm9WK3lmQVdTYWNyeUQxRHpyS3RVditBdXllVEhvU05jTXdEbzNIKzhzbHdiRGh6dU1HWldTWkcrZThGcGFjb0lQWkVqYjZoeXIvbnZUdVBxbjd0YnNacTlhY2dJQUlEa1ltUVQrcVdhVC84azB5bjBPbHd6QU9qWVM1dkw5T0RLRFIzRzVIcmQrc01OQytSeVVLenY3endUTGxEMkdaOVY4L0kvdFJ0amh4cFY5OFRYVlBDNXY4bHd1TktZSFFBQTNjTTdIUUFBZ0c3YVY5ZW9Meit6cE5PNFgxeDFya1lXNUtRK0lmUUsvb3UrSmVmUVNSM0dSUGF0VTlQclAwdFRSZ0FBSkFmRkpnQUFnRzZJV3BidWZPSjExUVpDSGNiZFBtZVNycGhjbXFhczBCc1lUcmZ5Yi95NURIZkhDOFUzTFgxUTRlM3ZwQ2tyQUFDNmoySVRBQUJBTi96NHJkVmErZkdCRG1NbURpN1VEeGFkbWFhTTBKczRCb3hTN2hYLzJXbGMzZFBma3RWUWxZYU1BQURvUG9wTkFBQUFKK25kWGVYNjZkdXJPNHp4dXB6NjR3MEw1SFd4VkNiYTVwMStwYkptWE4xaGpOVlVyYnFuL2syeVltbktDZ0NBazBleENRQUE0Q1RzcTJ2VUhZOHZsbTEzSFBmankrWnBmRkZCZXBKQ3I1VnoyZmZrSERpNnc1andydVZxZk9QbmFjb0lBSUNUUjdFSkFBQ2dpd0tScUc3NXl5czYzQnpzTU83YWFhZm9Nek1tcENrcjlHYUdPMXQ1Ti94Y2h0UGRZVnpUTzc5VGNQMUxhY29LQUlDVFE3RUpBQUNnQzJ4Yit0ZG4zOWE2aWtNZHhvMHV6TlgvWGpGZmhwR214TkRyT1lkT2xQL2k3M1FhVi8vTXR4VTlzQ1VOR1FFQWNISW9OZ0VBQUhUQnI5NWJxNmZXYmU4d3h1VXc5ZUFOQzVUajZYaVVDbkM4N05NK0k4K2tCUjNHMkpHZ2F2L3lMN0thYTlLVUZRQUFYVU94Q1FBQUlFRnY3ZGlyLzN4dFJhZHgzN3Rvcms0dEhwU0dqTkRuR0laeXIvcWhISG5ET2d5TDFaYXI3ckd2c21BNEFLQkhvdGdFQUFDUWdMTHFlbjN1aWRkbGRiSWkrQldUUy9XRk02YWxLU3YwUldaV252SSsvVUNuNnplRnkxYW80WlgvVGxOV0FBQWtqbUlUQUFCQUorcURZZDM4bDFkVUd3aDFHRGRwY0tGK2VjMTVyTk9FYm5NVlQxWHVsVC9vTks1NStTTUtySGtxRFJrQkFKQTRpazBBQUFBZGlNUXMzZjdZYTlwU1dkMWhYRUdXUjMrK2FaRjhibGVhTWtOZjV6MzFLbVdmZVZ1bmNmWFAzYVB3cnVXcFR3Z0FnQVJSYk9vRlRHZnJQNC9taXorWEFraU9ndU5lVDQ1L3ZRSDZPOXVXdnZYQ3UxcXljMStIY1E3VDBQOTk2aUtOTE1oSlUyYm9MM0lXL3J2Y3BXZDBIR1RGVlB1M3V4U3QycG1lcElCZUlNdnBiUDJFSGM1TUlzaWM0NzdtMlM1bk80RklCWXBOdllEYjcyaDFmSmJGRHdtQTVEanp1TmNUZDQ2am5VaWdmL3JsZXgvcFQ2czJkeHIzWHd2UDBQelM0alJraEg3SGRDanZ4bC9JVVZEU1laZ2RiRkR0bno0bnEvRlFtaElEZXJhU1hIK3JZeVBDejBaL2Mvelh2Q1RIMzA0a1VvRmlVeStRTTd6MTRwRFhXUzVkYXJsT0dKRUFBSWtxa0tGTExaZXVzMXBQOThrcFladDI0S2puTis3UzkxL3RmT2U1VDgwWXI4K3pJRGhTeU16T1YvNW5maVBEbGRWaFhLeTJYTFYvK1JmWmtXQ2FNZ042cm5OR3R2NERnQkhlS3lPOG54Rk8vWUVkbGhIZUx5Tzh0OVhUODBmeVI2RjBNbXk3a3kxVmtIRld4TmFPRjJzVWFiSXluUXFBUHN6bE0zWEtwUVV5WFJTeWdkWDdLblg1SDU5VEtOcnh0dkl6aW92MDR1ZXVsTWZKcUVDa1huRGpLNnA3N0N1ZHhua25YNnk4RzM4dUdmeGRHZjFYVXlTaUcvLytpZzQwTm1jNkZmUUFRLzArUFg3TnhVeWxTekxEYUg5TEZINEQ5UUtteTFEeFhOYUFBSkJheFhOektEUUJrdmJVTk9nemYzNjUwMEpUU1o1ZmY3MzVZZ3BOU0J2djVJdmxYL0NOVHVPQ0cxOVI0K0wvVFVOR1FNL2xjN24wSDJlZmx1azAwRVBjYy9ZY0NrMXBSckdwbC9BTmNXblVCWGx5K2ZpU0FVZ3VsOC9VcUF2eTVCdkNEbHJBb2FhQXJuMzRCUjFxQ25RWWwrTng2N0ZiTGxHUlB6dE5tUUZ4dnJQdlZOYk02enFOYTNyM0QycGUva2dhTWdKNnJ0T0dEZGF2RjUycklieFc5MXREL05uNjlhSnpkZHF3d1psT3BkOWhHbDB2WTBWc0hkb2NVTU8rc01JTk1WbFJ2bndBdXM1MEduTG5PSlJUNHRiQWlWbU1hQUlrTllUQ3V1TC9udGU2L1Iwdkl1c3dEVDN4MlV0MTdwaU9GMndHVWlZV1ZjMmY3bEI0MS9KT1EvT3UreDk1cDErUmhxU0FucXNwRXRHajY3ZnFuVDNsMnRmUXFPWklOTk1wSVlXeVhVNlY1UGcxZjJTeGJwazZYajRYZjFCTmxZNm0wVkZzQWdBQS9WNG9HdE1OZjNwSlM4dktPNDM5MlpYbjZMT3pKNlloSzZCOWRyQmUxYisvVWRHcW5SMEhtZzdsMy9RN2VjYk5UMDlpQUlCK2d6V2JBQUFBMmhHemJOMzU1T3NKRlpxK2V2WU1DazNvRVF4dnJ2SnYrWU5NMzRDT0E2Mlk2aDY3UzVHOUg2WW5NUUFBUkxFSkFBRDBZN1l0ZmZNZjcrcUZUV1dkeGw0NVpZenVYc0JpcytnNUhBVWx5ci81dHpLY25nN2o3RWhRdFkvZXFXamw5alJsQmdEbzd5ZzJBUUNBZnV0SGIzNmdSMVp0NmpSdTdzZ2grdlUxNThsc2Y3UTRrQkd1a3VuS3UrRm5rdEh4MjNvclVLZWFSLzVKc2RyT1IvQUJBTkJkRkpzQUFFQy85SXQzUDlUL0xsbmRhZHprSVFQMDE1c1h5Y3VXeWVpaFBCTXZWTzZWOTNZYVo5VWZWTTFEdDhxcVA1aUdyQUFBL1JuRkpnQUEwTy84K3IxMStxL1hWbllhTjZvZ1YwOSs5bExsZVR1ZXBnUmtXdGFzNitXLzZKdWR4c1dxUDFiMVE3ZklhcWhLUTFZQWdQNktZaE1BQU9oWGZyOTh2ZTU1WlZtbmNZUDhXWHJxdHNzME9DYzdEVmtCM2VjNys1K1ZQZStPVHVOaWgzYXI1cUhQeW1vOGxJYXNBQUQ5RWNVbUFBRFFiL3p4L1kzNnprdnZkUnFYNjNYcnFWc3YwK2pDM0RSa0JTUlB6a1hmVXRiTWF6dU5pMWJ0akUrcGE2cE9RMVlBZ1A2R1loTUFBT2dYSGxtMVNkLzZ4N3VkeG5tY0R2MzE1a1dhTXFTVExlV0Juc2d3bEh2bEQrU1plR0dub2RISzdhcDUrRlpaemJWcFNBd0EwSjlRYkFJQUFIM2VYOVpzMGRlZmU2ZlRPS2RwNnY5dXZFaG5qQnlhaHF5QUZERWR5cnYrcDNLUE9xM1QwT2lCcmFwNStEWlpnYm8wSkFZQTZDOG9OZ0VBZ0Q3dFQ2czI2NnZQTHVrMHptRWFldkNHQzNYeGhKR3BUd3BJTWNQbFZmNHR2NWRyeE14T1k2TVZtK0pUNnBwcjBwQVpBS0Evb05nRUFBRDZyTjh1VzZldlBmZTJiTHZqT05NdzlQdnJMOVRsazB2VGt4aVFCb1k3V3dXZi9hTmN3MmQwR2h1dDJLU2FQOTdFTG5VQWdLUXdiTHV6dDE4QUFBQzlpMjFMUDN0bmplNTcvZjFPWTAzRDBHK3VPMS9YVFJ1YmhzeUE5TE9ERGFwNTVIWkY5cTNyTk5aUk9FSUZ0ejhpUjM1eEdqSURBUFJtaG1FWTdYNk9ZaE1BQU9oTGJGdTZkL0ZLL2VMZER6dU5OUXpwMTllY3J4dE9IWmVHeklETXNZUDFxbm5vTmtYMmIrZzAxcEUzVkFXM1BTTEh3RkdwVHd3QTBHdFJiQUlBQVAyQ1pkdjY5b3Z2Nlk4ck83K2hOZ3pwZ2F2UDA2ZG5qRTlEWmtEbVdZRTYxVHgwcTZJVm16cU5OZjBEVlhEYnczSU9waEFMQUdnYnhTWUFBTkRueFN4YlgzMTJpZjcyNGRhRTRuOSsxVG02WmRiRUZHY0Y5Q3hXYzYxcUh2cXNvZ2UyZEJwclp1VXAvOWFINUNxZWtvYk1BQUM5RGNVbUFBRFFwd1VqVWQzNTFCdDZjVk5acDdHbVllaitxODlsUkJQNkxhdTVWclYvK2lkRnloTVlBZWp4S2YvVHY1Ujd6RmxweUF3QTBKdFFiQUlBQUgxV2RYTlFuL256eS9wZzc4Rk9ZNTJtcWQ5ZmY0R3VuREltRFprQlBaY2RhbFRObzNjcXNtZFY1OEdtUTNsWC8wamVVNjlLZldJQWdGNkRZaE1BQU9pVDl0UTA2UG8vdmFDZGgrbzZqZlU0SFhyazB3dTFZTnlJTkdRRzlIeDJKS0RhdjM1SjRSMUxFNHIzTC9pR2ZHZmZHVi93REFEUTcxRnNBZ0FBZmM3YS9WVzY4ZEdYVk5VWTZEVFc1M2JwYnpjdjBsbWpoNlVoTTZEM3NLTmgxVDM1TllVMkxVNG9QdXUwenlqMzBuc2swNUhpekFBQVBSM0ZKZ0FBMEtlOHNYMnZibnZzVlRXSG81M0c1bms5ZXZMV1N6V3JwQ2dObVFHOWtCVlQzVFBmVWZDalp4TUs5MHk0UUhrMy9GU0dLeXZGaVFFQWVqS0tUUUFBb00vNDY1b3QrdGZuM2xiTTZ2d3R6RUJmbHA2KzdUSk5HVElnRFprQnZaaHRxZjRmLzZuQUIzOUxLTnhWTWwzNU4vOU9wcTh3eFlrQkFIb3FpazBBQUtEWGkxbTI3bDI4VWc4cy9TaWgrRkVGdVhyeTFrdFZPaUF2eFprQmZZUnRxL0hOKzlXMDVGY0poVHNLU3BSLzAyL2xIRHd1eFlrQkFIb2lpazBBQUtCWGF3aUZkZWVUYitpMXJYc1NpcDlSWEtUSGJsbWtnVDZtK1FCZEZWajFoT3IvOFQzSmluVWFhN2l6bFhmOS84b3o0WUkwWkFZQTZFa29OZ0VBZ0Y2cnJMcGVOLzNsWlcydHJFa29mdUg0a1hyd2hnWEtkanRUbkJuUWQ0VzJMbEhkNDErVkhlbDhBWDRaaHZ3WGZwMmQ2Z0NnbjZIWUJBQUFlcVYzZDVYcjlzZGVVMDBnbEZEOHJiTW42Y2VYejVQVE5GT2NHZEQzUmNvM3FQYlJmNWJWZERpaGVPKzB5NVY3MVgweVhONFVad1lBNkFrb05nRUFnRjduais5djFIZGVYSnJRUXVDU2RQZUZwK2xmNTg5a1lBV1FSTEdhdmFwNTVBN0ZEdTlPS041VlBGWDVOLzFHWmc2N1B3SkFYMGV4Q1FBQTlCcWhhRXpmZmVrOVBmekJwb1RpbmFhcCs2OCtWemVleWlMRlFDcFl6VFdxL2ZNWEZObjdZVUx4WnM0ZzVYLzZsM0lObjVIaXpBQUFtVVN4Q1FBQTlBcTdhK3IxVDQ4dDF0cjlWUW5GRjJaNzlmQ25MdEpabzRlbE9ET2dmN01qUWRVL2Q3ZUNhNTlQcklIcFVNN0NieW43ak50WXh3a0EraWlLVFFBQW9NZDdlZk51ZmZIdmI2bytHRTRvZnRMZ1F2MzVwa1VhV1pDVDRzd0FTSkpzVzAxTEgxVGo0ditSRXJ5RjhFeGFvTHlyZnlURG01dmk1QUFBNlVheENRQUE5RmlSbUtWN0Y2L1VyOTVibTNDYlN5ZU4xbSt1UFY4K3R5dUZtUUZvUzJqYjI2cDc0bXV5UTQwSnhUc0toaXZ2VS9mTE5XeHlpak1EQUtRVHhTWUFBTkFqN2E5djBoMlBMOWI3SHg5SXVNMDN6NXVsYjUwM1d5WlRjNENNaVZidFZPMmZ2NkJZOVo2RTRnMm5Xem1YM0syczJUY3lyUTRBK2dpS1RRQUFvTWQ1YzhkZWZlSEpOM1M0T1poUWZKYkxxVjlmZTc2dW1GeWE0c3dBSk1JSzFLbnVpYThwdkdOcHdtMjgweTVYN3BYM3luQm5wekF6QUVBNlVHd0NBQUE5UmlnYTA3MkxWK28zeTlZbDNHWjRmbzRlL2N4Q1RSMDZNSVdaQWVneUs2YUcxMzZzNXZjZVNyaUpvM0NFOHE3N0g3bUduNXJDeEFBQXFVYXhDUUFBOUFpYkRsYnI4MCsrcmswSHF4TnVzM0Q4U1AzcTJ2TlZrT1ZKWVdZQXVpTzQ4UlhWUC9NZDJhR214QnFZRHZuUC9hSjg1M3hSTWgycFRRNEFrQklVbXdBQVFFWlp0cTNmTFYrdi8zcHRoY0l4SzZFMkR0UFEvM2ZoYWZyeXZGTlpud25vQldLSGQ2djJzUzhyZW1CcndtMWN3MDlWM25YL0kwZmhpQlJtQmdCSUJZcE5BQUFnWXlycW0vVEZwOS9VTzd2S0UyNHpPQ2RiRDk2d1FHZU9HcHJDekFBa214MEpxdUhGZXhWWS9XVENiUXgzbG5JdXZVZFpNNjVsOFhBQTZFVW9OZ0VBZ0l4NGZ1TXVmZTI1dDFVYkNDWGM1dXpTWXYzaCtnczF5SitWd3N3QXBGTGd3MmZVOEkvdnlZNGt0Z0dBSkhrbVhhVGNLKytWbVYyUXdzd0FBTWxDc1FrQUFLVFZvYWFBdnYzaVVqMnpmbWZDYlF4RCtzWTVzL1N0ODJiTFlUSzZBZWp0b2dlM3FlNnhMeXQ2cUN6aE5xWi9vSEl1dlVmZXlSY3p5Z2tBZWppS1RRQUFJQzFzVzNweTdUWjk5NlgzVk5PRjBVeERjbno2MWJYbjZkd3hKU25NRGtDNjJhRW1OYnowQXdYV1BOMmxkcDZKRnlyMzh1L0x6Q2xLVVdZQWdPNmkyQVFBQUZKdWIyMkR2djdjTzNweng5NHV0YnRpY3FsK2V1VTU3RFlIOUdHaFRhK3Avcm03WlRYWEp0ekc4T1lvWitHL0sydlc5WXh5QW9BZWlHSVRBQUJJbVpobDY0OHJOK2plMTFlcU9SeE51SjBRZUUxcEFBQWdBRWxFUVZUZjQ5S1BMenRiTjB3ZngzMGswQTlZRFZXcWUrWTdDbTkvcDB2dDNLTlBWKzVWUDVDamNHU0tNZ01BbkF5S1RRQUFJQ1cyVnRib3E4OHUwUWQ3RDNhcDNSa2poK3JYMTUydkVmazVLY29NUUk5azIycCsvNjlxZk9XL1pVY1RuMnByT0QzeW5mOFYrYzc2SjhsMHBEQkJBRUNpS0RZQkFJQ2thZ3hGOUQ5TFZ1czN5OVlwYWxrSnQzTTVUSDNuZ2ptNjY2eFRXUVFjNk1laVZidFUvOVMvS2JKL1E1ZmFPUWVQVTg1bDM1TjcxSndVWlFZQVNCVEZKZ0FBa0JTMkxUMjFicnUrOStweUhXeG83bExiU1lNTDlhdHJ6OWUwb1FOVGxCMkEzc1NPUmRTMDVOZHFldWUza2hYclVsdnZ0TXVVcy9EZlplWU9UbEYyQUlETzlPbGlVME1vckY4dVhhdVh0K3hXV1hWZGw5YUtBSUQrS3R2dDFPakNQQzJhTUVwM3padXVISTg3MHltaEYxaGZjVWpmZm5HcFZ1dzUwS1YyYm9lcGI1NDNXMStlZDZwY0RqTkYyUUhvcmFJSHRxaisyZThxVXQ2MVVVNkdPMHUrYzcrazdETnVrK0hrOXhqYVo0Y2ExYlQwandwdGVWMng2bzlsaHdPWlRna0pNTnhaY2hTT2tHZkNoZkxOdTBPR3g1L3BsSENjUGx0c2Vudm5QbjNsbVNYYVY5ZVk2VlFBb05jcXlmUHIvcXZQMVRsc09ZOTIxQVJDK3RIcjcrdWhEemJKNnVMYmhya2poK2puVjU2cnNZUHlVNVFkZ0Q3QmlxbDUrWi9VK01iUFpFZUNYV3JxR0RCS3VaZmVMZmZZK1NsS0RyMVplT2N5MVQvelhjWHE5bWM2RlhTREkyK1ljcS8rb2R4anpzeDBLamhHbnl3MnZiMXpuNjU1K0lWTXB3RUFmY1l6dDErdSthWEZtVTREUFVqVXN2VG4xVnQwMyt2dnE3cTVhemQvZm85TDM3dG9ybTZiTTBrbVc4MEJTRkNzWnEvcW43dEg0WjNMdXR6V00rRUM1Vno4NzNJTUdKWDh4TkFyaFhjdVU4M0R0MlU2RFNSUndlMlB5RjE2UnFiVHdCRjlydGpVRUFwcjNnTlBNS0lKQUpLb0pNK3ZwVisrZ1NsMWtHMUxMMjR1MDcyTFYyckhvZG91dDc5NHdrajk1UEw1R3BiclMwRjJBUG84MjFiZ28yZlUrUEtQWkFYcXV0YldkQ2hyOW8zeW4vY2xtZjVCcWNrUHZZSWRhdFRoQnk1alJGTWY0OGdicGdGZmZvRXBkVDFFbnlzMi9laU5EL1EvUzFhM0hCdUdvYnlpY2ZJWEZNdmg5R1F3TXdEb0hXTFJrQnByeWxWWHVVM0gvaHI0dDNObjZUc1hzTU5QZi9iZTd2MzZ6MWRYYVBXK3lpNjNIWnlUcmZzV25hV3Jwb3dSZzVrQWRKZlZXS1dHbDM2bzRQb1h1OXpXY0dVcCs2emI1WnYzT1c1Sys2bkdOMzZocGlXL2FqbU9HazQ5VW5TYjNpeFlvR3BuWVFZelE2SUtvOVU2djJheGJxMThXRTc3azdXWmZlZCtTZjRMdnByQnpIQlVueXMyemYvVms5cDQ0SERMY2Y3Zzhjb2JWSnJCakFDZ2Q2cXIycVhhZzF0YmpxY01HYUMzdjNSOUJqTkNwbXc4Y0ZqM0xsNnB4ZHMrN25KYmw4UFVGODZZcG44N2Q1YjhIbGNLc2dQUW40WExWcXJoeFhzVlBiaXR5MjNON0FMNXp2MmlzdVo4bWtYRSs1bkR2N3BjMFFPZnZNZjU0K0RQNmFsQk4yWXdJNXlzNjZvZTF4MEhIMnc1ZGc2Wm9BRmZlajZER2VHb2pvcE52WEpMbUxMcTFzTnAvUVdzTVFJQUo4TmZNS3pWY1ZsMWZZWXlRYWJzclczUUY1OStVK2Y4K3NtVEtqU2RkOHB3TGIzckJuMS80VndLVFFCU3dqMzZkQTM0NG5QS3VmUWVHZDZjTHJXMW1tdlU4Tko5T3Z5TGhRcXVmVTZ5clJSbGlaNG1WdDM2ZDlxYkJRc3lsQW02NjYyQ0Mxc2RILysxUmMva3pIUUNKNk01SEcxMXpOUTVBRGc1RHFlMzFYRlRPSktoVEpCdUg5YzI2UDUzUHRSZjFteFJPTmIxbTY4UitUbTY3NUl6dFdqQ2FLYk1BVWc5MDZIc3ViZklPL1VTTlM3K3FRSnJub292TUplZ1dHMjU2cDc2cHByZStiMTg1L3lMdkZNV1NhWWpoUWtqMCt4d29OVXhVK2Q2cjhQT0FhMk83WEJ6aGpKQlYvVEtZaE1BQURnNXV3N1g2YWR2cjlHVGE3Y3Jhblc5eU9SeE92UzErVFAxNVhuVDVYWHhOZ0pBZXBtK0FjcTk2ajVsemZtVUdsNzRUMFgycmV0UysyamxkdFU5K1hVMXZubS9mT2Q4UVZuVHJwQWN2SllCUUxMeHlnb0FRRCt3cGJKYVAzMTdqWjVadjFQV1NTN1hlTjIwc2JwN3dXa2FudCsxYVN3QWtHeXU0cWtxdlBNSkJUNTZUazF2L0Z5eHVvb3V0WThkM3EzNnYzOWJUVzgrSU4vOHo4czc0eHJXZEFLQUpLTFlCQUJBSDdhdTRwRCtkOGxxdmJDcDdLVDd1R0RzY04yejRIUk5IVG93aVprQlFEY1pwckptWEMzdjFFc1VXUGtYTmIzOUcxbUJ1czdiSFNOV1c2NzY1LzlEalV0K0pkKzhmMWJXN090bHVMSlNsREFBOUI4VW13QUE2R05zVzFxeWM2OStzMnlkM3RpKzk2VDdtVkZjcE84dlBGM3pSck1SQjRDZXkzQjZsSDNXUHlscjFuVnFldmNQYWw3K2lPeElzRXQ5V1BVSDFmRFNEOVQwOW0rVWZmcE55anJ0MHpKOUF6cHZDQUJvRThVbUFBRDZpRUFrcWlmV2J0UHZscS9YMXNxYWsrNW56TUE4M1gzaDZicDhVaW1MZndQb05ReHZydndMdnFIc3ViZW84YzBING91SVc3RXU5V0UxSFZiam0vZXI2WjNmeWp2dGNtV2ZjYXVjUXlha0tHTUE2THNvTmdFQTBNdFYxRGZwd1pVYjlNZ0htMVFUQ0oxMFAwWCtiUDM3K2JOMTA4d0pjam5NSkdZSUFPbGo1aFFwOThwN2xYM1dQNm54OVo4cXRQSFZMdmRoUjhNS3JIbGFnVFZQeXoxNnJyTFB2RldlY2VleWd4MEFKSWhpRXdBQXZkU2FmWlg2N2ZKMWVtN0RycFBhV2U2b1liaytmWFgrRE4wOGN3STd6QUhvTTV3RFJ5di9VdzhvV3JGWlRlLzhWc0dOcjhUbkdYZFJ1R3lGd21VcjVDZ2NvZXd6YmxYV2pHdGtlSHdweUJnQStnN2VVUUlBMElzMGhNSjZldDBPUGJwNnN6NHFyK3BXWDZNS2N2V3Y1OHpRamFlT2w1dVJUQUQ2S09mUWljcTc4UmZ5VmU1UTB6dS9VM0RkUHlTNzZ3WDZXUFhIYW5qeFhqVysvbE41cDE2bXJOazN5RFZzaXBodkRBQW5vdGdFQUVBUFo5dlMrM3NQNk5GVm0vWHNocDBLUktMZDZ1K1VnZm42eGpremRjMjBVK1EwS1RJQjZCK2NSYWNvNzdxZnlILytYV3A2NS9jS2ZQajNMcS9wSkVsMnFFbUJWWThyc09weE9ZZU1WOWFzRytTZGZvWE1yTHdVWkEwQXZSUEZKZ0FBZXFoRFRRRTk5dUUyUGJwNnMzWWNxdTEyZjVNR0Yrb2I1ODdTNVpOSzVURDVTenlBL3NsUk9GSzVWOTBuMzNsZlV2TzdmMUJnOVpPeW8rR1Q2aXQ2WUd0OHROT3IvNzg4a3hZcWE5YjFjbzgrVFRJbzVBUG8zeWcyQVFEUWc0UmpsdDdhc1ZkLyszQ3JYdDY4dTF0ck1SMTE3cGdTZmY2TXFicHczQWlaVFBjQUFFbVNJMitZY2k3N25uem5mRkhONy85VmdmZi9LcXY1NUhieXRLTmhCZGY5UThGMS81Q2pZTGl5Wmwwbjc3VEw1U2dvU1hMV0FOQTdVR3dDQUNERG9wYWxwV1g3OWZkMU8vVENwakxWQlU5K1I3bWpQRTZIUG5YcWVOMTV4aFJOS0NwTVFwWUEwRGVaT1lQa3YrQ3I4cDN6QlFYWC9VUE55eDVXOU9DMmsrNHZWck5YamEvL1RJMnYvMHl1a3VueVRyMVUzaW1MWk9ZT1RtTFdBTkN6VVd3Q0FDQURMTnZXaWowSDlPejZIWHB1NHk0ZGFnb2twZDhoT1Q3OTg5d3B1bVgyUkEzSTlpYWxUd0RvRHd5blIxa3pyMVBXakdzVkxsdXA1dVdQS0xUMXpaUGF3ZTZveUw2MWl1eGJxNFpYZmlUM3lObnlUcjFVbnNrTFpmb0dKREZ6QU9oNUtEWUJBSkFtbG0zcncvSXFQYk4raDU3ZHNGTVY5VTFKNjN0bVNaRytjTVkwWFRHNVZDNTJsZ09BazJjWWNwZk9sYnQwcm1MVmU5Uzg0bEVGVmo4bE85eDg4bjNhdHNLN1AxQjQ5d2ZTaS9mS1BYcXV2Tk11bFdmaUFoWVdCOUFuVVd3Q0FDQ0Ztc05SdmIxem4xN1p1bHV2YmYxWWxZM2R1Rms1anQvajByVlR4K3JtV1JNMHM2UW9hZjBDQU9JY2hTT1ZjOG5kOHAvL1ZRWFh2NmpBNmljVktWL2Z2VTZ0bU1JNzMxTjQ1M3ZTczNmTE5XS21QQlBPbDJmOGVYSU9MSlZZV3c5QUgwQ3hDUUNBSkN1dmE5U3JXL2ZvMWExNzlPNnVjb1dpWGQ5YXV5Tm5qQnlxbTJkTjBCV1R4eWpiemE5eUFFZzF3NXVqckRtZlV0YWNUeWw2WUtzQ2E1NVU4S1BuWkFYcXV0ZXhiU215WjVVaWUxYXA4ZFVmeTFFNG9xWHc1Qm81VzRiRGxaei9BQUNrR2U5UUFRRG9wcWhsNmNQeUtpM2U5ckZlM2JKYkd3NGNUdm81QnZtejlPa1o0M1hUekFrNlpXQiswdnNIQUNUR09XUjhmTFRUUmQ5VWFQTWJDcXgrUXVHZHk1TFNkNno2WXpVdmUxak55eDZXNGZITE0zYStQT1BQbGZ1VXMyVDZCeVhsSEFDUURoU2JBQURvb3BobGEzM0ZJYjFiVnE2bFpmdTFmSGVGbXNLUnBKL0g1VEIxd2RqaHVubm1SRjA0YmdSck1RRkFEMkk0UGZKT3ZVVGVxWmNvVmx1dXdKcW5GZnp3R2NWcXk1UFN2eDFxVkhERFN3cHVlRW1TNUJ3MFJ1N1JjK1VxUFYzdTBhZkx6QzVJeW5rQUlCVW9OZ0VBMEFuTHRyWHh3R0V0TGR1dnBXWGxXcmE3UXZYQmNFck9aUnFHNXBjVzYrcXBwK2pTU2FOVmtPVkp5WGtBQU1uanlDK1cvL3l2eUgvZWx4VXBYNmZnK2hjVlhQK1NySWJLcEowaldyVlQwYXFkMHZ0L2tTUTVCNCtMTDJRK2VxNWNvK2F3MERpQUhvVmlFd0FBeDJrTVJmVFIva3F0M2xlcFZYc3J0WHozZnRVRVFpazduMkhFMTJHNmV1b3B1bUp5cVFiNnNsSjJMZ0JBQ2htR1hDWFQ1U3FacnB5THY2M3dudFVLclg5SndZMHZ5MnFxVHVxcG9nZTNLWHB3bTVxWC8wa3lERG1IVEpSNzVDeTVTcWJKVlRKZGpzS1JMRFlPSUdNb05uVlQ5Z2RQeTd2cFRRVW5YYURtT2Rka09oMzBRUU1lL0p3a0tURDFJaldmZmtOR2N1RDcvRVFkZlYxTzltdkdkYzZNU016UzVzcHFyZGtYTHk2dDJWZXByVlhWc3UzVW4zdjI4TUc2ZXNvWVhUbGxqSWJtK2xKL1FnQkEraGltM0tQbXlEMXFqbkl1dlZ2aHNwVUtybjlSb1UydmRYOWg4ZVBadHFJVm14U3QyTlR5bEptVkoyZngxQ1BGcjJseWxVeVQ2UnVRM1BQaXBIWDNQWDUzM3pkbXIzeENXZXRma3lRZC90eURYVzRQZElaaTB6R08vc0IzNXRnZlJ1L0dOMlZFUS9KdWVvT2JRL1JaZkorbkI5YzU5WUtScUxaVjFXcExaYlhXSHppazFYc3J0YmJpa0lLUmFGck83M0U2ZE02WUVsMDBmcVF1R2pkQ3hYbit0SndYQUpCaHBrUHVNV2ZLUGVaTTJaZC9YNUU5cXhYYStwWkNXOTVVckhwUFNrNXBCZW9VM3JGVTRSMUxXNTV6NUJmSGkwL0ZVK1VjTWs2T29yRnk1QXhtQk5SSk1xSmh1Y3RXeWYzeFdqa1A3WkhSWENmRGlzbDJlV1JsNXl0V1VLeklzQWtLbGM2VzdVbnU3M3plTjZLbm85alVUYUdKNThpeitXMEZKNTZYNlZTQWxNblU5N21qZXA5aWhTVnBQV2NtSlhxZCs5dDFPUm5obUtVZGgrSkZwYzBIcTdXbHNrYWJEMVpyVDAyOXJIUU1XVHJHMEZ5ZkZvNGZxWXZHajlUODBtSmx1ZmpWQ3dEOW1lRnd4ZGRhS3Aycm5FWGZVZXpRN25qaGFldGJDdS81UUxKaUtUdDNyTFpjc2RyeWxrWEhKY253NXNoWk5QYVRqOEhqNUN3NkpUNEtpaUpVdXp3NzMxZjJpc2RsdGpGS3pRZ0g1QWdINUtpdGtMdHNsY3pHdzJxZWMyMVN6ODk5S0hvNjN2RzJJVFQrYkFXbUwwb290dW4wRzlTVW9hbE5RTHFrKy92Y1hiWmEyYXYrTGtmZHdYNDFyTGV6Njl4ZnIwdDdJakZMNWZXTjJsTmRyejAxRGRwVFU2OWRoK3UwcGJKR3V3N1hLV3BaR2NuTE1LU1p4VVV0QmFZcFF3YnlYaDBBMEM3SHdGSEtIbmk3c3MrNlhYYXdYcUh0UytPRnAyMUxrai9kcmcxMnNFR1JqOWNvOHZHYVZzK2IyUVZ5Rm8yVlk5QVlPUXBLNUNnY0h2KzNZSGcvWDR6Y2xtLzVZL0p1ZkNOKzVQVXJPRzZlSXNNbXl2SVhTbFpNWnJCQmpzTjc1ZjU0blZ3VlcxT1NCZmVoNk9rb05yWEJjbWNwbGx1VTZUU0Fmc3RadVZPT3VvT1pUcVBINlcvWEpSeXpkS2dwb0lyNkp1MnVydGZITmZYYVhYT2tzRlJkci9MNlJzV3M5STVTYXMrNFFRVTZlL1F3elNzdDFwbWpockxBTndEZ3BCamVYSG1uWGlMdjFFc2tLNlpJeFdaRnlsWXFYTFpDNGQwZnlBNDNweTBYcTdsRzRkM3ZTN3ZmYnlQUEhEa0tocmNVb1p4SEhwdjV4WExrREpMaHllbXpvNkt5MzMrNnBkQVVHbk9hbXM2NlJiYTc5ZS85bUtUSXNJa0tUcjFJanRvS09lcVR0eXNoMEZ0UWJBSUFwSVZ0UzgyUmlCcENZUjFxQ3FxeXNWbVZEYzJxYkF6RUh6Y2U4N2loT2FXN3YzWFhtSUY1T250MHNlYU5MdFpabzRlcXlKK2Q2WlFBQUgyTjZaQ3JlSXBjeFZPVVBlK09lUEZwL3dhRmQ2MVF1R3lsSW50V3k0NEVNcEthSFd3NFlVSHlZeGtPbDB6L0lKazVBMlg2ajM3RWp4MitnVEp6QnNuMEQ1RGh6WlBwOFV1TzNuRmI2dHEzUVZuclhwRWtoY2JOVStQODJ6cHRFOHNmcWxqKzBCUm5CdlE4dmVPbkdnQ1FOcldCa05idXIxSWtaaWxxMllwYTFwSEhuM3hFWXBhaVJ6NGZzV0lLUktKcURNVUxTUTJoaUJxQzRVOGVoK0tQRzBPUnRLK1hsQXlHSVkwZlZLalp3NHMwYjNTeDVvMGV4czV4QUlEME14MUhkcGFiTHQvOHo4dU9SUlF0WDY5dzJVcUZkMytneUw1MXNvUDFtYzVTa21USElvclY3VmVzYm45QzhZYlRJOFBqbCtIeHkvVDZXeDRiSHI5TWoxK0d4eWZENDVNY0xobW04OGkvRHNuaGpCK2J6bGFQRFljakJmK3ArUFE1U1lybEQxSGp2SnVUZnc2Z0Q2SFkxRTBkYlJuWmFqdkxPZGNvKzRObjVObXhUR2FnUVlHWlY2aDU1aFVueHAxK2c5eGxxNVcxWWJFY2h6K1dKRVdMeHFoNTlsV0tGbzJKZDJ4RmxiVitzVHc3bHN0UmQxQzJ3NjNvb0pFS1RMOUVrZUpKSitabW1xcis3QU95blo0VDhpOTQvTnN5R3c0cFBQSlVOU3k0NjRUUHU4dFdLK2VOMzBneVZIUHpUMlY1YzFvKzV6ejhzVHpiM3BPellwc2NEWWRreE1LeXZEbUtEaG1yd0xTTEZSMDQ4b1QrRXIwbW41eGpyN3pyWDVWci94YVp3WHJacm14RkI0NVVjTUo4aFVmUGF2OEwwNGx1NTM3NkRYTHQzNktzdFMvTFdiVkxpa1ZrNVF4UzZKUzVDa3hiR1ArRmw2VHp0c1c5ZTQxeVh2KzFKS25wckpzVm5IaHV1N0c1TC81RXJvcXRpaGFWcXU2Szc4YWZ0RzE1ZHE2VVovc3lPUTkvTENQY0xOdnBWYXhncUVLajV5ZzQ1Y0pXZlhTNE5Xb1grK3BJV3p0Q0h2dGNXK3NVT2VxcjVOMzBwbHpsRzJVMkhKSmhXYkt5Y2hVZFBFYkJDZWNvTW14Q2grZnNidnV1Y3RSV0tPLzVIOG9JQjJSNy9hcTc0cnN0MDNiYnU4NG5jMTI2WStPQnc3cm00UmVTMm1kdlVwem4xOHlTSXMwc0x0S3NraUpOSHpaSWZvOHIwMmtCQU5DSzRYREpOV0ttWENObXluZk92MGkyclZqMUhrWDJyVk9rZkowaWU5Y3FXckZKZGl5UzZWUTdaVWREc3FNaHFlbXdVcmM4ZXZlNHlqZktVWGRBa3RRODg4cDIzKytmZFA4VlIrNHRLby9jVy9nSEtqem1OQVdtWFN6YjZUNGh2c1AzNTBlNDkzd2s3NlkzNWF6YUxTTWFWTXczUU9IU09Rck11TFREWExweXo1YXMreHYwUFJTYjBzVC83cC9rMmI2czA3anNENTVXMXRxWFd6M24ycjlaZVM5c1UvMkN1eFFkT2s2NUwvOU16b003V2o1dldBRzU5bStScTJLckdzNy92TUtqWjB1U0lpVlQ0aTlBbGlYbndaMnRDbEdTNUdpb2t0bHdLSDZPaW0yU2JVbUcyZnJjQjdkTGtxSURSN1FxTkdXdGZWblpIeng5UXY1bWM2M2N1ejZRZS9jYU5WendMd3FQUFBXa3I0bDMvV3Z5dmY5VVBLK2ovOWRRbzF6bEcrVXEzNmpRS1hQVmVNNGRYWjRQbm96Y3ZldGZrMi9sRTYyZWM5UldLSHZWTTNKV2xiVlp1RXZHZVk4S2o1Z20yK09YRVdxVXUyeDF1OFVtczdsT3JnUGJKRW1oc1dkS2tveElVRG12L1ZLdWlpMnRZbzF3czV3SGQ4cHNxazI0UUpUTXZrNkdkK01iOHExOFVySmFiMXR2TmxYTHZhdGE3bDBmeEljNHovdXNaSnBKYjk5VlJxaEpPYS9kSHk4ME9kMnF2K2dyckErWFlibGV0MllVRjJsbVNaRm1IZmwzY0E1VDRnQUF2WkJoeURGZ2xCd0RSc2s3UFY0TXNHTVJSUTlzVmFSOHJhTDcxaW15YjYyaWg4cmljOXZSSmU3ZEgwcVNiSmRYNFZFemt0cTNkOFByOHExNFhOSW5YeGRIM1FGbHJYbGV6b3B0cXIva0cxMjg1N0hsVy9xb3ZGdmVhZldzbzZGS1dXdGZrcXRpUzhKRm9JN3UyWko1ZjRPK2gySlRHamdQNzVWci94WUZKMStnMExpenBFaEloazU4Z1hmdjJ5QkhiWVVDMHhjcFhEcEhzbUx5YkY4dTc2WTNKU3NtLzN1UEtqSnNvcHdIZHlnNDRSeUZKc3lYWk10ZHRpWmVvTEp0K1piOVZlR1JNeVRUb2VpUWNiS2RIaG5Sa0Z3VlcwOG9Ocm5LTjdjOE5zTE5jaDc2V05GQm8xcm5maUJlYklxVVRHbjF2S08rVWpJZENwWE9VWGpFZEZtNVJiSk5oOXpsRzVXMTZsa1pzWWg4U3g5UnBHU0s3RGJtWUhkMlRUemJsN1VVY3lMREppZzQ5U0xGY2diSmJLNlRkL01TdWN0V3liTmpoV0lGeFFudkhKaXMzRjBIdHN0WnRWdWhNYWNwTkdHK0xHK3VuRlc3bFAzQjB6SUREWEx2K1VqdTNXc1VIalV6cWVkdHhYUXFOR2FPdkp2ZWt1dkFWaG1oUnRrZS93bGg3ckpWOFRjVHBsT2gwdE1reFF1YVI0dER3VW5uS1hUS0diTGRXVEtiYStORnkvMmJUK2luUGNuc1M1SnFiL2locFBndkxzL1dkMXM5ZHp6UHR2ZmtXLzQzU1pMbEwxUmcyaUpGaTBwbG13NDVxL2ZKdTJHeG5JZjJ5TE50cVd5M1YwMXpQNVhVOWwxbVdjcDUvVGR5MUZkSmhxSEc4LzVaMGFMU2hKcDI1YnFnYmRsdXB5WVVGUjc1S05ERXdmSEhRM044ZlhYOVVnQUE0cU9manF6N3BOTnVraVRaa1lDaVZic1VxOXl1YU9VT1JTdTNLWHB3dTJLMTVSbk90bWR6VnUyU3BQajd0eVNPYW5JZDNDRm5aWm5DbzJZb09PbDhXVm01Y2xhVkhibTNxSmVyWW9zOE8xY29kTW9aQ2ZlWnRmYmxsa0pUZE1Cd0JhWmZvbGhCc2N4Z2d6emIzcE5uK3pJNXFqdi9lbmQyejViVSt4djBPWHpGMjJDR0ErM3VHR0I1ZkxJOVhWdXJ3N1YvczRKVEx1ejBadFZSczEvTnA5K2d3TlNMV3A2TERob3RJeGFSWit1N01odXI1ZG4ybm9KVEwycTF6V1YwNENnWnNZaThHeGJIWDVBT2JGTmsyRVRaRHFjaVE4Zkx2WGRkeStpVzQvT1NwRmplWURucURzcTFmM09yWXBNUkNjcDVlSzhrS1h4Y3NTbFNWQnAvMGNvZDFPcjVRR0dKYk1PVWI4WGpNZ01OY3UzZnBQRHdhVjI2Smthb1ViNWxmNVVraGNhZGRXVGh2ZmpkWUN4L3FDTERKc2kvNUVGNWRxeFExdHFYRlp4OFFadERTOXZUM2R5ZFZXVUtUbG1ncHJrM3Rqd1hLeGltV041UTVmM2pSNUlrei9ibEp4U2J1bnZlNDRWT09VUGVUVzlKbGlYMzdnOFZHbi8yQ1RHZVhSOUlrc0lqcDh2MlpMZCtidFJNTloxNTB5Zi9oL3loaWd5YktGbFhuTkJQZTVMWmw2U1dVVDdXTVR0NnREWHl4d3cweUxmc0wvSFBGNWFvN3RKdnR2cTVqQldXS0ZRNlc3bXZQaUJYK1VaNU43eXU0UGl6RlNzb1RrcjdrK0ZiL3RlV3dselRHWitPRjRVVGxPaDFnWlRuOVdoa1lVNUxVV2xDVWFFbURpNVVTWjVmSmxVbEFBQmt1TExrR2paWnJtR1RXejF2aDV1UEZKKzJmMUtBT3J4YnNib0t5ZXFwazl2U3gzRmtSa2dzWjJCUyszVlc3bEp3d2pscW1uZEx5M094Z21HS0ZReFQzblAzU1pMY085OVB1TmhrTnRVb2E4M3prcVRvNERHcXYrVGZaRHZpeXdIRUpFV0dqbGNzdDBqWnE1L3R0Sy9PN21PVGZYK0R2b1ZpVXhzOFc5OXRHVDF3dkxiV0ZlcU03WENxZVVibmJheXNQQVVtbnpqbEtEais3Slo4YkhlMm1tZGRkVUpNNkpUVDVkMndXSkxrT0x3M2ZxTXZLVEo4aXR4NzE4bFpXU1lqR2o2bUtHUEhpMDJHb2VERWMrVmI4YmhjKzdlMEdpWGtQTGhEc2kzWjdxeFAxb3M2ZXI0MkNodEhoVWZQUGpJTVZISlU3NVBhZUdIcDZKcDRONzh0SXhLVTVjMDVVc0E0OFFZeE9HMmhQRHRXeEVka0hkaDJ3c2lyam5RN2Q0OWZ6WE91T2VINTZPQXhpaFlPbDdONnI1eUg5aVQ5dkNlY3I2aFVzYndoY3RRZGtLZHM5UW45bTAwMWNoN2NHVC8zc2IrY0lzSDQvOFBkemxRaHN3c0xLaWF6cnk3d2JIbGJSalFzU1dxY2YzdmJCV0RUcWNaNXQ2amdpZTlJdGkzdmxuZlVkTWFuazlLK3E3eWIzcFIzOHhKSlVtRHFRZ1Vublg5Uy9VRHlPQjBhbnAramtRVTVHbFdRcXhFRnVScFprS09SaGZGLzg3d25yazBIQUFBNlo3aXo1U3FaSmxmSmNlOURyWmhpZFJXSzFleFRyR2J2a1k5OThZL3F2YkthRG1jbTRUUXpqcnp2VlJ2cjRCNlY5L2YvbExONmI1dWZhMjlkSmR1ZHJlYTVONXp3ZkhUUWFFVUhqcFR6MEI0NXEvY2xuS2RuMjNzeVl2RWxJaHJQdXFXbDBIU3N3S21YeUxQdFBUa2FxanJzcTdQNzJHVGYzNkJ2b2RpVUJ0SEJwN1NNS3VsSVpOajROdGVGT1hZMFJhUjRZcHVqZUdKNWcxc2VtNkdtVCtLUEZtR3NxSnhWdXhRWkdsL3MySGw0cjR4Z282SkZwUzB2Qk02RDIrTi90VGhTSUhBZG5VSTNiR0pDNjlVWWtZQWNkWlZ5MUIzODVMbFFjNXV4SFYwVDE3NE44WmloNDJRMjE3WVpZeDlUeEhCVzcrdFNzYWt0WGNrOVVqeXh6UmR0U1lvTkhDRm45VjRad1lha243Y3RvYkZuS0h2Vk0zTHQzeHhmbVB1WW9vKzdiSlVrVzVZM1IrSGhVNC9KY1pTY0IzZkl2ZXQ5ZVlvbktUVG10SVRQZDd4azl0VVY3dktOOGZNWGxuUTQzOXpLR2Fqb29ORnlWdTZTcytLVDBYM2RiZDhWcnZKTjhxMkk3MXdTTHAyajV0T3ZPNmwrK2pxSGFXaWdMMHVEL2RrcXlzbFdrVDliUmY2c0kvOW1hMml1VHlNTGNqUTRKNXNSU2dBQXBKUHBrS09nUkk2Q0VrbHpUL2kwSFE0b1ZydFBzWnB5V1kxVnNob1B0WHpFR280ZVY4ays1aDZsVnpJY2toMlZvcUdrZGh1L3YydTdnQlVySEM3bm9UMEozMXRJeDh4ZUtTeFJyTENrN1NERFZIVFlCRG0yZGx4c1N2USt0bFhYM2J5L1FkOUJzYWtOUjNjYlM1Wlk3dURPZ3lUWldYbHRQKy82NU1YSDhoVzJIZVAwSG5QQ1QzYWNpT1VXS1pZN1NJNzZLcmtxdHJVVW00NitDSVdIVDVQbEsxQXNmNmdjdFJWeVZlNVNaTWhZU1pMenlOUzc5Z281anVwOTh1eFlJV2ZsVGpscUQ4aHM2MFh3bU1XOWo5WFJOWEhXVkVpSzc0VG5MbHZkYnR4Unhrbjg0dXBPN2xaMmZydjlIaTMyR08zcyt0R2Q4N1lsZE1vWnlsNzFyR1RGNU43elVjc2k0Tkl4VTl6R25OWnFoRkhUYWRjcjkrWC9sUkVOeS8vVzc1WDEwWXVmckxmazZ0cW9rR1QyMVJXTzJ2ajNTQ0lMRzhZS2l1V3MzQ1ZINHlkL2RldHUrNFR6ckRzbzc3YWxrbVVwTW1Sc2ZFSDdOa2JxOVJWZWwxTTVIcGY4YnJkeXZDN2xlTnpLOGJpVjYzRXJ4K05TanRjdHZ6ditiNjdIM2Fxb1ZKanRwWWdFQUVBdlpMaXo1Q3dhSzJmUjJBN2o3RWhBVnVQaGVFR3E0WkNzNW1yWm9TWlpvU2Jab2NhV0R5dlllTXh4azZ3amo3dnlIamtWTEs5ZlpuT3R6RUI5dXpFTkM3L2NNcXBJYXIzZVpydjkrZ3JhL1p4OVpBbUZZL3ZzaktOMnZ5UXBPbUJFeCtjOVpubUc5aVJ5SDV2cyt4djBIUlNiMGlEUm0yNDdnUnV0ZG1NNmFCc3BtU0xIcHJma3JOamE4cHlyZkZQOGM4UGpoYVJJOFNRNWFpdmszTDlaa1NGalpjU2ljbGFWU1pMQ3cwOHNOdmxXUEM3dmh0ZDFkTWNFMitsV3JLQllzZHhCc25LTDVEMnlEV2U3LzQ4T3Jva1I2V0xsdTR0enlMdWRld2ZYdXFQUGRmZThiYkg4aFlvTUhTZFh4VmE1ZDY5cEtUYVpqWWZqMjZaS3JRcFFVbnk2WDkyVmQ4dTM0akc1eWpmSlVWTXUzM3QvVnZZSGYxZmcxRXNVbUhKUndqdXZKYk92cmpEQzhlK1JkcWZ2SGVQbzk1b1JEU2F0ZmFKYyt6ZTNUTmNMajVyWmF4WkduREowZ0Y3ODNGVnltb1pjRGxNTzA1VExOT1UwVFRrY1JzdGpwOE9NeDVnT3VSeW1YSTdrZjYwQkFFRGZZTGl5amhraDFVVzJMVHNha3F5WWJDc2EzMGs0Rm0xNWJNZGk4ZWVzcU94WS9OL3FQM1J6YzVmanhPUUFBc3dBQUEwR1NVUkJWUEtIeUd5dWJYTzVqS09PSHhpUVNFSEhOdHAvLzVUSS9lSHh6RkFnM3JhTDZ3eTNlZjVPN21OVGNYK0R2cU4zM1BtZ1d5SWxVK1hkOUZhOGVIUmtpM2ZuZ2UyeXNuSmJSblpFaWlmSnUvR04rTHBOTTYrUW82cE1SaXlxV1A3UUUxNDB2WnVYdEt3UEZScC90Z0pURnlpV1AxVEhqdGpvemd1TDdmRElzQUlLVGpxdjFhTFR5WkRxM0ROeDN0RFlNK1dxMkNyWHZvMHlJaUhaTGsvTHFLWll3YkEyUisvRUNvYXBmdEhYNDd1dGJYbTdaZjJyN1BlZmt2UGdEalVzK0pJU0hZR1R6TDRTWlRzOU1zS0JUK2JPZDhDSXhJYzZIMXRZNm03N1JJWEdueTNINFkvbE9yQmR2cFZQeXNvYjNDc1dSOHp6ZWpSMzVKQk1wd0VBQUJCbkdESmM4WmtjbVJvSEhSazZRYTc5VytMcm9oN2FrOUFJK1V5d1RWT0dKZW5JSHp6YjA1WFJVbTNKMUgwVmVnLytETjBQUklhTmwrMXd5b2lHNWF3c2srdmdUaG5SOEpIcGNmRVhnOGpRK0hwUnJzcGRNcUxobHQzcjJwcENkM1NoNCtqZ1U5UjQ5cTJLNVEvVHNTOHEzWjJUYS9ualEwa2Q5UjNQSVQ0WnFjNDlFK2NOajU0bDIrbVdFWXZJL2ZGYVNaTDdTTEhwK0ZGTng0c09IS21tZVo5VjdZMC9VcVFrdmlPSmU4OUhjbis4cnN0NUpMT3Z6aHpkQmNSeHVPMEZHSS9scUlsdjZ4ckwrNlI0MHQzMmliSk5oeG91L0pLc25JR1NiY24veHUva1BMUzd5LzBBQUFBZ3M4S2xjM1QwL1h2V3VsY3ltMHdIYkcrT0pNbFJkNkREdU00V0IrOU1wdTZyMEh0UWJPb0hiS2RIMGNIeE9kU3VBOXVPV2EvcGswV2piWmRYMFVHbDhZWEVEKzVvV1J5OHJTbDBqdHI0QzFkNzFmeWovWitzeU9CVEpNWFhqR3B6em04M3BEcjNUSnpYZG5rVkhqbERrdVRldlZxTytxcjQ4RjdEVEhpTFZDc3JUNDNuZnE3bCtPZ1V2Sk9Sbkw2TytadFZHM084bzBkMlczUWUydDFTREdxTDJYRG9rK21neHhST3U5dStLMnl2WC9VTDdwTHQ4c2lJaHBUejZ2MHlqMnlkMjNVZFh4Y0FBQUNrUml4dnNFSmo1a2lLLzJFM3ZobFB6eE1kTkVxUzVEcTRvOTMxcGN4QWc1ejd0M1RyUEptNnIwTHZRYkdwbnppNk5sTzgyTFJGTXN5VzBTY3RNY1dUNGpIN3Q4aFp1Vk8yMDYzb2tIRW45SFYwSnpibjRZOVArSndSYWxMMnFyOTNLOWZRdUhueHZxSmgrZDU5cE4wMW1jeEFuVno3Tm5hcDcxVG5ucW56SGgzQjVOcTdRZTVkNzB1SzcyeGhaWis0Nkh5Nzg4eVBHVXBySnpDL1BObDlIY3QyZjdMZ2ZWc0xjd2NubmljZG1kL3VmL3NoR1pIQWlaMVlNZm1YUGhxZjQrOTBLelR4bktTMTc2cFlZWWthejd0VE1neVpnWHJsdnZMemsxcll2clByQWdBQWdOUnBubnVqckt4Y1NaSi95WVB5Ykh1dncvaE1UUGtMalo0ZGYyREY1RnYyVngxZFQ2bUZiY20zOUUvdGJtaVVxRXpkVjZIM1lNMm1maUpjTWtYWks1K1VvNlpDUnJoSjBjRmpUbGlESmx3OFNWbHJucGQ3N3pvWjRZQWlKVk5hWGtTT0ZSazJYdTQ5SDhsNVlMdjhTeDVVY05MNXNsMWVPYXZLbFBYaEMxSTNGMEdPRnBVcWRNcGNlWGFza0h2UFI4cDc3Z2NLVHI1UXNZRWpaQnVtSEEySDVOcTNRWjV0eXhTY2ZQNEpSYk9PcERyM1RKMzNhR0hKYks2VGQrUHJrcVRRMkxQYWpNMTc3ajZGUjgxUWVOUXN4UXFHeWphZGN0UWRqT2NoU2FhalphUlVaNUxaMTdGaUJjVXRqN1BmZjFyTk15NlRzNlpjb1RHbnh6K2ZPMGpOczY1VTlxcG41RHkwVzNsLy95OEZweTFVdEdpTWJNT1FzNlpjM3ZXdnRSVERtczY4U2RhUkljWEphSDh5d2lPbXEzbjJOY3IrNEdrNTZnNG85N1VIVkgvSk45cjhHVHZaNndJQUFJRFVzYkx5MUxEd3E4cDkrYWN5UWszeXYvT1F2SnVYS0RUMlRFVUhqcFR0OGNtSWh1U29QU0RYM25VdDY2aW1VM2pVTEVVSERKZno4RjY1eTFZcDk1V0FBbE1XeVBJWHlsRi9TTjcxcjhwVnNVM1JvdEp1eldiSTFIMFZlZysrQS9xSldFR3hMRitCektacVNXMVBDWW9PS3BYdDhzcFJ2YS9kR0VscW5uT05YQlZiWllRRDh1eFlJYytPRlMyZnN6MSsxVjMyVGVVLy9iMXU1ZHMwNzdNeVFzMXk3MTBuNStHOThyL3pVQnRSaGl6L2dDNzFtNDdjTTNKZXcxUm96Rnhsclg5VlpxQkJ0aXRMNFpHbnRoMXJXM0tYclphN2JQV0puek1kYXB6M1djWHlPdC9tTk9sOUhTTXlmS29zZjZITXhtcTV5MWExREZNK3RxZ1NPUFVTR1pHZ3N0YStJa2REbFh6di9ibU5IRXcxblhhOVF1Tk9MTHgxdC8zSkNFeGZKRWZOZm5sMkxKZno0QTc1bHp5b2hndStvRVQvN3BYSWRRRUFBRURxUkFlT1ZOMVZkOHYzOWtOeUhkZ21aMVZaeTdJTGJUSk5oVXBQUzErQ3BxbkdDLzVGdVMvK1JHWlRqVno3TnA0d0c2VDV0T3RrQk9xN1ZXeksxSDBWZWcrS1RmMUlwR1NLUEZ2ZmpUOXVhMGNzMDFSazZQaVdSYVlqYmF6WEpFbXgvR0dxdStvZVphMTVYcTd5elRLRERiSzhma1dHVDFYenpDdGwrUXZiYk5jVnR0T3Rob1ZmbG52WEtubTJMNVB6MEc2Wm9TYlpEcmVzbklHS0RCbXIwTGg1WGQ0RkloMjVaK3E4b1hGbkttdjlxNUtrY09sczJVNTNtM0dONTkwcDk4NlZjaDdhSXpOWUw5dDB5dklYS2pKc29vS1RMK2pTUXRqSjdPdFl0c09sK2tWZmwyL1ozK1E4dUYyeWJVV0xTbytMTXRRODUxcUZSODJTZDlPYmNsVnNsZGxjSThsVUxHZkFrUnd1VkN5L3ZSeTYyLzdrTkoxOXF4ejFCK1dzM0NWMzJXcjVWanlocHJrM0p0UTJzZXNDQUFDQVZJcmxERkw5WmQrU3EyS0xQRHRXeW5sd3A4ekd3ekppRWRsT2o2enNQTVVLaXhVWk9rSGhVVE5rWmVlbk43L2NJdFZlODMxbGZmU2kzSHMrbEtPeFJyYlRwZWlnVWdXbUxWU2tlSkt5Vno3UnZYTms2TDRLdllkaDI3YmRlVmpQTXVDZTM3WTZIamxsVVlZeUFYb09aMVdaOHA2N1Q1SlVmOW0zRkdsanZTMmdMWHMydk56cStQQzlYOGhRSmdBQUFNbHg4SjdXNzRVWFRWbWNvVXlRREM5dldORHFlUEM5MnpLVUNZNWxHRWE3VXpSWUlCem9JN3hiM3BHa2xwRmZBQUFBQUFCa0FzVW1vQTh3SWtHNWQ4WjNvUXVPbTZmTTdIMEJBQUFBQUFERkpxQlA4SzUvVFVZMEpOdnBWbWpDL0V5bkF3QUFBQURveDFnZ0hPaWxQRHZmVjh3L1FPNTlHNVQxMFF1U3BNRDBTMlJsNVdZNE13QUFBQUJBZjBheENlaWwvRy85dnRWeFpQaFVCYVpma3FGc0FBQUFBQUNJbzlnRTlGS1dyMEJtb0U1V2RvR0M0ODlXWVBvaXlXUm1MQUFBQUFBZ3N5ZzJBYjFVemFkL2t1a1VBQUFBQUFBNEFjTWdBQUFBQUFBQWtEUVVtd0FBQUFBQUFKQTBGSnNBQUFBQUFBQ1FOQlNiQUFBQUFBQUFrRFFVbXdBQUFBQUFBSkEwRkpzQUFBQUFBQUNRTkJTYkFBQUFBQUFBa0RRVW13QUFBQUFBQUpBMEZKc0FBQUFBQUFDUU5CU2JBQUFBQUFBQWtEUVVtd0FBQUFBQUFKQTBGSnNBQUFBQUFBQ1FOTDJ5MkpUdGRyWTZqa1ZER2NvRUFIcTNXRFRZNnRqbmRtVW9Fd0FBZ09ReDNGbXRqZ3VqMVJuS0JOMDFJSHE0MWJIaHpzNVFKdWlLWGxsc0dsMlkxK3E0c2FZOFE1a0FRTy9XV0xPLzFmSG93dHdNWlFJQUFKQThqc0lSclk3UHIxbWNvVXpRWGVmVnZON3ErUGl2TFhxbVhsbHNXalJoVkt2anVzcHRxcXZhZGNKZjZBRUFiWXRGZzZxcjJxVzZ5bTJ0bnIvNHVOZFhBQUNBM3NnejRjSld4N2RXUHF6cnFoNC9ZWlFNZXE0QjBjTzZydXB4M1ZyNWNLdm5QUk11eUV4QzZCTER0bTA3MDBsMFZVTW9ySGtQUEtGOWRZMlpUZ1VBK296aCtUbGFldGNOOG51WVNnY0FBSG8zTzlTb3d3OWNwbGpkL3M2RDBXczQ4b3MxNEs0WFpIaDhtVTRGa2d6RE1OcjdYSzhjMlpUamNlditxOC9OZEJvQTBLZmNmL1c1RkpvQUFFQ2ZZSGo4eXIzNmg1bE9BMG1XZS9VUEtUVDFFcjJ5MkNSSjU0d3AwZDl2dTB3bGVmNU1wd0lBdlZwSm5sL1AzSDY1NXBjV1p6b1ZBQUNBcEhHUE9WTUZ0ejBzUjk2d1RLZUNibkxrRFZQQjdZL0lYWHBHcGxOQmducmxOTHBqTllUQyt1WFN0WHBseTI2VlZkZXJLUnpKZEVvQTBPUDUzQzZOTHN6VnhSTkc2YTU1MDVYamNXYzZKUUFBZ0pTd1E0MXFXdnBIaGJhOG9WajF4N0xEelpsT0NRa3czTmx5Rkk2UVo4SUY4czI3UTRhSGdTWTlUVWZUNkhwOXNRa0FBQUFBQUFEcDFlZldiQUlBQUFBQUFFRFBSTEVKQUFBQUFBQUFTVU94Q1FBQUFBQUFBRWxEc1FrQUFBQUFBQUJKUTdFSkFBQUFBQUFBU1VPeENRQUFBQUFBQUVsRHNRa0FBQUFBQUFCSlE3RUpBQUFBQUFBQVNVT3hDUUFBQUFBQUFFbERzUWtBQUFBQUFBQkpRN0VKQUFBQUFBQUFTVU94Q1FBQUFBQUFBRWxEc1FrQUFBQUFBQUJKUTdFSkFBQUFBQUFBU1VPeENRQUFBQUFBQUVsRHNRa0FBQUFBQUFCSlE3RUpBQUFBQUFBQVNVT3hDUUFBQUFBQUFFbERzUWtBQUFBQUFBQkpRN0VKQUFBQUFBQUFTVU94Q1FBQUFBQUFBRWxEc1FrQUFBQUFBQUJKUTdFSkFBQUFBQUFBU1VPeENRQUFBQUFBQUVsRHNRa0FBQUFBQUFCSlE3RUpBQUFBQUFBQVNVT3hDUUFBQUFBQUFFbERzUWtBQUFBQUFBQkpRN0VKQUFBQUFBQUFTVU94Q1FBQUFBQUFBRWxEc1FrQUFBQUFBQUJKUTdFSkFBQUFBQUFBU1VPeENRQUFBQUFBQUVsRHNRa0FBQUFBQUFCSlE3RUpBQUFBQUFBQVNVT3hDUUFBQUFBQUFFbERzUWtBQUFBQUFBQkpRN0VKQUFBQUFBQUFTVU94Q1FBQUFBQUFBRWxEc1FrQUFBQUFBQUJKUTdFSkFBQUFBQUFBU1VPeENRQUFBQUFBQUVsRHNRa0FBQUFBQUFBQUFQeS85dUNBQkFBQUFFRFEvOWZ0Q0ZRQUFBQUFBQUFBQUFBQUFBQUFBQUFBQUFBQUFBQ09BbHUrbmN4UDZkMzVBQUFBQUVsRlRrU3VRbUNDIiwKICAgIlR5cGUiIDogIm1pbmQiCn0K"/>
    </extobj>
    <extobj name="C9F754DE-2CAD-44b6-B708-469DEB6407EB-4">
      <extobjdata type="C9F754DE-2CAD-44b6-B708-469DEB6407EB" data="ewogICAiRmlsZUlkIiA6ICI1ODM2NzczMjcwOCIsCiAgICJHcm91cElkIiA6ICI0MDUwNDE0NDkiLAogICAiSW1hZ2UiIDogImlWQk9SdzBLR2dvQUFBQU5TVWhFVWdBQUF2OEFBQUtrQ0FZQUFBQ1hzbEFXQUFBQUNYQklXWE1BQUFzVEFBQUxFd0VBbXB3WUFBQWdBRWxFUVZSNG5PemRkNVFkZDMzLy85Zk0zSHZudHEzYVZiRXNxNnlhSlZsdWttekpsanR5QTRPeEFRTUprTVFKRUw0UVFocEpTTDVKZm53aEZRZ0pJU0hHQklMQmptT0tqU3U0eXBKbFNiYWExZXVxUzd2YWR2ZjJlMmQrZjl6ZEs2MzI3dTdkSXEya2VUN080Wnk5TTUrWmVkKzFrRjR6OHltRzY3cXVBQUFBQUZ4UURNTXdUdDltamtZaEFBQUFBTTQrd2o4QUFBRGdFWVIvQUFBQXdDTUkvd0FBQUlCSEVQNEJBQUFBanlEOEF3QUFBQjVCK0FjQUFBQThndkFQQUFBQWVBVGhId0FBQVBBSXdqOEFBQURnRVlSL0FBQUF3Q01JL3dBQUFJQkhFUDRCQUFBQWp5RDhBd0FBQUI1QitBY0FBQUE4Z3ZBUEFBQUFlQVRoSHdBQUFQQUl3ajhBQUFEZ0VZUi9BQUFBd0NNSS93QUFBSUJIRVA0QkFBQUFqeUQ4QXdBQUFCNUIrQWNBQUFBOGd2QVBBQUFBZUFUaEh3QUFBUEFJd2o4QUFBRGdFWVIvQUFBQXdDTUkvd0FBQUlCSEVQNEJBQUFBanlEOEF3QUFBQjVCK0FjQUFBQThndkFQQUFBQWVBVGhId0FBQVBBSXdqOEFBQURnRVlSL0FBQUF3Q01JL3dBQUFJQkhFUDRCQUFBQWp5RDhBd0FBQUI1QitBY0FBQUE4Z3ZBUEFBQUFlQVRoSHdBQUFQQUl3ajhBQUFEZ0VZUi9BQUFBd0NNSS93QUFBSUJIK0VhN0FBQUF6bGU1WEU2TmpZMXFhbXBTTXBsVVBwOGY3WktBRVdOWmxrS2hrT3JyNnpWNThtVDVmTVRHQzRIaHVxNDcya1VBQUhDK2FXbHAwVHVidDJoNXU2M1Y2VW9kendlVWRubWhqZ3VIYlRnYWEyVzB5TzdRMHFxMDVzMmRvOXJhMnRFdUM0TmdHSWJSYXh2aEh3Q0F3V2xwYWRITGF6ZnEwYzd4MnAwTmpYWTV3Qm5YNEUvcWdlaFIzYnhnUGpjQTU1RlM0WjlIRkFBQURFSXVsOU03bTdmb3h6R0NQN3hqZHpha1J6dkg2NTNOVzVUTDVVYTdIQXdENFI4QWdFRm9iR3pVOG5aYmUzSUVmM2pMN214SXk5dHROVFkyam5ZcEdBYkNQd0FBZzlEVTFLVFY2Y3JSTGdNWUZhdlRsV3B1Ymg3dE1qQU1oSDhBQUFZaG1VenFlRDR3Mm1VQW8rSjRQcUJFSWpIYVpXQVlDUDhBQUF4Q1BwOW5WaDk0VnRvMW1kTDJQTWZmWGdBQUFJQkhFUDRCQUFBQWp5RDhBd0FBQUI1QitBY0FBQUE4Z3ZBUEFBQUFlQVRoSHdBQUFQQUl3ajhBQUFEZ0VZUi9BQUFBd0NNSS93QUFBSUJIRVA0QkFBQUFqeUQ4QXdBQUFCNUIrQWNBQUFBOGd2QVBBQUFBZUFUaEh3QUFBUEFJd2o4QUFPY0llL2Vic25ldWxKRkpsSDJNMVhKUWdjWjFNaFB0WjZZb3gxSDAxWWNWWHZORTRYcnRSMVh4cTMrVG1XZ3IreFQrSTl0bHBEdjdiV1BrYy9JZjNUbXNVa3NKYm41Ui9vT2JKY2NaK2trY1I3NFQrOHR1YnVReXFuanBQMVR4MG4vMDJCNTk5V0ZGWDMxWVJqNDM5RnFBWWZLTmRnRUFBS0FRZmlNckg1RnlHV1VtWDFuMmNjR3RyeWk0OVJWMTN2emJTamRjY3dZS00yVHZYS2w4MVRnbEZ0NG4vNEZOQ3V4N1c3NWpPOVY1NjZlVkhUK3ovOE56R1ZVOC8wM0p6YXYxMTc0dTF4L3EzY2gxVlBYVHY1RVpPNjcyOS8rMThsWGpScWIwVEZLUk4vOUhqaDFSNjRmL2Njam5pYnp4SXdXM3Y2N09wUjlUZXNhU0h2dDh4L2RJa25MMVV5WERLR3gwY2dyc1dWUDQrWlpQRnR2YU8xZEtrdUpMUGlwWnZTT1kvOGgyVlQ3OUQwT3VzNVNXajMxVGJpQThvdWZFK1kzd0R3REFPY0RmdUU1R09xRjB3eUs1Z1JJQnVhL2pqdTJTcEFGRCtKQVpobVQ2Wk9TemtxVFV2SGZKRFZVcDh0ckRzcHIyRFhoZC84RjNaT1RTeWw0OHQzVHdseVREVkhyV2RRcS8rYmdpcXg1VngrMi9OeUtsQi9hOUpUbDVwV2RlSjVsRDdPemd1b1VuOVU1TzBWY2ZsdFYyUkltRjc1ZFVDUHBWVDM1Rmt0VHk4Vy9KOWR2RHFqZGZPVmJ4SlI4WnNGMWs1WS9rMmhFbHJuN3Z3T1g3QXNPcUNSY2V3ajhBQUtQT1ZYamRMeVJKOXU3VnNuZXY3cmQxOG9xN2xWaHdyNHhVcDZ5V1E4cFhqNWNUcVNuclN0RlhIeDVTZlVhcXM4ZXh1WEhUNVdzNVdOd1d2L1lCdVhidko4eUJ2VzlKa3RMVEZ2VjdoZVRjMjJSdld5NHozaW9qSFpkclI4cXVic3hERC9hN1A3VGhXWVUyUER2Z2VVNDgrRkR2allhaHpocytvWHkwVnVHM24xUm93N015TzArbzg4YmZsTXlSalZGT3BFYXBPYmNNMkM2eThrZHkvY0d5MmdLbkkvd0RBRERLN0IwclpMVVdRbnl1ZnRxQTdYTjFreVZKZ2NaMWtseGxKODB2LzFwZFhVOEd5M0R5L1I2YldIQnZyL0J2cEJNS05LNlQ2d3NvTStXcUFVTjZ0OXIvN3Z2SnZ4TWRvOVlIL3E1VWhVUHVMbVMxSDVQazl0c21lZFU5Y29NVmlxejhrZXpkYTVTZXZsalpTWmNONlhxbFZELytKVm50Ujh0dWIzYWVLUHYzbWE4YXI3WVBmSG1vcGVFQ1EvZ0hBR0FVbWZGV1JWWTlKdGRuSy9hdXp3NHF3QWIydlMxSkNtNTZRY0ZOTDVSc2s1NnhwUENVK2hTRENZTm12RlUxUC80ajVjYlBVUHU3LzZUczJpUXB1T04xR2JtTTBqT1d5QTJFbEs4YVA2ampTM0VpMVNXM3U3N0FrQU51N2ZjK1ZkWWczTlNjbStYNmJabkpqaEVOL3FjYTZXNC9rWlUvR29teWNBRWgvQU1BTUVxTWJGb1ZML3lMakV4UythcHhDcTEvZXNCajR0ZCtTSzRka1puc1VPRFFWcm1XWDA1MFRJODJacUpOUmpZbEoxb3JKMXcxckJxZFVKVmtHREpPbTAzSVNIVktscitmZnU2dTdLMHZTNUpTczIrVXBBdmk2ZlBwQTM1SFdtck9MWVgvZnBsVXIzMnU1Wk5UVWRlajI0L1ZWdnB0Z1JPTXlnMUdDZi9vaGZBUEFNQW84UjNkSVYvTEFlWEdUWmQxNGtCWlhYSVNpejRnVjVLOTdUWEp5U2s3ZFlGaXQzNnFSNXZLWjc4bS82RXQ2bGoyT2VWckx5NTk3ZU43aW9OVis5UHlHOStXRTY2V0dXK1JYTGM0bzAxNC9kT3lkNzJoMkMyZlZQYWlTM3NkWis5ZUk2dWpTVTZvUXJseERRTmVaN2lNWExyc2JqQ0Q0V3ZhS3pQZXFzeVVxMDV1YTk2bnFwLzF2SkdwL2Y1blNoNWZxcWJUMjU0KzFpQ3k2ckdUc3dXZG90UWJtK3IvL1ZMSjZ5YXZ1a2VKcSs0cHVRL2VSdmdIQUdDVVpDZGRwdGd0bjFSdS9DelZQUEw3eWxmVXErMURYNVdSU1NxNCtWZEtYbjZYWkZxU3BKckh2aWd6MWl6WDU1ZWNuSUxiWHBVa0djbU9YdWMxNDRVNStKMW9iYzhkYmxlL2R0T1VFNmxSOG9xN0I2elJOU3psYWljcGNHQ2pyRmlUOHBWalplVFNzbmU4TGptTzhqVVRTeHprS1BUMno3dXUxVE5xalBudTcwanUwT2JjTHprZ3Q1dHBLdDF3N1pET2ErOTY0K1R2NWhSR09xNktGNzRwTXhsVGN2NGRoVmwrREZPdUZTaDJZZXJ1cDEvb3J0VTExYWZjcm5FRTZ0SFZxWFRiZ3RUY1cyU21DbXNoeEc3NVpJOHBRdnZUNys5RVV2S3laWEpEbFdXZEM5NUErQWNBWUJSbHBpNG9McGpsaGlva1NhRU56eFJtcC9IWlNsNjJyTkRReVJmYVdBRUZ0NzRzTTk0cVNiSmlUYjNPYVNaYTVmcnRYdk83RzVsazRSeUJrSnhJalJJTDdpMnJ4bnpkWk9uQVJ2bWE5aXBmT1ZiMnR0ZGtaSkpLWG5HM25CTEIwdDc1UmpIODlqcFg5ZmpoTGJqVkI5ZjA5eHJiVUs3QW50VWwrL3k3ZGtTcHkyNVhlUFVUQ20xOFRyN21Sc1Z1KzdUeU5SY1ZuOEIzUDlsdmY5OWZGcnRBR1ptRWFuL3dPVWs5dXpxVmF0dnQxSmw3S2w3Nmo3S2YvUGYxdHFQN3lYL2ltZy8yLytYaE9ZUi80QXh6SEVkTlRVMXFhbXBTTXBsVU1wbVVjd2IrNFFOdy9qSlRNVW1GZnRxU2xMejhUZ1czTDFkbzNWTkt6Ynl1TU8xbFBpY1pwb3g4UnFHdWFVSHpWZU5rdFIvck1UV20yZGtpSTVOVXJuWlNyK3Qwcnh6c0JBcHRnNXRlS0Y2N0ZDZFlvZFJseTVTWk5FK2hkVS9KZDJTN3NoTm1LL3pXazNLQ0ZVck92NlBrTmNKcmZ0TG5PZHZ1KzV0eWZpV0RaampaSVU1aldwakpxQy9KK1hmSUNWY3ArdHIzNUQrOFZWVS8vNG82N3ZxQ25FaHRuOGNNVjJMaCs1V2NmM3V2N2E1Vm1MTy83ZjR2eThoblpPOWFwZmoxSDFPdTdwSmViWjF3NllIUkFPRWZPRU15bVl5MmJ0MnFmZnYyS1pQSnlEUk5oVUloQllOQm1VTmRiQWJBQmNsSUZnSzRHeXc4K1hjRFlTVXZ1MTNoTlQ5UjRNQW1wYWRmS3lPZmsydjVKZE9TVXpWT1RtVzlNbE92VnZqTngrVS92a2VacnRsbmZDZjJTNUx5OVZONlhhZjdMWUhiTlFnNHVPMjFmcWVYekZlTlYrcXlaY3JWVDVNVHJsS2djYjNNZEZ4R05xbk9tejliY2pHeThPb25aQ2JibFprMFg0RURHNGYrU3hrc3h4bnlOS1lEU1U5ZkxOY2ZVdlNsZjVkcitlWGEwVE55SGQveDNiSTZlci9KT1ZsSG9WdFR2bnE4d20vOVhLRjFUeFhXZThpbWU3VzEyby9KYWo5V1dJVE5NSHJ0aDNjUi9vRXpZTStlUGRxNGNhTWN4OUdVS1ZOMDhjVVhxNjZ1anRBUFhBQis5YXRmamZnNXUvdDZPMTNoWHlwMEE4bE9tS25jMks3QnNrNVc4Z1hsV243RmJ2MjBySTVqeGU0enZxTTdUNGIvNDdzbFNibjZxYjJ1NHp1K3ArUytVdjNHZTNRbk1ReWxMcjFKNGJkK3JzRGV0NVM2OUNabExybGNraFRjK29vQys5WXBlY1ZkY3NKVkNtNTdUYTR2b1BpU2p5andXTy93ZjZiNi9McytXeTJmK05hUXpsdk9WSitaeVZjb2R2dnZLVjg1OW95dG1odmMrbXEvTnpEZDRkOTNZbjl4MGJMdzJwLzJlODZXMy9oMjRhWVI2RUw0QjBhUTR6aGF2MzY5ZHUvZXJTbFRwbWpldkhrS2hmcFl6aDZBNTltN1Z5djY4bmVLbjBNYm4xTm80M045SDVEdkxJYnlFdzgrSkNPWGtXdjVGTmkvb1RBWVZWTGd3Q1pKS2p6eFBZMy8wQlpKVW01czd4dURnYmloazFPR250cmR4M2QwaC95SE5pczkvUnBseHpYSUNVWUxZd0VxNmtwL2hUUFU1LzlzS0RXcjBabHcrazFPOU5XSGl6Y0ZWa2VUS3A3L1o4bkpLVjlaci9qU2p5c2ZQZm03TnJJcFJWLzVybnd0QjVTYWZZTmNpNmlIbnZnVEFZeWd0V3ZYNnNDQkExcXdZSUdtVGgzOFA2NEF2Q1ZmVWFmMGpDWHlOZStUMVhwWTJRbXplczNaM3kyd1o0ME1KMTk4K2lzVkZyYktqWnN1LytGdHNqcU95elZNV1MwSGxhK2VVQWpacDdEYWpzcC9aTHVjaWpybGFucE8vem5RRkptQi9Sc1VXZm5ENHVmd3VxZlVlY052U0s0ci82R3RrZ3hsSjg2UlRKL2lOM3hDbVV2NlhuSDRqUFg1ejJWVS9YanBhUzhIUERiZmQ1Ly9jNG1aaktueXlhL0l6Q1RVZWROdktiVHhlVlc4OEs5S1huNm5Vbk52bGUvNEhrVldQaUlyMXF6RWdudkxtczBKM2tQNEIwYkk5dTNiMWRqWXFHdXV1VWFYWE5KNzhCVUFuQzQzZHBvNngwNVRkUG4zWmJVZVZ2THl1NVNkZUtsQ0c1K1QxZEdrenFVZkw3YXRiVnduMTlkN1Jwdk0xQVh5SDk1V21QZmZNTHUyWGQzcld1RzNmaWFwYThHdDAvcUE5eFVTbldDRjdPM0xGVjN4UThsMWxienlQUXB0ZUZiMmpoWEtWOVJMUHIvTVZFeTUrcW5GQWFiZDNZSE9QcmZmOFFzakliTHlFV1hIejFSbTZvSXoybysrcjVzeEoxU2g1SUwzeVFsVktUUDVDbVdtWEtYdzZpY1VYdnRUaGRZL0l5T1hWcjVxbk5ydS9jdlNVN0FDSXZ3REk2S3pzMU9iTm0zU3pKa3pDZjRBQnExN3JuNDNWQ0VacG54Tit4VFk5N1l5RStjb00yMWhvVTB1VTNKYXpmUzBCWXE4OGFpQzI1ZkxOVTNKTUpXZWNWMlBOb0hHOVFyc1hTczNFRlo2MXZYRjdkbUw1eXBmTzdIM2xKOU9Uako5TXBNZHFuN3NUeVhYVWVmMUgxTjYxbExscXljbytzcER4WnNKU1VyTnVYbFEzM2VvVCtqN1hDSFlNT1g2YmJWODdGOTY3M05kMlR0ZUw2ek0yN1Ztd3VscS8rc3pNdkxaZnE5dDVOS3l0eTlYY012TDZyZ2pyT3pGYzh1cWVTZ0xqM1hlOEJ1eU9vNHJ0UDVwcGVhOVM3bFRGbXJyWGkzWlRNVms3MWdoLzZITnhmcWt3a0RmeXVlK29leUVXY3FObXk0blhDMG5WQ2tuT21iWXF6M2p3a0Q0QjBiQXBrMmJaTnUyNXM0dDd4OERBRGhWY2FyUHJuQWZ2KzdYNUQrMFJaRlZqeW83YVo1Y3k1YWNmTW1CcHE0ZFZYcjZOYkozckpBaEtUTnRvZktWOVQzYVpDK2FyWHpOUkNVdlcxYWNUbFNTNG9zL0xDUFYyV09xME1EK0RZcTgvZ1BGYnYxZDVjWTFLSDc5cjhrMWZjV2JrSFRESWpuaFNvWGZmRnhXMnhHbFp5eFJlc2JpUVgzZmtYcENieWJiNVd0cVZNc252bFVjMUJyWXYxR3VaU2s3c2ZEM2NmQ2RYeXJ5NXY4bzBMaGVzZHMrM1d2Uk1VbHErY1MzNUQreVhmYjI1VXJQV2xyeVd2NURXd296TGdWQ3lsNDBxK3dhVC8xdjBkOU1QcEtVblRoSHJ0OVdldVoxOGgzZHFkRDZwNVc5Nk5KaU55ci9nVTJ5OTZ5UnI3bFJWdHNSeVhXVXJ4NnZ4TUw3bEo2MlVMNldBN0ozdlNuL29TMnlkNjJTdld0VjhkenhheDlRYXQ1dFpkZU5DeGZoSHhpbWVEeXVnd2NQNm9vcnJwRFB4LytsQUF5ZW1leVFaTWdKRnNLL0U2cFU4cXA3WkhZY2wvSjVHVTVLa3VUNmd5V1BUemNVd3I4a3BXWmUzMnUvNncrcTQ0N2ZreE9xVXZYalgxSytacUppdC95T1pQcFUrOFBQeXcyRWlrL05qV3hhWnJKRGxTLzhzOXJmODJkS1QrOEs5azVla2lHWnBySVRaaXUrK0NPU2FTbFhZa3JSY2d4bWRwN2EvL3BNOGNuMnFld2RLeFJlOHhPbDVyMUw4V3MvSkVtcWVPR2JjdTJvV243OUc1S2s5SnliRldoY3A4RCtEYXA0NlR1SzNmcXBZdmNvSTUrVmEvbGxaSktLdnZqdmhWbVhMTi9KNzN5S3dQN0N6RVdaU3k0dmVRUFJrMUc4UnRzSHYxcmNPdEJiQUh2N2NtVXZudGRqbSsvSXR1TDZETG42S1RMakxjcU5uYWJrdk51VUc5dWdmTTFGeGJhWmlqcGxKbDhwdVk1OEp3N0kxN1JYVnVzaFdiRm1wV2YxZkJzRTd5S3BBTU4wK1BCaFNkS2tTYjBYMUFHQWNoakptR1FhaWk3L3IxNzdJbS8rVDdGTGl0blpvdWlyRHl0WFAvVmtWeHNuci9EYWs0dHFoZFkvWFJoOGUxcWZkQ2RTSzN2M203TGFqeWxmTmI3UEFKdHVXQ1FqbTFMazlSK280b1YvVnZ0Ny8xeXVIWld2YVo4cVh2cDN4YS81b1BMMVUxVDE5Ti9KQ1Zhby9YMS9NVW9MU3JteXQ3OHVTVXJON0R2WXVwWmZzV1dmVmRYUHY2TEF2cmNWWHZ1ejRzeEk0VGYvUjc0VEJ4UmY4aEYxM3ZacFZUN3pOVVZmKzU0Y082cHMxOVNwaFpPNDhuZXRXVkJxUEVXdmF3WkNPdkZiMyttMXZiK3BTaVVWQm1TZk51QTd0T21GNHMvdDcvdVNPdTc2UTFVLy9pWFoyNWNQV0VjNTE0VDNFUDZCWVRwNjlLaHFhbW9VREpaK0lnY0EvVEZ5bWVKVDdZRVdxVEpUTWRrN1Y4cklwYnZDdjZ2bzYvOHRYOU8rd3RTYWppUC8wUjJLckg1YzhXcysyT3Y0NER1L2xDU2w1cjJyMyt1a1p0OGdNOVlrMzdIZHhac0VxKzJ3ekhpcnJIaXJNdE1XS2pYbkZnWGYrWlVxZnZtdmFuL1BGOHQ0R2o2eS9BYzN5K280cmx6OUZPVnJMKzYzclJzSUszYjc1eFIrNDFFbDV5OHJicmZhanNwM2JKZU1URkxaQ2JQVWVkMUhGVjMrZlZXODlCOXFmODhYaStmMUg5NGlNOUV1MTJjWHV4T2RMYkZsbit0ejlxVDRrby8wZVZ4bzNTKzYzaWdCUFJIK2dXR0t4K09xcWFrWjdUSUFuS2RjWDJEQXA3T0IvUnRVOGNLL0tEMXI2Y2taZ0Z4WGtUZCtKSHZINjRXbjI3ZjlydVE0cXZ6RjN5cTQ2UVU1ZHFUSExENzJybFh5TmUxVGJzd2x5bDQwKzVTekcxMWRlbnBLTEh6L3lWV0ZKZm1hOWtxU3NtT25kZTIvWC83RDIrUnIycWZJbTQ4cnZ2akR3L2d0REY1b1EyRTloTlNjVzA3YlUvcjc1Q3ZIS25iNzUwNXVjQno1VGpSS2hxSGNtTUpFRGVsWlMrVS92cWRyWU85TGlsLy9NVWtxZHFuS1hqTC9qQzN3TlJTOXYvdEp3YzB2U1lSL2xFRDRCNFlwbVV4cXdvUUpvMTBHZ0F1RW1leVFYRmR1SUNUWDhzdU10eXEwL21sSktzNzZZbVFTcW5qNVArVS9zRWt5VFhYZThzbGlnSTB2S1R5OURxLzlxY3g0cXhMWFBpQTVXWVhmZkZ5U2xMam1BejJ1NTBTcVpjWmJaZTljcVhURE5hZk1pR01VK3NQbk1sMERTTitVYTRlTHF3TzdsaytkTi82bXFuNytaUVUzdjZUMHJPdVZxeTIvKytOZzV1VTNjcGtlbi8xSGQ4cC9aSnVjY0pYU0RZdEtmNS9kcTVXZXVrQXFzYks2bVlvVnBzWk1KNVNybnlvM2NISXh4dmlTanlvN2RscHhWaVFqazFCZzN6cEpVbnJLVlgzV1dQV1R2NUtHTVB0bll2R0hsWmswdjNqRFlxUTc1VCs4VmI1anV5Uko5dFpYRk5pOVNtYWlYV2E4VmUzMy91WGdMd0tjZ3ZBUERGTXVsMk9nTDRBUkU5ajlwaUtySHV1MTNRbFdLRDF6aVFKNzFpaXk2akdaaVRhNXZvQTZiM3BRbWNsWEZOdWxaeTJWbWVwVWVNMVBGTno2aXN4VVRQSEZIMUd1ZnJLazNxdlVacVl0VkhEVEM0cSsrckNpcno3Y2IyMkpLKy9yTVYxbWJzd2xTbHg5ci9MVkV3WVYvQXVHUGk5L2R0eDBkZHp4ZVJuWmRLL3VSdWxwaXhUYTlMeWlMMytueCtySnBSbEtYbjVuejZvc1g0OFpmK3c5YXdvRGczMEJaZnRadk15SzlUK1RUNThWWkZJOVZ2QU43TjlZSEZ3c1NZRURHK1g2ZzNLQ0ZYSkRGWEw5ZG5GZjlSTjkzd2hZc2VZaDFZTUxINGtGQUlCelNMNXVjbUZBcnBPWElWZXVQNmhjN2NWS1hQMCt1YjZnQWdjMnlVeTB5WW1PVWV5MlR5dFhONlhYT1pLWDN5a25Pa2FSMXg1VzZ0S2I1SVNyRkZ2MnVWNVAwQ1Vwc2VEOWN1eUkvQWZmS1V3NTZwN1d3TFRrUkd1VmJyaW14K3JDcDE1cktJWTEyNDloOUpvVnAxdGk0YjF5Z3hINUQ3d2pNOVhSKy90SWNuMStPUlgxU2wxNjQ0QjkrTk1OMTBqWnRLeFlzMXlmM1d2L1NBeW9kWDEreVREbFJLb0w4L0tIcStXRXErU0VLdVdHS290ZHIwNlhIVGVqejNPYThUWVptZHl3YThPRmgvQVBBTUE1SkR0K1p0K0xXYW13QUZSdXpDU2xaeTN0YytwUHFUQnJUNjUraXZLVlk0dmJTcTRUWVBtVXZPTHVQbGY1SFk3VXZOdmtCc0tsdHc5aWdIQnF6czB5bkRLRHJPbFQ4dks3bEx6OHJyTFAzeC9YSDFUcXNtVUROeHlHek9RckMxTjBsaWwrM1VkbFpGUDlIcE9adGtCR05qVVM1ZUVDUS9nSEFPQjhZaGdEenRiVDdkVGdQeHJpMXo0d3FPMTlTU3k2ZnlUS3VXQ2MzblZycUczZ1RiMUh3UUFBQUFDNElCSCtBUUFBQUk4Zy9BTUFBQUFlUWZnSEFBQUFQSUx3RHdBQUFIZ0U0UjhBQUFEd0NNSS9BQUFBNEJHRWZ3QUFBTUFqQ1A4QUFBQ0FSeEQrQVFBWUJNdXlaQnZPYUpjQmpBcmJjR1JaMW1pWGdXRWcvQU1BTUFpaFVFaGpyY3hvbHdHTWlyRldSdUZ3ZUxUTHdEQVEvZ0VBR0lUNitub3RzanRHdXd4Z1ZDeXlPMVJYVnpmYVpXQVlDUDhBQUF6QzVNbVR0YlFxclFaL2NyUkxBYzZxQm45U1M2dlNtakpseW1pWGdtRWcvQU1BTUFnK24wL3o1czdSQTlHajNBREFNeHI4U1QwUVBhcDVjK2ZRNS84ODV4dnRBZ0FBT04vVTF0YnE1Z1h6VmI5NWk1YTMyMXFkcnRUeGZFQnBsMmRxdUhEWWhxT3hWa2FMN0E0dHJVcHIzdHo1cXEydEhlMnlNRXlFZndBQWhxQzJ0bFpMRmwrcmlZMk51cTI1V1lsRVF2bDhmclRMQWthTVpWa0toOE9xcTZ2VDVNbVQ1Zk1SR3k4RS9GY0VBR0NJZkQ2Zkdob2ExTkRRTU5xbEFFQlplRDhKQUFBQWVBVGhId0FBQVBBSXdqOEFBQURnRVlSL0FBQUF3Q01JL3dBQUFJQkhFUDRCQUFBQWp5RDhBd0FBQUI1QitBY0FBQUE4Z3ZBUEFBQUFlQVRoSHdBQUFQQUl3ajhBQUFEZ0VZUi9BQUFBd0NNSS93QUFBSUJIRVA0QkFBQUFqeUQ4QXdBQUFCNUIrQWNBQUFBOGd2QVBBQUFBZUFUaEh3QUFBUEFJd2o4QUFBRGdFWVIvQUFBQXdDTUkvd0FBQUlCSEVQNEJBQUFBanlEOEF3QUFBQjVCK0FjQUFBQThndkFQQUFBQWVBVGhId0FBQVBBSXdqOEFBQURnRVlSL0FBQUF3Q01JL3dBQUFJQkhFUDRCQUFBQWp5RDhBd0FBQUI1QitBY0FBQUE4Z3ZBUEFBQUFlQVRoSHdBQUFQQUl3ajhBQUFEZ0VZUi9BQUFBd0NNSS93QUFBSUJIRVA0QkFBQUFqL0NOZGdFQUFKeXZjcm1jR2hzYjFkVFVwR1F5cVh3K1A5b2xBUmdCbG1VcEZBcXB2cjVla3lkUGxzOTM0VVRtQytlYkFBQndGclcwdE9pZHpWdTB2TjNXNm5TTmp1ZkhLZTN5UWgyNEVOaUdvN0ZXUm91YVc3VDA4QkhObXp0SHRiVzFvMTNXaUNEOEF3QXdTQzB0TFhwNTdVWTkyamxldTdPaDBTNEh3QWhMdTZZTzVJSTZrQXRxZlNhcEI5WnUxTTBMNWw4UU53QThvZ0FBWUJCeXVaemUyYnhGUDQ0Ui9BRXYySjBONmRITzhYcG44eGJsY3JuUkxtZllDUDhBQUF4Q1kyT2pscmZiMnBNaitBTmVzVHNiMHZKMlc0Mk5qYU5keXJBUi9nRUFHSVNtcGlhdFRsZU9kaGtBenJMVjZVbzFOemVQZGhuRFJ2Z0hBR0FRa3Nta2p1Y0RvMTBHZ0xQc2VENmdSQ0l4Mm1VTUcrRWZBSUJCeU9menpPb0RlRkRhTlMrSTZYejUyd3NBQUFEd0NNSS9BQUFBNEJHRWZ3QUFBTUFqQ1A4QUFBQ0FSeEQrQVFBQUFJOGcvQU1BQUFBZVFmZ0hBQUFBUElMd0R3QUFBSGdFNFI4QUFBRHdDTUkvQUFBQTRCR0Vmd0FBQU1BakNQOEFBQUNBUnhEK0FRQUFBSThnL0FNQUFBQWVRZmdIQU9BY1k2UVRvM2Z0YkVyQnpTL0tmMmpMR2IrVy8vQldHYm5NaUp6TGpMY29zdW94K1E5dGx1VDIzOWpKcWZMcGYxRGwwLzh3SXRjK2t3Sjcxc2pldnJ6UC9VWTZvZkRhbnlxNDVlV3pXRlgvL0llMnlIOWsrMmlYZ1Q0US9nRUFPSmU0anFxZitBdFZQZlczTXBQdFovM3lWdHNSUmQ1NFZKRlZqMnJBRUQwTWxjOTlYWlhQL0pOQzY1NGFrZk1GOXExVDhKMWZLckxpaDVLTWZ0c2FyaXYva2UzblJVQ05yUDVmUlpkL3Y4LzlSajZqMFBxbkZkeGFDUDltdkZYUlY3NHJJeDBmOUxXc2xvTWE4OUNER3ZQUWc3TGFqMGx5RmR6eXNnTDdOdzdxUEpYUGZrMFZ2L3pYUVY4Zlo0ZHZ0QXNBQUFBbkJRNXNrcGxvbDB5Zm5HQmxyLzFHTmlrakZaZVpqc3ZvK3ArWjdKQ1ppc2xJeG1RbTIyVW0ybVFtMnRYMi9yK1dhNGNIZGYxYy9WUmxKbCt1UU9ONkJmYStyY3pVcTBmcXEvV1FtWEsxL0FjM0s3VHBsMHJQdkY3NXFuSERPbDlnMzdyQ2VhY3Q2ckU5dU9rRjJYdldLRFg3QnFWbkxSMzBlWTFVNTdEcUdwRGxrK3NQRHZsdzF3b1VmbkFjU1ZKNDdVOWw3M3BEdnVPN0ZWdjJXZVdySjVSOXJ1QzIxeVJKMlFtemxLOGFKLy9CZHhSWitZaGttdXE4OGJlVWJyaG15SFgyeFg5b2l5cWYvZHFnam5FcTZ1U2E1VVhZenFVZlYyNzhqS0dVZHNFaS9BTUFjQTZ4dDc4dVNVck51bDVHTHFPcXA3NHFJNU1zaFA1TVNuS2Rzcy9sYTltdjdJVFp4Yy9SVngrV3ZYTmwyY2RYdlBqdHN0cWRlUENoc3MvWkxUWHJlZ1UzLzBwVzYyR0ZWejJtMk8yZkcvUTV1aG5wdVB6SGRraFNyNERxUDd4VnZxYTlNaWRkTnFSejEvN3c4ME91cXh5WnlWY285cTcvSXlQZHFmQ2FuL2JhYjZRTE54K1IxLys3MTc3RTRnL0w5WGVGZnpjdlNZcGYvK3N5Y2hrRjlxNVYxWk5mVmNmdG4xTnUzUFFCNnpEeVdkbTdWa2xTOFNZcGUvRThKYSs0VzZIMVR5djY4a05TTGxQY1YvM0VYeFp2T0VxZUw1dFM5ZU5mNm5OLzJ3ZStYQ2piYnl0Zk5WNlNaTFVmbFF4VCtjcXhQZHBhSGNjbDErbHE1M2E5bFNqUFNIVXJ1NUFRL2dFQU9FZVlzV1lGRG15UVRGUHBtZGZMOWRzeVVwMHlFMjFkTFF5NS9wQmNPeXczRUpMVmNsQ1NsSjZ4UkU2MFZrNndRazZvVW02b1VrNjRXazUwVEkvelp5NlpMeWRjVmZ6c1A3Wkx2bU83bEpxMVZLNGQ2YmMydzhuTDN2cUszR0IwWko0QUc2WVNDKzlYK00zSGxHbFlPS3hUMlh2V1NJNmozTmhweXRkY2RIS0g0OGgvZEpja0tUdHAvckN1Y2FZWm1aU0MyMTd0YzMrcGZZbHJQaWo1YmNrMFplU3lraVRYOGl0MjZ5Y1ZlYU5Ld2MwdnF2TFpyNm5qM1graVhOM2tmcThmMlB1V2pFeENyaDN1OGJZbnNlQjlzanFPSzdCbmphTExmeUNwY0hOZ3RSM3QvMGJVZFF0aGZnQzVzUTNGRzRFeEQvMDkvZ2dBQUNBQVNVUkJWRDBvSnhndGZ1NVc4OGdYWkNZN2VteXYrdG1YNVd2ZXA5YVAvRk9QUDlQZG9pLy9wK3pkYjhvTlZReFlnOWNRL2dFQU9FZUVOajB2T1k0eTB4YktpZFJJa3RyZjgwWEpNT1VHUW9YdUlVYWhQN3VSVGF2Mis1K1JKQ1VXM1NjbjFEc0FuUzR6ZFlFeVV4Y1VQMGRmZVVpK296c1ZPUGlPWXJkOXBzK0FhT1N6aXI3NGJSbTVqSnhBV01uTDc1UWI2TjJkeUhkOGo2cWUvTXFndjNmMGxlOHErc3AzeTJyYmR2K1hsYThlMzJOYjk0RFkxT3diZTJ6M0g5a21JNXVVRTYxVnJuN0tvT3VTeW4rck1lYWhCL3Vzcnh4T1JWM0phOVU4K2ljeU8wLzBXNGZyczJYazBxZHNNUlJmL0dISk1HVWsyNVdyblRUZzllMnVMai9wNll2bFd2NGU1K3E4NFRkVTFYWkVWdXNoeVNnTUZ6M3hXOS9wODF4akhucFFiaUNrbG8vOXk0RFhIU29uVWkwMUY4WTRsQXIvVnRzUnlUQ0tieFZ3RXVFZkFJQnpnSm5zS0hiNVNjNTdWM0c3VTFGM3hxN1plZE9EeWxlTlYvaXRueXYwOXBPS0xmdHN5WGFSNVQ5UVlQOUdaU2ZNVXV4ZG55a1ovQ1ZKbHE5NDA5TE55S1lMVDVSOWdRSGZMaFNQU2NWazVITW5iM2hPWlZvOVB2cGFEc2pYM0NoSnlrenIrUVloc1BldHd2blM4ZE82b0p3Y3lGeXFhNG9iQ0tyOXZYMTNXVG5YdVA1Z3ljSGg4V3MvSkxsdThZYXhMMWI3TWZtUEZycE5wVXFNaTNCOUFYVzg2Ly9JMTl4NHhzYUFERmIzV3kwejNpS2RmbVBuT3JMYWppaGZVUy9YRnpqN3haM2pDUDhBQUp3RFF1dWZscEV2ZE4zSWpaMDI0dWZ2ZmpMZGw4RCtEUU8yOFIvWnJ0b2ZsTzZibnhzN1RlMzMvSmxhUDl4eitrei93WGRVK2R3M2xLdWZxbzY3LzZpc1dxc2YvM05aN2NmVWVlTnZLVFA1aW43YjJsdFBkb2M1TmVnWitaenNmVjNoUDV2dXN3dEtxZTF1SUZSV25TUEZqRFdyOHJsdmxONlhhSlZVK2lhbDJDYlpJVGxPdjIwazllcE8wNjM3elVtdWZxcnl0UmVYYk9OVTFDbHpCbTlFdXhtWnBLS3ZQdHhyMittNnh3V1k4ZFplKzZ6Mm96THlXZVhIWEhKbWlqelBFZjRCQUJobFZ0dVI0bFNOWjByeThqdlA2UG1kU0czSjdibnhNeVRUa3UvNGJobTV6SUJQWXMxRWUyRkFwMkVvTzM1bS8yMlQ3YkozckNpNUw3QjNyWXhVcC9KVjQ5VDJnZi9YWTUrUno2cjJlNStXTkxUQnlnTXE0Mmw3ejNweUEvYVBMNmYvZkRsdGVuSHlzbmNXZm9lcDJUZVVkVWpWazErUjcvaWVmdHNZbVdTL041T3UzMWJMeDcvVis3aDh0cXhCNmNWQndxMkhldTN6TmUyVHBBSEhPWGdWNFI4NFN4ekhVU3FWVWpLWmxOUFBEQWtBdkNleTZ0RitaMDRaQ1ltRjl4Vi90dHFQU1U1dTJPZk0xMHdjc0kzcnM1V3JueXBmMStEaTdNUTUvYmIzZFhVL3lkVk9HbkNhMHVER0Y0cHZTM3J0Mi9LU0pBMXBlcy9oc0RxT3EvTDVieWc1LzQ3Q0dJUXliZ0x5MWVOTDNvUlV2UFFmY2lJMVNzNjdyYytiS3pQV3JKckh2cWpzK0pucWVQY2ZEN3JlUU9ONm1jbVlYTC9kWTVyVXFwLzlmekt5NlI1dHU5OGNPTkV4eWc5eElUb2ptNVNaYU8rekM1Z1RxbFRyUjN0Ty9kazk0UGRVK1RHRk54VGRYYjVPMVgxamtodlhNS1FhTDNTRWYrQU1TcVZTMnI5L3Z3NGRPcVRtNXViUkxnZkFDS2lwcVJtNDBTRFl1MWJKZjNCellXYWYwOExXbVZMNTdOZGtkcDRZOW5uS2ZXcWVubktWZk1kMnlkNjFhc0R3Yis5ZEswbktEakExcDVtS0tianRsWkw3L0ljMkZ3S2dhU2s5WTBsWk5ZNlU4SnVQeVl3MUs3TGloN0szdmFiNGtvOE9LWVRhdTk5VVlNOGFPUlYxU2x6OXZqN2J1YUhDV2hCbWlmVUlqR3hTcnIvL0xrekI3WVdCdnBscGkrVDY3ZUoycSszb2FZT0lUNHJkOHNtdWl6dUt2dm85R2JtMFVwZmVwT3pFUzlXOXdKcVJ5eWk4NmpHNW9Zb2U5UWUzdnFMSWloL0tDWlEzL3FNdlRxaEtUcmk2OE9UZmNTVHo1THExL3FNN0pOT25YTjJVWVYzalFrWDRCODZBWEM2bjdkdTNhL3YyN2Nybjg2cXJxOVBjdVhNVmlVUmsyN1lzeXhyNEpBRE9TUnMyYkJpeGM1bnhWa1ZXL2toUzRjbDg5ODluUzJ6WjBPYldqNzc2Y0hIKytYS2taMTZ2OEZzL2s3MTd0UktMUGlDbmora1h6VVM3QW8zckpNTW9PZkQwVk9FMVA1R1JUU3R6eWZ4ZUs5Q0cxdjJpY04zcDE4b0o5VjRvN1V6cXZQRTNaZTlZb2VDMjVmS2QySytxcC81VzZablhLYjdvZnJuQmFKL0hXZTNIRk56MFF2RnpvTEd3YUprVHFsUjQxV045SGhlLy90Zmwra085QnZ5YThWWlZQLzRsWlJvV3FYUHB4MHNlYTNhZWtQL1FGa205dS95MGZPSmtsNXhTVDk0bEZicG1UYnhVNGJVL1UrVytyeWxmTlY2cHViY3FQWE9KNURvS2JudFYrY3I2SHVHLyt6eURYWHl1bE55NDZRcnNYU3ZmOGQzRmhiek1aSWVzMXNQS1Rwak5ZTjgrRVA2QkVSYUx4YlJpeFFyRjQzRTFORFJvOXV6WkNnYUh2bm9qZ0F0WFpOVmpNaklKNWNaTlYyck96YjNDZisxL2w3ZkFWUFgvL3FXNm43aWVMckh3M2w1VFlIYkxYREswdWU5ZG4xL0dJRjVTdUhaWW1ZWnJaRzlmcnVDV0YvdDhrbTF2ZTdVdzFlbWt5L3FkNWNqWHZFLzJqdGNsdzFCaTRYMjl3bjlpMGYycStPVzNsTHo4cnZLTEhDRnVJS0w0OVI5VGV1WjFpaTcvdnF6V3c3SjN2SzVBNDNyRnIvMWduMjhpekVSYnlibjhmY2YzOU51L1BuNzlyeXRmTlZhKzVrWVoyVlJ4ZHFUUWhtZGw1Tkp5K3JuaENHNWZMcm11OHJVWEsxYy9kVkRmMCtvNExpT2JVbnJHRW1XbUxsQnc0M01LYlhoR2taVS9VcjU2d2lsVHEvYjhjNWtiYzRsU2MyNVd2cUorVU5jckpYdlJiQVgycmxYZ3dNWmkrUGNmS1B4WnlFNmFOK3p6WDZnSS84QUlhbTV1MXV1dnY2NVFLS1JseTVhcG9vTEZSUUQwTFY4OVFhNGRWdXptMzFhcDhGN3UwM1VqSGU5N1p6OHJuQTQwdTg5SVNzNi9RL2JPTnhUYytMelMweGNyWHpXdXgzNHozbHBZNTBCUzZwU3BUa3V4ZDYyU1hGZXAyVGVVSEhlUUc5dWd0dnYvUnE3ZGQvQTkwM0pqRzlSMjcxOHF2TzVwaFRZOEl5UGRXVmhoZWRlcVFtQS9MZnhtSjh6U2lRY2ZLcXlWOE5UZnlnbFdkSDJIaUtLdlBpd25YTlZqM01hcDhqVVQ1V3R1bE5WK1RMbTZ5WVdCME51WHl3MkVsSnpmeDBCdjF5a09saDdvTFVzcGtlVS9rUC9JZG1XbVhxM0VnbnVWdk9vZVpScXVrZi9RRm1Vdm1pMHpHU3MwTkh0R3pjemtLL3Fkd2NsTWRwVDk1ekl6YWI0aWtnTDdOeFovTjNiWDlLNlp5VmNPK2p0NUJlRWZHQ0h4ZUZ3clZxeFFkWFcxcnJ2dU92bjkvb0VQQXVCcDZSbUxsYXVmMG1zbDNtNzk5YWsvZFpHdjFvLytVMW1MZkowdXZ1UWpnejVHa3NKcmZ5WWpNN2dCbi9tcWNVcGU5aTZGTmp5cnlPcy9VTWZkZjZoVGIzZ2lLMzlVNk1ZejVhb0J4d1drcHkxU1lQZWJTaXk4djg4Mm94bjhpMHlmRWxlL1Y1bXBWeW42eW5kbHRSeVUvOUFXVlQzeFYwb3N1bCtwT1RmcDFOK0JrVTByK3VwM0pkZFJmT25IaTROaTdaMHJsYThhMzJmNHo0MlpKSHVuWkxVY1ZLNXVzc0tybjVDUnp5cHh4ZDE5ZHE4SkhIeEhacnhWcnVWWGV2cmlRWCsxeE5YdlZXVFZvNFVuNzQzcmxKeDdxNUpYdlVlcE9UZDNmWmVVcE1KYm9zRndMWC92OVJyMnJDazVzTnVKMWlvM2Rscmg3VWh6bzV4d3RmeUhOaXRYTjduWHpTVk9JdndESTJUbHlwWHkrLzFhc21RSndSOUFXZktWWTR2emxZK0cxSnhiaG5SY2FNT3pndzcva3BTODhqMnlkNzBwLzVIdENxLzltUklMN3BWVUdBUWFhRnduMXhkUS9Ob0hCanhQYnV3MGRkN3lxVDZEN1dEZWFQVFZOanRoVnRuckVnd2tWenRKYmUvN1VtRXh0WTNQeWNpbEZkcjB2Tkl6cnUweElEZTYvTDlrdFI5VDZ0S2JCdFVsS3pkaHRpVEoxN1JYVGtXZDdKMHI1WVNyK24yRDByMmliMmJxMVVQcWY1OGJQMFB0Ny91UzdCMHJGSG56Y1lVMnZhQjh6VVNsWjE0bjZlVDZCRzV3Y0cvQTNVQkluVGYrWm85dE5RZmZrWkVzUGF0VGVzWVMrWTd2VVhEemkzS2l0WkxqblBVWm5zNDNoSDlnQkxTMnRxcXRyVTIzM0hLTEFnRUdHQUU0UDNRUGpCMHNJNU1hMG5HdUw2RFlMYitqcXFmL1VhSDFUOHNKRjJac2lheDhSRkxoVFlRVExUMmw1ZW15RTJiMXVhOTdEdmgrS2lsTWQ5cFAyNzZtMWh3eTA2ZkV3dnVVblRoSDBkZStwOWd0bit3MUUwOWd6eHBKaFp1aDROWlhldXl6Mm8vMnVsRnB2L2YvS2pkbWtuSmpMcFlUckpELzhGYjVEMitUSk1Xdi8xaVAyWHQ2bEpKc1Y2Q3JiL3p3Z3JLaDlNenJsWjEwdWV5dEx4Y0crbmJYMjFLWWZ6OWZPZnkrL2YxSnoxaXM4TnFmS0xCbnRXVDU1ZG9ScFdjTS9rMkdseEQrZ1JIUTFOU2tpUk1uYXN5WTBxL3VBZUJjRkg3cloyZjltcmx4MDlWNTNVY1ZYZjU5UmQ3NHNWelRrbHhYeWN2dlVucm05U055amI1V3N1MTI2aUpmQTdVZGFkbUxMbFhyQjc4cW1iMW5mZXNyaUhmMzM4OU1YZEJqdXhQc25pN1RVS1poa1lLYlh5eWNaL3ExeWx4eWVaODEyRHRXU0k2amZOVzRmbStpK2pMbXU3OGp1YjNYcFFpLy9XU3ZiY0V0THl1NHBmUUNka05aWU0xSWRjcnFiSlprS0ZjM1dhN1BWbkwrblFxdmVVTEs1NVJZZUo5Y1grbWJIaFFRL29FUmtNdmxOR1BHak5FdUF3RDYxN1h5YkxwaGtjeFVwenFYZmx5KzVuMlM0eWczZHBxa3doenBrUldQS0g3ZFIvdGNZVGU4K245bHB1TXk4bG01MXVDN09hWm5MRlp3eTB2eW5UZ2dJNStUVTFHbjVKVjNEK2ViblY5S0JIOUpmVTdKYVc5ZkxpZFUxZWQrU2NwTXVhclE5U1ZVcGZqaW5tTTU3RjJybEprMHIyc2NoQ3Q3KzNKSlEzL3FuNjhlMy8raWRLNGpxK040b1czVk9QVTFFMVYvek00VDhyVWNrdFZ5b0RoK29QYjdueW11aFpHZXRiVDQremgxd2JDK3hzL2dKTUkvTUFJc3kxSmRYZC9UMGdIQXVjRGUvYVpDNjU1U1lzRzl4YWZJbGMvOGs0eE1zdmdVMXZYWk11TXRxbnptYTRyZC9HQ1BwODJCeHZYS1hqUmJpVVgzeTk3eHVtcCs5RWVLM2ZvcFpTK2FYWFlOL3FNN0ZYbjlCN0xhamhTM21iRm1WVC94ZnhXLzlvRitaNEx4TmxkbU1pWWpGWk9aNnBDUmpNbXBxRmV1Zm9xTVZLY2liL3k0ME16bkwwNzMyWDFjWlBuM0ZRNEUxZnJScjh0L2VMdXNqcWF1QmRDdUcxSWxIY3MrMSs5VXJLRjFUeW44MXMrVnI1bW90dnYrdXQ5eitacjJ5WGQ4dDh4NFlZeUFtZXBVN2ZjL0t5T2I3TlUyWHpWZVRrV2RuT2dZWlM0dVRPWHBQN1NsMEczTU1DWFhWV1RGZnl0WFAvV01kemM2bnhIK2dSRVFEb2RsbExHRU93Q01KbnZiYTRXKzdsYmZZNU55ZFpQVmNmdm5WZm5zUDZuaTVlK29yV2FpOHRVVEpMbUt2dktma21tcDVkZitXV2F5UTBhNlV4VXZmRk94MnorbjdJVCtid0I4eC9jby9QYVQ4aDk4UjFKaDd2LzRrbCtUYTVxS3Z2NURtYkZtVmZ6eVg1V3Z2VmpKeSs5VWV1cUNQcCtRWDRqOEJ6ZkxmM2lyakV4Q1ppWXBJeDJYa1k3TDdKckcxV28vcHBwSGZyL0hNYkZsbjVXUjZsVFZNLzhvcStXZ1hEc2lNOVlzZTljYkp3ZmV4azdJeUdlVnE1b2lTYks3Vi9TZGZFV2ZpNjMxSjdqdFZZVlhQNkdXajMyejlQNHRMeXY4VnFIN2o5VjZTRlZQZmxYeGF6K28zTmpTcXh3SDlyMnQwSVpuaXA5ZFgwRDVtZ25LMTB4VXJ1WWk1V3N1VXNWTC95a2ozYW4yOS8xRmoyUDloemFyNHBmZmtweThPcGQrWEZiSGNZVTJQS3VLNTcraGpuZi95VmxmNE8xOFFmZ0hSb0RQeC8rVkFKemJyTFlqOGgvZG9YemxXR1VtWFhiS251NEhGMjd4NTl5NEJuWGUvTnN5c3VtdTRDOVpyVWRrWk5PRkVHY1lTbDUrbDh6T0ZnVzN2cUtLRi81RkhYZitRYkhyVVBITSthd0NlOTlTY051cjhoM2RXYnhlZXNaaUpSYmRYd3huYmVObUtMem1DZG03M3BEVmNsRFJsLzlUa1RkK3JIVEROVXBQWDN6S2dsRVhMaXZXcE5ERzUwN1pZc2dKUnVXR0MxTzR1b0d3VXBmZUtDZFVLVGRVSlNkVUlTZFlvYXFuLzBGVzZ5RWxGcjVmK2RxTFZmSDhOeFZlL2IvS1Rwb3ZKMVFoWDh0QlNWSit6Q1V5MHAwSzdIdGIwbURtOW5lTFhXMHFudjltWWFDd1ljcklwWHYwclRjVGJZcThVWmo2VTVMUzB4Y1hWaEErdWtOVlQzNVZtYWtMbEZoMFgrLzFEU2JOayt1M0N3dU4xVXlVVXpGR3AzY1RjazJ6VjhjaGUvZWJpcjc2UGNrcDlQTlB6MW9xT1k1OHgvZklmMlM3S3AvNVIzWGM4Zm1SSDdoOUFTQ3hBQ1BBc3J6emRBckEyUk5kL3YxaS8reisxRHp5QjMzdTYrN09FOXJZdFlEVy9OdWxVOTVVT3NHb3JFeEMva05iZTh5djMyT1JKQ2VuMElabkphbEhGNS80NG8vSTZqaGU2SHJ4eG8vVWZzK2ZTM0xsUDdKRGdiMXJaZTlaYzhvQ1pJWXlrNjlRNHVyM0tsOTdjWThhblhDVk9tLzhUU1V2VzZidzJwOHFzSCtqakZTbmdwdGZMUFJqajlRcWM4bDhaU2ZOVjNiaXBVTWFaM0N1eTB5K1FtNGdySHkwVms2a1ZrNjRXakpOU1lYcFNKMVFaWTk1L2dONzMxTFZyLzVOUmlhcHhOWHZLNjVtbkpseWxRTDczbGIweFcrcjgrYmZMb2J4M05nRzJUdmZLSXl4aU5ZcU8zRnVXWFg1VGh5UWtTdUUvOENCamNwWFQxRG5qYjlaRFA1Vyt6RUZ0N3drZS90eUdibU1aSmhLWEhWUGNReEhZU3JRLzFWZzcxcjU5NjlYYXQ0eUphKzR1emdUVVhiOHpEN0hscFRrNUJSWjlUOEtibmxKa3BTNmJKbVNsM2N0WkdhYWl0MzJhVlg5L0N1eVdnK3I2dWYvVDUyM2ZFclo4WXpKT3hYaEh4Z0JkUGtCY0NZNHdlaklER0IwWFZsdGgrVkVhcFNhMmJPZmQvYml1YksySEZmbGMxK1hFeDBqMXp3OUdyZ3lFKzB5c3FuQ2dsQ256c2hqbW9yZDhpbUYxdjlDeWF2dWtkVjZTSlhQL0pQTVZPemswYjZBTWczWEtIblp1NVN2dnFqZk12TzFGeXUyN0xPeTJvOHF1T21Yc25lOUlTT1hrUmt2dkdId0g5bWg5bnYrVkxvQXc3OFRybGE2WVZGWmJidjcxTXYwS1g3OXg1U2FmVU54WCtjTm4xQlYyMkg1ais1UXpZOEw2eFM0bGwrWlNmTlU5ZVRmU3VwNjZsL212MXZkNndGSWhaV1hFd3ZmTHpQZXB1RG1GMlh2V1MzZnNUMHF2RFVxek9RVVgveUFjblZUaXNla1oxNnZ6Q1ZYS0xMcVVkbTdWaW0wNFJuWk8xY3FzZWgrcGFkZlcxWU4zZnlIdHlxeTRoRlo3VWNsR1VwY2ZZK1NWNzY3Unh2WGppcDI1KytyOGhkL0x6UGVxc3FuLzE2ZFN6OCtZak5KWFFnSS93QUFuS01TQysvcmMxWFhRVEVNdGQvenA3Sml6ZEpwNFQ2eDRQMHk4am41OTIrUUdXc3VlYmpyQ3lnM2Rwb1NDOTdmYXlDbGE0ZVZ1T2FEa2dyaFBYdkpmTms3VmloZmZaRlNzNWNxUFdOSmo5bFl5cEd2R3EvNDliK3V4RFgzeTk2OVJ2Yk9GYkphRHl1MjdMTnlBNkdCVDNDQlM4KytVZjVqdTVTNDZwNWVmZW5kUUZqdDcvNmlvcS8vb05ERnh6U1ZXUHhoV2ExSFpMVWRMc3oyTklnZ25MenkzZklmMnFMRU5SOVVadklWTXJJcFZUNzk5OFVCdWpKTVpTWmRwdFRjMi9wY21ka05SdFY1MDRQS1RGdWt5SXIvbGhsdlBYbjhJTmpiWDVmVmZsU3VQNlRPbTMrN3o0WFE4aFgxNnJqN2oxVHgzTmNMOVUyNWF0RFh1cEFacnV1Nm8xMEVjRDU3L1BISFZWOWZyNXR1dW1tMFN3RndGdnpxVjcvU0g1ODRNOTBJdWhkMlNsMTYweGs1LzlsZzVES3kyZzczZVBvN0l1Zk5wdnRjdE1ySUYxWi9IYzN1UUJVdmZsdVNGRi84NFVLWG5YT0FrVWxLaG5vdEpqWm9qbFBzZ2lRVnV2OEVONzZnekpRcmxabTJRRTZvYWxBMTJYdlc5SGhiTVpDSzUvOVpaanF1OXZkOFVlRTFQMUY2MXZWbExPUldXQlBBVE1XSzQxWkd3dCtQMmFuYmJydHR4TTUzcGhrbHVpYnc1QjhBZ0hQRStSejZ1N20rd0lnSGYwbDlCbjlwZEVOL3Q5aXRueDd0RW5vWnNiY2twd1IvU2NwTW1xL01wTkpQM1FmaUJrS0RDdjZTRkx2OTk0by9KeGJkWC82MWdsSGxnOUZCWGNzTHpJR2JBQUFBQUxnUUVQNEJBQUFBanlEOEF3QUFBQjVCK0FjQUFBQThndkFQQUFBQWVBVGhId0FBQVBBSXdqOEFBQURnRVlSL0FBQUF3Q01JL3dBQUFJQkhFUDRCQUJnRXk3SmtHODVvbHdIZ0xMTU5SNVpsalhZWncwYjRCd0JnRUVLaGtNWmFtZEV1QThCWk50YktLQndPajNZWncwYjRCd0JnRU9ycjY3WEk3aGp0TWdDY1pZdnNEdFhWMVkxMkdjTkcrQWNBWUJBbVQ1NnNwVlZwTmZpVG8xMEtnTE9rd1ovVTBxcTBwa3laTXRxbERCdmhId0NBUWZENWZKbzNkNDRlaUI3bEJnRHdnQVovVWc5RWoycmUzRGtYUko5LzMyZ1hBQURBK2FhMnRsWTNMNWl2K3MxYnRMemQxdXAwcFk3bkEwcTdQRk1ETGdTMjRXaXNsZEVpdTBOTHE5S2FOM2UrYW10clI3dXNFVUg0QndCZ0NHcHJhN1ZrOGJXYTJOaW8yNXFibFVna2xNL25SN3NzQUNQQXNpeUZ3MkhWMWRWcDh1VEo4dmt1bk1oODRYd1RBQURPTXAvUHA0YUdCalUwTkl4MktRQlFGdDVQQWdBQUFCNUIrQWNBQUFBOGd2QVBBQUFBZUFUaEh3QUFBUEFJd2o4QUFBRGdFWVIvQUFBQXdDTUkvd0FBQUlCSEVQNEJBQUFBanlEOEF3QUFBQjVCK0FjQUFBQThndkFQQUFBQWVBVGhId0FBQVBBSXdqOEFBQURnRVlSL0FBQUF3Q01JL3dBQUFJQkhFUDRCQUFBQWp5RDhBd0FBQUI1QitBY0FBQUE4Z3ZBUEFBQUFlQVRoSHdBQUFQQUl3ajhBQUFEZ0VZUi9BQUFBd0NNSS93QUFBSUJIRVA0QkFBQUFqeUQ4QXdBQUFCNUIrQWNBQUFBOGd2QVBBQUFBZUFUaEh3QUFBUEFJd2o4QUFBRGdFWVIvQUFBQXdDTUkvd0FBQUlCSEVQNEJBQUFBanlEOEF3QUFBQjVCK0FjQUFBQThndkFQQUFBQWVBVGhId0FBQVBBSXdqOEFBQURnRWI3UkxnQUFnUE5WTHBkVFkyT2ptcHFhbEV3bWxjL25SN3NrZUlCbFdRcUZRcXF2cjlma3laUGw4eEhuVUQ3K3RBQUFNQVF0TFMxNlovTVdMVyszdFRwZG8rUDVjVXE3dkZESG1XY2Jqc1phR1MxcWJ0SFN3MGMwYis0YzFkYldqblpaT0U4US9nRUFHS1NXbGhhOXZIYWpIdTBjcjkzWjBHaVhBNDlKdTZZTzVJSTZrQXRxZlNhcEI5WnUxTTBMNW5NRGdMTHdpQUlBZ0VISTVYSjZaL01XL1RoRzhNZm8yNTBONmRITzhYcG44eGJsY3JuUkxnZm5BY0kvQUFDRDBOallxT1h0dHZia0NQNDROK3pPaHJTODNWWmpZK05vbDRMekFPRWZBSUJCYUdwcTB1cDA1V2lYQWZTd09sMnA1dWJtMFM0RDV3SENQd0FBZzVCTUpuVThIeGp0TW9BZWp1Y0RTaVFTbzEwR3pnT0Vmd0FBQmlHZnp6T3JEODQ1YWRka3FsbVVoYis5QUFBQUFJOGcvQU1BQUFBZVFmZ0hBQUFBUElMd0R3QUFBSGdFNFI4QUFBRHdDTUkvQUFBQTRCR0Vmd0FBQU1BakNQOEFBQUNBUnhEK0FRQUFBSThnL0FNQUFBQWVRZmdIQUFBQVBJTHdEd0FBQUhnRTRSOEFBQUR3Q01JL0FBQUE0QkdFZndBQXpoTzFQL2lzYXIvM3FXR2RJL3JLZDFYNTlEK01VRVg5cTNua0M4T3VkNlFaMmJUOGg3WU02Vmg3OTVzeVU3RVJyZ2c0dTN5alhRQUFBQ2hUUGlzam54dldLWHhOZTJXMUh5Mjd2WkhQeXNpa1pHVGlNbEp4bWVtNGpGUk1ackpEWnJKZFpxSmQ2WVpGeWt5K3N2U3h3NnkzUDRFREcyVnZlVVdkdDM1U3JzOGVzTDJaYUZmMUUzOGhJNTFVeDd2L1dObnhNOHErVm5ETHk0cXNmRVQ1cXZIcXVPc1A1RVJxaGxNNk1Hb0kvd0FBZUp5OWZibUMyMTZUa2M5MjNXQmtaV1JUTXJJcHlYRUdQTjZ4SXlYRGY4bHI3VmloOEpvbmhsUm42MGUvVnZ6WnlLWVVmZlZoR2FsT1ZUejNEY1Z1Lzd4Y2YvODNBRTY0U3BuSlY4cmVzVUtSNWYrbHR2ditXakxMaTBMcGhtdGs3M3BEdnVON1ZQV0x2MVA3WFg4b3A2Sk80YlUvVldqOTAwUDZQaWNlZkdoSXh3SERRZmdIQU1EajhsWGo1V3ZhZTNLRGFjbjFCK1dFYStUNmc0V2Y3YkJjT3lJM0dKVmpSd28vMjRXZm5ZcTZzcTlsNU5JeWt4M0RydG4xQjlWeDIyZFUrZHpYNVQrNlV4WFAvN05pZDN4ZXJpL1E3M0dKUmZjcnNIZXRyUFpqQ3Izekt5WG4zMUhlOWV5d091NzhnaXFmKzdwOHgzYXI2aGQvcDQ2Ny82and1d2xWRHFyMmtmait3RkFSL2dFQThMamN1T2xxKzlCWDVkKy9VZGxMNWl0ZlVTOUpzbUpOQ3EzOXFaektjVXBjL2Q0ZXg1aXhabFc4K0cybEc2NVI5dUs1WlY4ck5lY1dwZWJjb3VySC9sUldyRWx0Ny84cjVXc3Y3ck85LzlBV1ZUNzd0WkxkYkhMalo2ano1dDlXeFMvL1RmNmpPMVR4NHJmVjhhN1A5UHMwM3dsV0tIWFo3YkphRHcycWJxbnJodU9PTDZqeXVhOUpyaXU1cnBLWDM2bms1WGNPNmp5MTMvdlVHZTBPQmZTSDhBOEF3Q2lMdnZLUTdGMnJ5bTQvNXFFSHkyclgzYTJrNHFYL2tIWGlnQ1RKaWpWTGtxb2YvMUt4WGRzSHZpd25XS0h3MnA4cWUyaXpZc3MrSjBseWdwWHlIOW9xYys5YlNrOWJxSHpOUmNWand1dWVrcSs1VWJtNktXWFhmU29uT2taV3JFbFd4L0YrdzcrdjVhQWtLVmM3cWVUK3pPUXJsYmo2dlFxLzlUTVppWGFaNmJoY3cxTHREejgvWUEyQnZXLzF1Ny83OTFmenlCY2swMUxyaC85QnJ0OVd4NTFma0d2NUpZTjVVM0QrSWZ3REFEREszR0NGbk9pWUFkdVpuU2NrcWF5MnB4OTMraURmMHorNy9xRFNzNVlxK000dkZkaXpScGxwQytYNmJTV3Z1RXVSVlk4cHN1b3hkZHo1KzEzSEhwTzk4dzI1dm9DU1Y3Mm5lSTdRaG1kTDl1Yy8vV2JseElNUHlhbXNsNDVzazlWeHZOL2F1MjlhOG5XWDlOa21lZVhkY2dNaHBXY3RsZXNMeU1na2xLOGEzK3U3NWl2SERpbXdtOG1PSHNlVk03Z1lPRmNSL2dFQUdHWHhheitrK0xVZkdyQmRkM2VSMWdmK2JsRG5iNy9uejRvL1Z6LytKVm50UjBzT05rMTFoZi93V3o5VFp0b0NTWWJTczI5UWVOMVRNdEtkTWpJSnVZR3d3cXNmbDF4SHFmbDN5QWxYRjQ5MzdVZ3hkQnU1ak14NGl5VDFDT0xkY2pVWHlaWmtEaEQrZlMyRjhKOGIwM2Y0bHd5bDV0NTZzbzVBV0cwZitITHhjL2ZOUjhkNy9rUk9xS3JmNndFWE9zSS9BQUNRSk9WckxsTHl5bmNyTmVzR1NZYWt3bFB1OW52K1hQbXFjWklrLzVIdENqU3VseE9wNlRWWU5qWDdCcVZtM3lCSkNtNTVTWkdWUDVLa0hrRzhlSzJ1TU84L3ZxZlBlc3hrdTZ5V1E1SmhLRGR1K3JDLzMwaXJlZlJQeW1xWHI2eFh4MTEvZUlhckFjcEQrQWNBd09OcWYvQlpHWmxrOFhObzNTOEdQTWFNdDZyMnYzNVhrdVRhVWJYOCtqZDY3QThjMk5UdjhibjZLWkpweW1vNUpETVpreE9xNk5YR3YzK2pKRmU1c1EwOVp0VHhIOW5lZTZFeXc5U0ozL3JPZ0hXUHBPNXVXQU54TGY4WnJnUW9IK0VmT01NY3gxRlRVNU9hbXBxVVRDYVZUQ2JsbERGdk5nQ2NGZTdKdjQ5S2RjOFpTS2tGdzR4c1VyN0QyNHFmQTQzckZOajdsdUxYZjZ3NEZhZnJzNVdybXlMZjhUM3lIZG1tekxTRnZjNFQyTDlCa25xdEllQmFmdVVyNjAvVzBORlVWcTJWVC8xZFdYMytPKzcrd3g3ZG1mcVRyeHBmOHMxR3QzSUhad05uQytFZk9FTXltWXkyYnQycWZmdjJLWlBKeURSTmhVSWhCWU5CbVNZelJBQW9LTGZyaUtUaTlKQ0RPU1oxNlUwbHA2STBreDI5RnFmcUw4VDJwVlM0RGV4Wks4UEpTYVlwT1k0aXF4NlRHV3VXRld0U3g3TFB5cldqa3FUTUpaZkxkM3lQQW8zcmU0Vi9JOVVwLzhITmhYYW5oZi9jMkdscSsrQlgrNjJoeUhXTFB3NDB1UGpreGEzeTJ2My83TjEzZUJUbnVUNytlMmEyUzZzdUlTR0JKQ1FRU0lEb0JndzJZRnhpWStPU3VNWko3RGcrYVQ2T2YzRk8yam41cHAwVXB4Zm5wRGhPYytLNEcvZUNHMkJqZWhNZ0NTVFVlNWUyNzh6OC9saHAyRlhkbFZaYWliMC8xOFYxYlpueUNnTytaK1o1bjVkb0JtTDRKNW9FbFpXVk9INzhPQlJGUVU1T0RyS3lzcENTa3NMUVQzUUIyTGx6WjFpUEYyenB5SGozb0lBckNnQUFJQUJKUkVGVUVkejJZVDlQZU9KckVMeHVlTElXKzhwU0pFL0k0d0FBVmRKQjFRV1d0WmpLOXNBekt4KzZqam9JYmdlNnQzMFZjYS8rdkg5eHJJZlFjODFYb0ppc2NPZXVoT1hnY3pCVUhZTG92QldLNlh6cGorbjBPeEJrRHp5ekYybnpEY1pEVUdUdGRjZW5mamZxSW1CSmY3c1Bnc2N4NU9jaHVwQmNFT0hmTHJ1eG8rNEE5cmVmUlpPekMwNTVmUCtBRVkxTE9nQlU0MWU3RHdaK1B0Q0p6MVlKbE1IM2kyaUNUSkllNmFZRXJFbk94L2FzMWJCSW82OW1TdFBmY0YxM0J0TzFWQ0R1bFo5QjhMb0IrRXBtZXE3NWlxOXVQZ2hpWHpzTVZZZGhyRHdBcWJzWkFPQ2V0d2J1N0dKNE1ndWg2b3pRTjVZRjlQNFBWc2Rkdnc4Y2EzTUZkQzBWc0syL1hldlJyOFFrb252YlZ4SC84azhnZGRZajd1V2ZvbnY3TnlISHA4TTdLdys2NWdvWXkvWm9UeWdFMlF2VHFYY0FJT1FGdElaUStoZlRFb1F4Vi84VlpCY0FqTGtkMFV3MjQ4UC9zYTVxUEZ6K09scGRYQ3FiaUM1OFR0bURLbHNycW15dGVLZjVKTDZ3NEVvVUoyUkhlbGcwaWFUdVpzUzk4UnVvZXJPdjdFZFZvQm90c0w3K0svUmM5M1ZmNy9veEpEejNIUWd1dSs4dXZhU0RJSHZRZDhtbkFyWVJQSzVoNi9kRFpUNzJDbFJKQjFmZVJiQWNmRTc3WERYRm91ZnFCeEgzOGsvZ0xOaWdCV3pINHN0aGJhNkFxV1FubklzMlFUV1lZVHJ4T2tSSEQ3d3AyZkJrRms1b1BJTEw5K1JETlpoSDMxRHhBb29DVmRKeDhTNjZvTTNvUDkzSHVxcng3Uk5QTWZnVFVWUnFkZlhnMnllZXd2R3Vta2dQaFNhSmFPdUE5ZlZmQWg0WGVxLzRJdFQrMHNIZXk3OEF3ZU9FOWJWZlFPenJHUE00U2t3U1hQbHIwZld4L3gxeGdURDMzS1hvK3VqM0FRaFFZaExSY2RmL29mMmVSNGI5NWM1WjBiOVBjY0F4OUUzbE1OUWNnenQzTlZSanpOQnhtSzNvdXZGYmNDNisvUHg1YzFaQ1Rwd04wZEVOeTRGbklIVTNhOTJHN0t0dkN1cjNhVFNpcTYvLzNLUDM5eGM4dnJ2KzRBSmVkSUdic2VIZkxydnhjUG5ya1I0R0VWSEUvYmI4TmRobGQ2U0hRV0VtZFRZZy9vVWZRdXBwaGUyU3UrQk56ZFcrODZia3dMYmhUa2c5cllqZjhYM29SdW1WRHdBOUgza0FmWnZ1R1hObFlEa2hIZTY1U3lEYU9tRXFHWDV1ZzZINktBeFZoNkZLT3RndnVqbmdPMlA1QndDRTBVdDF4RUZGQjRJQTI3cmJBUUNtMHZkZzNma3dCTmtENThKTEpuVFhmK0QzUk96dkJLUllVMGJkZmlEOHEzcUdmN3F3emRpeW54MTFCM2pIbjRnSXZpY0FPK29PNExic2l5TTlGQW9UZldPWkx3UzdITEJ0dUJPdXZEVkR0bkhOWHcvQjdVRE0zbjhqN3VXZndMYnhFM0Rscnh2MmVLR3NhbXRmOHpFWTZrN0NmSGdIM0hPV1FFN0swcjZUdXBzUSs5NmoybmFESitLNmNsY0NzaHR5NHV5Z3p3Y0FudGtMNFN6Y0ROT3BkeUIxTmtDSlNZTDlvbytGZEF5TklpTjJ6OThoMnJyUTg1RUhJSFUxQUFEa2hJeFJkeE04VGdDQXFqZUZkRHFwdTRudFBHbEdtYkYzL3ZlM240MzBFSWlJcGczK20zaUJVRldZajd6a205enJkcUx2MHJ2Z1hIanBpSnM3aXk1RDM2VjNRVkJreEw3N1oxamYvQzFFMjlobFFLT1JFekpnWDM0dEJObUx1TmQvclIxUDZtcEUzTXMvZ2VDMnc1Vy9GczZpeTRiczY4a3NnbjFONktGZGtMMEJpNHhCa1NGMUI5bVcwNC9vNkVIOEt6K0ZzZng5Q1AzbFB2cis5UVk4YWZOR0g0UExCaUNJdVFGRFRpcENpVTBlL1ZkTWNHc0dFRTJGR1h2bnY4blpGZWtoRUJGTkcvdzNjZVlUK3pvUSs5NmZvVzhzZzZvM29XL1RQWEJuTHh0elA5Zjg5VkRNOFloOTd4RVlxbzlDMzNBYWpoWGJmWk5ueDltMXhySDhHdWhhejhGUWN3enhML3dRanFWWHdYTHdlUWdlQjl6Wnk5QjN5ZDBqL0JBaWxKakVrTTRsOWJRaTl0MC8rY3AwUkFtS0pSNWlYd2ZpWHZveGJPdHZoMnZCaGxIM0graUFCRlZGL1BQZmcyanJoSnlRanI1Tm40Rm82NFMrcVJ3UUpYaG1MeHoxT0dML3hZZGlHRHBYWVNTZTJZdWd4Q2FoNzVLN2d0NkhLTkptYlBobk8wOGlvdlA0YitMTUpjaGVtRTY4RHZQUmx5RjQzWkFUMHRHNzlZdVFFNEpmYmRlVFZZVHVHNytEMlBjZWhiNnVCSlo5VDhKODdCVTRDN2ZBVWJnRnFpazIxRkdoNzdMUHd2cmFyNkJ2TEVYTTNzY0JBTTZGbDhKMjhSM2g2WWFqS2pDZGVnZVdBODlBOExxaDZrM28zZnA1eUVsellIM3RGOUMxMXlCMjExOWhQSGNJdHJXM2p0anJYK3BzR0RnZ1JGc24zTm5MMGJmcDAxRDFKbGdPUEFPb0t0eHpGbXNMaTQzNEUvYy9LUmh1b3ZKSWVxNytjdERiRWswWE16YjhFeEVSelhSU2R6T3NyLzBTVXE5dlVxcHIvbnJZMXQ4ZWN0MDVBQ2ptT1BSY2RUK01aWHRnT2ZnOFJFYzN6SWRmZ05qVGdyNU5vZFdraTMzdE1KOTRBN3FXaW9EUERYVW5JSmZ1Z2l0LzdiakdPRUJmVjRLWWZVOXF3VjFPekVUdlpmOEJPY0UzVjZEbjJxOGlaczlqTUo3ZEMzM3RDU1RVbjRSendVWTRsMTQ1cExXcCtkZ3IybXRIOFVkZ1gzMGpBTUUzYWZua1d3QVEwRjFvSkFOakNmWEpSY2dVcjIvaE1aR3JDRk5rTVB3VEVSRkZpQnlYQmlVdUZZSXFvMi9ESitESldqekJJd3B3Rld5RWU5NGFtSSsvQ24zOUtkZzIzQW5CNDRRcTZTRGF1eUhhT253citnNGk5blhBVUZjQ1ErV0IvanA1RlJCRk9BczN3NU8rQUpZRHowTHFiVVhNKzQvQnN1OUplT1lXd3pON0VUd1pDeURIelFJRVljelJHV3BQd0h6MFplaWErK2VvQ0FLY2hWdGdYMzFUUUltU3FqT2liOU9uNFptekJKYTlqME4wOXNKVStoNU1wYnZnV0w0TjlwWGJ0VzNkMmN0Z3FENEMyOFYzd3Jud0V1M3oyRjEvOWExZ25GRVFVUEtqYnlxSFlyQkFOY2Y1emlsSzBMVlV3bFM2Q3dDQ1hqZ3RLS29DUVpFRGZyOU5aWHNBVllVY214Uys4eENGZ09HZmlJZ29VZ1FCdlp2dkJTVGRoTzZrRDZicWpiQ3Z2QjVZZVQwQUlPYkRKMkFxZVZQNzN0cy8rVlhYZEFhbTArOUExMW9GcWFjbFlIL1gvUFZ3Rm0zVnltMDgyY3RnTE5zRFU4a2JrSHBhWWFnOEFFUGxBZC8ya2c2MlMrNGV0aXZSQUgxakdheHYvQVpRRmQ4WVVuTmd1L2hPZUZOR1hxVE9sYmNHN3F3aVdBNDlEMVBwTGlneGlYQVdiUW5jWnY1NnlFbFo4Q2JQMVQ0ekgza0ordnFUdm5GZGZHZkE5cFo5VDBIWGVtN1k4OG54cytDWnMyVEU4WVJLY051UjlJOHYrUllPay9TK2k0SCtscUtlbk9WaE93OVJLQmoraVlpSUlpajBldnpRYWFVeWdnaHZZaVpzNisvd2ZaNlVDWDFqT1VSN0YxUzlDWjdNUXJoelZzQ2R2V3pJeFlncTZlRXMzQXpub2syK3hiek9IWVMrdGdSU2J5dThhZmx3NWEwZWRReWVqQUxZTHY0NFRDVnZ3TDd5QnJoelZ3QVkrMm1CYW95QmJmMGRjQzYrQXBBOVVFeldJZHY0QjMvQmJkZktmUnlyYmh3eWQ4S2JOZys2OWhwQWtjK2ZRMitDSjJNQjdHdHZHL2FweUhpcHhsakk4Yk1nZFRjRHN0ZjNtY0VNOTl4aTJGZGNHN2J6RUlWQ1VGVlZqZlFneHVPRzNUK045QkNJaUthVjV6WStHT2toUklXZE8zZml2OXJuUjNvWW9WT1ZZU2ZxNnRwckFWV0JOM25PdUNieWlvNXVxSUlVL0VXTXFnWlZJalFSVWxjVFRDZDN3bmJ4eDBjZGg2QjRBVlVkZDFla29LbXE3NjYvcXZxZUFreVNoNUxQWU92V3JaTjJmSnA1QkdIb1h6YmUrU2NpSW9vR0l3UjdiL0tjQ1IwMmxBWEVmT09ZM09BUCtGWXFIalg0OTQ4am5IZjV4em9YQkFrejhtNHJYWEJtN0NKZlJFUkVSRVFVR29aL0lpSWlJcUlvd2ZCUFJFUkVSQlFsR1A2SmlJaUlpS0lFd3o4UkVSRVJVWlJnK0NjaUlpSWlpaElNLzBSRVJFUkVVWUxobjRpSWlJZ29TakQ4RXhFUkVSRkZDWVovSWlLaUVFaVNCS09nUkhvWVJBR01nZ0pKa2lJOURKb0JHUDZKaUloQ1lEYWJrU2E1SXowTW9nQnBraHNXaXlYU3c2QVpnT0dmaUlnb0JLbXBxVmhqN0luME1JZ0NyREgySUNVbEpkTERvQm1BNForSWlDZ0UyZG5aMkJqdlFwN2VFZW1oRUFFQTh2UU9iSXgzSVNjbko5SkRvUm1BNForSWlDZ0VPcDBPaTRzS2NXdHNFeThBS09MeTlBN2NHdHVFeFVXRnJQbW5vT2dpUFFBaUlxS1pKaWtwQ1p0WExVWHF5VlBZM1czRWZsY2NXbVFEWENydnFkSGtNd29LMGlRMzFoaDdzREhlaGNWRlM1R1VsQlRwWWRFTXdmQlBSRVEwRGtsSlNWaS9iaTB5cTZ1eHRhME5kcnNkc2l4SGVsZ1VCU1JKZ3NWaVFVcEtDckt6czZIVE1jNVI4UGluaFlpSWFKeDBPaDN5OHZLUWw1Y1g2YUVRRVFXRnp5ZUppSWlJaUtJRXd6OFJFUkVSVVpSZytDY2lJaUlpaWhLcytaOUVpK0l5WVpJTUFJQWpuZWNpUEpxWktjMFVqL1VwQ3dBQUhrWEd5dzJIQTc3WGl4SThDaWZZMGVna1FZU3NLcEVlQmhFUlVjUXgvRStpTHl5NEVwbG1YK3V0RzNiL05DSmp5REFuNHJQNWwrUDF4cVA0b0swOEltT1lpRm1tZUh3eTkxSUFnRXZ4QklUL3RTbnpjVy9lVnZ5bS9EVmVYSTNodVkwUGFxK3JiSzE0NFBEZnduNk9UOC9iZ25aM0w1NnZPeEQyWTArRVVkVGpmeGJmaEJwN0cvNWM4VFl2QW9pSUtLb3gvQWZoL29Lck1TODJEUUR3dlpKbjBPYnFuZFR6L1dybHB3QUF6YzV1L09Ea2MrTSt6aVZwaS9DNS9DdGdrdlJZbWpBWGY2bDhCeS9VSHdyVEtLZUcvMTE5QVlMMnVpZytDMTlldUEwNlFjTC9MTDRKejlYdXc3K3EzMmV3aTVEYnNpL0d0c3dWQUlBNWxtVDgzNWszNFZVRG44ajRYNEJNbG5wSEI3NTQ4Rkh0dlFEZzYwWFhveWcrQzBYeFdjZ3lKK0doMHkrZ3orc00yTzhIeGJjaFRtK2U5UEg1ajQySWlDZ1NHUDZEa0c2S3gxeExDZ0JmbWNsa0d6aVhKRXhzU2taRmJ6TWFISjNhaGN0ZDh6YkQ1blhqcmVZVEV4N2pWUEVQa1A3aC8yeHZNdzUxbk1ORnlma1FBTnc0NXlMa1d6UHdrMkdDSFFEY2tiTUJINTJ6Vm52L1lmc1ovUGpVanBER0lnRDQ2OXJQSTA1djBUNjdkLzhmMGVycUNmb1lHZVlFL0c3VlBkcjdQcThUbjlqN01GU29JWTFsdXJGSVJ1MzFsbG1Ma1c1S3dBOVBQVC9zZjR1cHBBTFkxWElhU3hQbVFvQ0FKUWx6OFpQbEg4ZjNUejZMZW51SHRsMkdLUkVKQnN2SUJ5SWlJcnBBTVB4ZndPb2RIZmpHc2NmeHphSWJzQ1JoTGdEZ2MvTXZSNzJqQTZVOTlSRWVYWEE4aWxkN0xRcm53NzlMOGVESHAzYmdFN21YNFBxczFRQ0FwUWx6OGRDeU8vQy9KNTlEdmFNajREaUhPczRGaFA4bDhiNHdHRXJvenJPbUJ3Ui8zem16UTdxWVdody9OK0Q5c2M3cUdSLzhBZURQbFcvRHFiaTEzK1BDK0N6OHFQaDJmS2ZrNlNFWFIzMWVKNTZzMlJ2Vzg5ODliL09JMzczZFhBSzM0c1dYQ3E2R0pJaStDNU9sdCtGN0o1L0ZtZDdHc0k2RGlJaG91bVA0djhDNUZBKytmL0paZkdmSng3QXdMaE9TSU9MQmhkdndwY04vaS9oZDJXQzQvY0svSklnUUFDMHFxMUR4dDNQdm9kWFZnM3Z5TG9NQTN4eUgvOGpmaW0rZGVETGdPT1c5RGVqek9oR3JNd0VBWW5SRzVGdlRRd3AvS3hKemgzeFduQmhhK0IrNENCdHd0S3NxNkgybnUzOVc3WUhENjhhZHVaY0FBREl0U1hobzJSMTQ4TWcvME83dTA3Wnp5RzY4R09ieXM5SENQd0RzYVMyRlcvSGd3WVhYUVM5S3NPck4rTzZTbS9IajB6dHd0TE1xWU50d3o4OTU1S0xQSXRrUUc5WmpFaEVSalJkYmZZWW94UmlIREhOQ1VMOTB3dmtTb1dEM3lUQW5oSDNNYnNXTEg1OStBUjM5QVN6WmFNVTllVnZDZnA3SjRKYTlBZTkxNHREcjFWY2FqdUEzWmE5Q1VWVlU5clhnb2RNdkRObEdVVlVjNjZ3TytLeDRVQkFmeThxa2VVTSs4ejFCQ043aStEa0I3NDhNQ3A0ejNiTjErd1B1NmgvdHFnNEkvcEcwdjcwQ1B5MTlVWnNYWXBMMHVIL0JSMkFZNXM4VUVSSFJoWXIvMXd2UmQ1ZmNQSzc5L091OEk2SExiY1BQU2wvQzk1ZmVBZ0VDTGswcnhIc3RwNmQ5bHh5WEVoaitEYUlVVUFvMDRKMldrK2owMkhDMnQybkVKeHFITzgvaDR0UUM3WDF4WWc2ZXJ0MFgxRGhpZFNia3g2WVArVHpCWUVGMlRDcXFiSzFqSGlQVGtvUkVRNHoydnM3ZWp2WkpuandlQ1k5WHZ3K0xaRVMrZFJZZUxuODkwc01Kc0wvOUxINWQvaXErVkhBMXZJcU1oMDYvRVBCMGlZaUk2RUxIOEI5RlRuWFg0WldHSTdobXRxOHJ5MmZ5dHVBL0QvMTFTRmVXOGJvOGZRaytQLy9Lc0J4ckpJK3R1eS9rZlFiS09BNTNub01LYUhmcUM2eXpZUlQxY0NtZU1ZK3hMREZIbTNQUTd1cEZvaUZXZTErY21CMVUrRjh5cU43L1FydnI3Ky9SeXJkaGxnekQvdGt5U3daY203a3lBcVB5MmRWeUdrWlJoMTZQRTZkbnlOd1hJaUtpY0dINEQ4SS9xL1pNU1J2QUFWOVpkTjJrSGZ1eHF0M1lsRmFFR0owUkdlWkViTXRjTWUzNnNrK1dMcmNONS9wYXRPNUhlbEZDWVh4bVVDRjhSZEw1ZXY5NlJ5Y01vZzdXL2o4VHhRbloyRkYzY014akxFa0lMUGtaWEd0K0lWRUIyR1gzc04vRjZreGoxdWhQdGplYlprN0hLeUlpb25CaStBOUNTWGR0Mkk1bGxneFlsN0lBRlgxTnFMTjNETnVYdnNuWkJRQm9kUWJmUWpKWUpsRVBpKzU4VzhhUHpsbUxuVTBud2pMNTErWjFhMk1QRjdOa1FIeC9oeDJYNGtHbjJ6YWg0eDN1ck5UQ1ArRHIxak5XK0JjQUxFODRILzdQOWJYQUtPcFEwQi8rRjhWbFFTZElvejVCRVJCWTcrOVJaSnpzcmh2WHowQ1RMMFpuSE5kVEpuOWZPZklZenZZMWhXbEVSRVJFNGNId0gyYkpSaXNBUUZaa2RIbnNRNzR2aXArRCt4WmNCUURZMjFZKzdPVFV6eDE0Wk5MR3R5SnBYc0FFMVJpZEVUZk9XWU8vbjlzMTRXTi8wRmFHRDlyS0pud2NmeGVuRnVEQmhkY0NBTXA3R29kMDhRblY0VUV0UDVjbDV1QnY1OTRiZFovYzJGa0JQZUJQOWRSQkVBUVV4TTBHNEpzNFdoQTNHeWRIdVVpY0U1TVMwQ2IwZEU5OVVPVkdnTy9DSVRkMkZ1YkZwaUZCYjRFS29NdHR4emxiQzg3MU5ZZWxVV2l5MFlwRmNabElOY1lCQUxvOHZxY2t3WlF6aVlLQWo4MVpoOWVianFFcmlJdXpWbGNQN3QzL3h3bVAyZDgvKzRPNnd6djBhVU54WXZhUXlkNUVSRVRSaXVFL0NMOWRkVGN5elVrQXhtNEQrTWlhL3dBd2RLWFJBZjZsSDhlNnBqNlFyQnFtWTgzVnM1ZmorYnFENkJubVlpWFM3RjZYOXRyL2ljVjRsZlUyd09aMUlhYi9XTmt4cVlqVFcwYjkyZjFiZk1xcWdoTmROZkFxTXE3enExdGZscGc5YXZnZld1OC85a1JyU1JCeFZjWXliTTlhcFlYeXdkcGR2WGkrL2dCZWJUZzZydFdOczJOUzhNbmNUVmlXbUROczE2SkdSeGYrVmIwSGUxcExoOTFmQVBERkJWZGhjMW9ScnNvb3hrOUxYeHIxOTJHeTNMSDNOOE4rZnN2YzliZzFlejMydEpiaS84NitHZkRuYVRTS3FnNVpLeUpVbkVoTVJFVFRFY1AvRkJ0WTVFbUZpdjN0WjZmMDNEcEJRbkZpanZaK0lBUWJSVDIyWjYzQ1A4Snc5ei9jYlA3aFg1cDQrRmRVRmNlNnFyQSt4ZGYxUjRCdmNiQ1J3aTBRV085ZjJ0TUFoK3pHeWU0NmVCUlpXL0Y1YVVJMi9vazlJeDVqY1lqMS9pbEdLNzVhdUgzWURrUCtrbzFXZkhyZUZxeFBLY0FQVGo0WFV2bldKV21MY04rQ3F3SmEwZzZXWVU3QWx4ZHV3NHJFWFB6MnpHdFExTURuRENuR09CUW5aQU1BRWd3eCtPNlNtL0hQcXQxNHRtNS8wT09ZTFBteDZiZ2xlejBBWUVQcVFoVEV6Y2JQU2w5Q1dVL0RtUHM2WlBld0YrOUVSRVF6SGNQL0ZFb3p4V3YxNW4wZUo2NmV2VHlrL1Y5clBEYWgxcEJya3ZOaGtRd0FBS2Zzd1cvTFg4TlhDN2NEQUs3T1dJN25hdmRQdTRXLy9DZU54dWdNWVRubTRZNXpXdmdIZkhmdFJ3ci9NVG9qQ3F5enRmY0RkK3hkaWdlbmV1cTA0SnNmbXc2THpqanNuZVhCOWY1ZGJodXFSeW1uU1RYRzRYK0xidzI0MjYvQ3Q0WkJzN01iT2tGQ2Rrd0tacG5pdGU4WHhXWGltMFUzNEwrUFB4SFVFNENWU2ZOdy80S3J0WTVGVGM0dTFObmI0VlVVekRMSEl5Y21MZUJKd09aWlJYQXBIdnpoN002QTQ3UzZldkMxby8vQ3R4YmZoQ3hMTWtSQndKMjVseUEzTmcyL0tYOXQyTHZmcWNZNFBMZnh3VEhIT0JHN1drN2pGMlV2NCtIeTEvRWYrVnVoRnlYZjcrdlNXL0dYeW5meGNzUGhTVDAvRVJIUmRNWHdQNEk3Y2pab3IrTjA1bUUvSDAyY3poeXc3VCtyOW1CRDZrTHR2VlZ2RHFnOUQ4YUI5b29KaGYrdDZZdTExNGM2S3ZGaCt4bFUyVnFSRTVNS2s2VEh0WmtyOFhqMSsrTSsvbVRvOHppMDF6RTZVOEFLditOMWVGREp6ZEwrQUQrYzRvVHpMVDZCd0hLZG81MVZXdmdYQlFGTDR1ZGczekJQYzNKaTByU1ZoUUhmd2xjai9RdzZRY0kzaW00SUNQNGZ0SlhoYitkMm9jWFpIYkJ0WVh3VzdsdHdGZEpOdm9YaEZzWmxZbnZtcWpIdnVzZm9qTGh2d1ZVUUJRSGx2WTM0YzhYYktCKzAwbkc2S1FIMzVtL0ZjcjhuUlZkbExNTys5ck5EbmxxMHVucnc5V09QNDV0Rk4yQmhYQ1lBMzUzMmRGTUNmbmpxZVcxeHVVaDRxL2tFYXUxdCtIcmg5VWd3eEVBU1JOeVR0d1VMckJuNDNaazNncDUzUVVSRWRLRmcrQi9CU01FODJNQStPTnovczJvUE52cUYvNm1XYklqRk1yOGc5MzcveE56bjZ2YmpnWUpyQUFEWHpGNkJIWFVIUm16UkdBbmRIZ2RrVllFa2lKQUVFZFl4NnZPRDBlbTI0Wnl0QmJreHZxY3dxY1k0WkpnVDBlam9ITEx0aXFRYzdYV1gyNDV6ZlMzYSs2T2RWZmhrN3FYYSsrTEVuR0hELytBV242UFYrOTg0WncxeVlsSzE5OC9VN3NOalZidUgzZlpVZHgyK2VlemYrTVdLVDJpVGlhL1BXbzBYR3c3Qm80emNlV2pnd21KLysxbjg1UFNMdzNZcGFuSjI0ZnNubjhGL0xkcU9pNUx6dGM5dm5idCsySktsUHE4VC8rL0VVL2hhNGZYYUJVTytOUjFYWmhUajhlcjNJZmc5UitqMU9QQlU3WWNqanMvZitwUUNMT3lmV1AxbzVUdEI3UVA0RmxBYlVON2JpSzhjZlF6L1UzUVQ1c2FrQVBDVlBLV2E0dkNOWTQ4SGZVd2lJcUlMQWNQL0ZGa1lOMXNMZFIrMGxlRW5wMThjYzUrNWxoVDhhdVduQUFBZXhUdWhDWWlYcFMvUkFsaWYxNGxESFpVQWdQZGJ5M0JIOWdha21lSVJvelBpNnRuTGcxNzFkaVEvS0w0dFlDWGI4ZnJjZ1VlZ1FrV1h4NDVrUXl3QTMwVk1PQ1ltSCs0NHA0Vi93TmVyZjdqd3Y5eHZzdS9ScnFxQU8vWlZ0bFowdW0zYXoxbzh3aE9FeFFubkovdXF3SWlkWjh5U0FkZG5yZGJlbitpcUdUSDREK2h3OStHNXVnUGFSWWhWYjhieXhOd3g1NU0wTzd2eGk3S1hSMjFQcXFncUhqN3pPb3JpczdRbkZ3VnhzekUzSmdVMXRyWWgyN3NWTDM1dzhqbDhlZEUyckUyZWp3L2F5dkh2Nmc4QVFKc2JBUUE5WGdkZXJEODA2dmdHWkpxVHRQQWY3RDdEYVhQMTR1dkhIOGZYRm0zSGtvUzVVS0hpNlpxeEwwRDhKL3NIYTZUSi9rUkVSTk1Cdy84SS9MdjZoTkx0WjZDV2VYQUErT3FpN2RyclZ4cU9BUEIxYzdreW94aUFyM2Y4NE5WR044OHEwbDd2YXo4Yk1QazFGQ1pKcjYzcUN3QnZONWRvdGRpeXFtQkgvVUY4SnU4eUFNQjFtYXZ3U3NPUkNkMzlUelBGYTJFOUhEcGRmZHJ4a295eE9HZHJHV09Qc1IzcFBJZWI1bHlrdlM5T3pNWnJqVWNEdHNtSlNVV1MzODh4M0IzN28xMVYySnptKys4MDI1eUlGS01WYlg2bFdhSWdvQ2d1UzN0L3JxOEYzU05jdkt4TFdRQ3pkSDVldzcrQ0xNRTYyRkVaOEFTaU1DNXJ6UEQvVE8wK09PV3hTMTU2UFE2ODFWU0M3Vm1ydE0rSzR1Y01HLzRCd0t2SytNbnBGN0E5Y3pWZWFqZ0V0Zjl5U2VjWC9rZDdLakdaN0Y0WHZsdnlEQjVZZURWS2V4cUdsSDhSRVJGRkE0Yi9LWkJoVHNCRktiN1NpUnBibTdhNGsxSFNhNkg3aGZwREFlRmZKMGpZNGhmKzMydzZQdTd6WDVsUnJLMVFyQUo0dFNFdzVPNXNPb0diNTY1RHZONENxOTZNbSthdW5WYWRmOXJjdmNpSHIrdE5Tdjg2Q2hOVjJ0TUF1OWVsdFE5ZEVqOFhBZ1F0ckFLK05SRUdxQUNPRG5QSC9tam4rZkFQK083K3Y5VmNvcjJmRnpNcm9FWHAwVkVDcDM5OWZaZmJodEpCRjRNakdUd1hJTk9TT09yMktvQVAyODhFZFd6QWQ5SGpILzdueDZiajFWRzJWMVFWencyYWQyRHc2eWprN1EvL21aYXg3NmpIK1AzZUJiTTlBTlRiUjM1QzVsVmwvUFQwaStPYU56TFdrN2RRbnhBUUVSRkZBc1AvRlBoRTdxVmF5WTEvbHhGRFFJdkZ3RGh5Y1dxQlZzZGQ3K2pBaWE2YWNaMWJMK3B3ZmViNVVwTERIWlZEVnVGMUsxNDhXN3NQZDgzYkRBQzRkdllLdk5ad0ZLMnU4YTB3Zk0rKzM0LzRYWm9wSG45WS9SbnQvVmhQVWdDZ3dhOGNaNDRsZVZ4akdreFdGUnpycXNhNmxBVUFmQ0V6MzVxT00zNFRYMWY0aGZHS3ZxWmh5NDJPZHZvbTd3NVV0QmNuNWdTRS95RXRQa2RaMnlIWGIrWGhCRVBNdUR2aStDOG1OcHdPVnk5Ni9TWlNqMlZ3WjZLRWNaUjB4ZXJQVDVvZmVLcjAyNVYzaDNTTVlMY2Y2OC9VZUNlTWoxWEtNOWtkaklpSWlNSkJqUFFBTG5STEV1WmliZko4QUw2dUtHODNuOVMrMDR2bnI3MEd0MFRjbG5tK1RHZEgzY0Z4QjVidG1hc0N3dHFUTlh1SDNlN1Z4cU5hdVlwZTFPSGpPUnZIZWNid2EvQzdrNXRsRGsvNEI0WjIvZkd2MmJkSUJxMXpEUUFjNmFnYTloZzlIanZPOVRWcjczMVBFTTViNGxmdjc1UTlPTjA5OHQzOFpFTjRubXI0MTljUHB5L0U4ckhCMjhlTVk3RTFxMSszbzFBdVBJaUlpQ2k4ZU9kL2tpWG9MWEFyWGhoRUhaNnEyUnN3d1RMZTd3NnQzWHUreG42V0tSNW15UUFWUUp1ckIrKzJuTVI0cEpuaThiRzU1enNPN1crdkdOTFNjWUJIa2ZGRXpRZjR3dndyQWZpNm9iemRYQktSVllnSDh5KzN5SW9KWC9nLzBqRW8vQ2RtNCtuK0xqUkxFN01oQ2VldmpVZnIwSE9rc3dyelltY0JBQklNRm1USHBLTEsxZ3BKRUZIb1YrOS9zcnQyMUFtMlJpazhmeDJGWWRmcVBVOE44VkxTLy9jQndKQ0Z2dnl0U3NyRDZ1UTh2Tmw0SEdmN21yVFA0L3p1L0E5ZVMrTER0ak40Wm9SSjVqZk51UWhyVTN3WHoxODU4dGlJNS9YZmJqVDNGMXlObzUxVk9OQlJFZlJxdjBSRVJCY1NodjhRbVNSOVNOdnZiaTFGdGEwTmQ4L2JISERYSHdCU1RlZDd1USswSUFSOG5WaStlUEJSSkJsaVlkV2J4ajFCOHRQenRzRFEvM1JCQmZDdjZ0RTd4N3pkWElKck0xZGlyc1UzbHMvTnZ3TC9lZWd2d3k3VU5KVnE3TzFhYVUyeUlSWUplZ3U2d3REeHA5M2RwNjF6QUFBRjF0a3dpbnE0RkE5VytIWDVzWHRkSTE0MEFiN3c3ejk1ZUdsQ05xcHNyY2lMblJYdzUrWElHS3Y2ZWhWRnUydmY1T3pDZDB1ZUhzK1BGZllKdFpaQmk2dlpSbGtJcmlnK0MxZWtMOFVWNlV2eGJzc3AvS3JzRlFBSVdKQ3MwMjBMMktmYlk4Zlp2aVprbUJNaENXSkFtMDcveWRFREZ4TVduUkZPMlIxd0VUTFNKR3AvYWFaNGJFb3J4S2EwUXNpcWd2c1AvM1hVK1FGRVJFUVhJb2IvRUQyKy92NlE5Nm14dCtIYkpVOE4rZHgvSWFlMXlmUHhCMGtmMElHbHc5MDM3Z1dTTnFRdXhKcmtQTzM5RzQzSFVEMUNoNVlCaXFyaVQyZmZ3dmVXM2dMQUY5anV5Tm1JdjRUUVgzMHkyTDB1MU52YmtkVmY3NzhvUGd0NzI4ckRjdXpEbmVlMDhLOFhKUlRHWitKSVoxVkErRC9XVlQzcXFybWxQZlZ3eWg0dDZDOUx6TVlMOVFjRFNuNEFETnNmMzErdjE2RjFGektKQmpRNnVrYmRmcno4RnkwTFJ0YWdlUmFqWFhqbDlUOEJBWUFtdi9HbitZWC93Uk9VQWNBbzZ2RzF3dTNJTkNmaDFZYWplTHg2ejdBZHAzU0NoUCszK0tPSTFabndSTTBIMk4xU0d2U1RqUG5XZE8yMVI1RUR4a2RFUkJRdFdQTWZRUVZ4R2Rwcms2VEhKcit1TVJPUllVN0U1K2Rmb2IzdmNQZmg3MVhCZGU4cDZhN0ZudFpTN2YyMW1TdXgwcS9yVGFTVStkMTU5eStsbWFqRGcwcC9saVprWTY0bEJjbkpGZ3BLQUFBZ0FFbEVRVlIrWFlYR3VtTXZxd3BPZEorZmtMMG9MZ3M2UWNLUytQUGh2OVhWTTJhM0dQK3duMkN3SUdHTWlidmpsYWdQYmNMdUFtdEd3UHV6dlUzRGJpY2dNUHlmNnFuVFh2dDN3bWx4RFJQK0pUMGFIVjJRQkJIYk1sZmdWeXZ2Q3VoK05DRExrZ1Nyem96WjVrUThVSEFOZnJiaVRpd2RkSkUxa3ZteDUzK09zdDZHVVMvb2lJaUlMbFM4OHgraTM1MTVmZFR2UDk5Zk14K013cmpBVGpEYnMxYmg5Y1pqSWRkays5T0xPbnhsMGJVQi9lTC9WUEZXU1BYTmY2bDhGeXNTYzJIUkdTRUF1SC9CUi9EQWtiK2ozYTkvL1ZRNzNWMlB5Mll0Qm9CaFErRjRsZmJVd3k2N1llbi8vVnBnelJqUzVXaTBldi96MjFSaGRaTHZTWXRKMGlQUE9nc0YvWXRUQVdQZjlRZUE4dDRHRk1XZnY3QlprNXlQTnliUTRuVWtWcjBaT2YzekVvS3hNWFZSd1B1UldwRE90aVJwYlUxbFZVRjV6L2tMdG5sK0Z3WERsZHIwZU96NDBhbm5zVFpsUGo2WGZ6bFNqRlpZL2VZSkRLaXl0ZUsrUTQ5aXk2ekZ1RDE3QTNKajB2RFJPV3NET2tLTnhQOWkrMVIzM1NoYkR1KzNxMExyVGtSRVJEUWQ4YzUvaU41c09qSHFyMkFWeG1jaHdlQzdzOXZsOXBWUnBKc1NzRFY5OGJqSEpnRDQ0dndyQTFhdWZhZjVKRDVzQzc2bk8rQjdVdkNuaXJlMDkxYTlHVjhyM0I3eWZJZHdPdEo1VHJza3lyUWtJZHR2anNSdzdzeTlCRmRtRkkvWmxsSldGUnozNjkrZlpVa0s2UEpUYTI4UFdMUnJKSVBEL2FXcGkwS3E5d2Q4QzduNXV6NXJ0VFpuSTl4dTlKdWpNSnFMVXdzQ2ZxK3JiSzBqWGpRczh2dDlxK2hyaGt2eGxiQ2xHdU8wQ2IrZGJ0dW9aVU1mdHAzQi9ZZitpa2NxM3NhdWx0UERiaU9yQ3Q1c09vNHZISHdFejlidHg2L0tSMXQxd0VjdjZwRHZWL1l6bnZDZmFVNGE5UmNSRWRGTXdQQWZJZHY4VnR6OVU4Vk9yUTc2OXV5TkFZdENoZUxUZVZ0d1NkcjV1N1RWdGpiOC91eWI0enJXdXkybkFpNGE4bVBUOFpWRjF3M3AvREpWT3R4OXFQUnJxYmtoZGVHbzIyOU1YWWpQNWwrT1J5LzZIQzVPTFJoMTI4T2RsZHJyR0owSjgvejY3UWNUMmdHZzBkR0pacjlhZHY4RndoUlZ4ZkVndWlhVjlUUUUvSXdaNWtUY3QrQ3FvSDdQQlFpNFp2YUtnQ2NIbzltWXVoQ1hweThkZFp2WjVrVGMyNzhJM1lDWDZnK1BzRFd3ME85SmgzKzQ5aS9MOGYvNUJodjRPYnM4OW9EMU1FWmlsOTM0eDdsZFFUMlJXbUROZ0s1L1hRMVpWVWFkd0UxRVJIUWhZOWxQQkN5TW00MjEvWXRMdGJwNnNLLzlMQklNTWZoTTNtVklNRmh3Yjk1bCtHVi9sNVJnM1paOU1hN3h1NkN3eTI0OGRIckhoRHIxL083c0c4aXp6dEltSnE5SXpNV1hDcTdHTDh0ZW1aUjZhYXZlVjhzOTI1eW8zVTJkYlVuRU40LzlHMzFlSi9hMmxXczE1VmVrTDhYVE5mdTB1OHYrOUtKT1d3bFlBTWE4YzMvWUwrQkxnaGh3RnplWWtwOEJSenVyY0dWR01ZREE3alpuZWh0aEM3THM2dEhLZC9HOXBiZG96VG8zcEM1RW1pa2VmeiszQzZlNmE0Y1VoRmwwUnF4TG5vL3JzbFpocmlVRjN5MTVKdWp4Zm03K0ZjaXlKT0dwbWc4RDJtK0tnb0QxS1FXNEoyOUx3SUpocDdycjhIYnp5RSszQ3F6RGgvOWxmbVZhcDBjb0dUS0lPdnhvMmUwbzcybkVZMVc3aDdRREhaQnFqTU4vTGJvT0x6WWN3dTZXMDBFWHlCWEduMzhxY2JhM2FWeC9MNEpaa0k2SWlHaTZZL2lmWW5wUmg4L1B2MUlMZDAvVmZBaFpWYkN6NlFSdXpGcURaS01WbDZZVjRrUlhUY0JLc1NNUklPRHVlWnNERmdYektESitkT3I1b09xZ1I5UHJjZUJIcDNiZ2g4VzNhZVVuRzFJWElrWm53a09uZHdSMEpncVdTUXdzSGJxLzRHb3Q4TWY2TFFUbGI2QjE1VnZOSmJndCsySklnb2c0dlFWWFpDekZpL1dIaG15ZlpVN1NldDJyQUdyRzZITFU3dXBGdGExdFNDbVJXL0hpWkFqbElmN2hQK0R6cnFxZ2ozR3l1eGIvcXRxRE8zSTJhSjh0c0diZyswdHZRYmZIanFxK1Z2UjZIZENKRW1hWjRqSFhraEx5MDVncVd5dmFYRDFZbFpTSDZ6Slg0ZXJaeTNHbXR3a2RyajdFNkl5WUY1czJaSlhnZG5jZmZsWCs2b2hoTzE1djBib0NxVGdmOGcyaUx1QXB5TEhPNForQWJFeGRoTnlZTk9UR3BHRmR5bno4NGV4YitLQ3RiTWgyOStaZmhueHJPaDRvdUFiWFpxN0VuODYrRmRSZGZQL0oxLzRUa1ltSWlLSU53LzhVRWdVQlgxNjREWFA2UTFKWlR3TjI5ay9vZEN0ZVBIem1EWHhyOFUwQWZIZGxXMXc5T05GVk0rTHhES0lPRHl5OFJsdEJHUEF0NFBTTHNwZEgzUzhVbFgzTmVQak02L2hTd1RYYUJjdnl4Qno4dVBnTy9LTHM1U0gxM3hiSmdGUlRIRktOOFVnMXhTSE5HSWMwVXp4bTlmOGFIUEEzcFJXT09ZYUJoYkc2M0Ric2JTdlhTbjV1bnJzT0g3U1dvWDFRTzFUL3lhV05qazQ0aG1rWk9kamh6c29oNGY5a2R5MDhJZHdoUHQ3ZkVuUndHQSsyZEdqQTA3VWZ3cXZLdURQbmtvQzJuUEY2QzRvVHMwZmNyOHR0RzdhVHpuQitXZllLdnJQa1p1VEZ6b0pPa0FMcTlRZHJkSFRpT3lWUEQ5dWljNEIvVzlOR1I2ZDI1MzV0eW54dE1uV1B4NDZLRWNwKzNtbytnUzZQRFovdG4rejdsVVhYNG85bmgwNzRmZWowaTdnaGF6VnVtbk1SOG1QVDhhTmxkK0FQWTVTMkdVUmR3RHlPMFZaWkppSWl1dEF4L0lmbzJzeVY0OXBQRkFSOGZ2NFZ1Q2c1SDRCdmxkTmZsTDBjY0NmMVNPYzU3R3c2Z2EzcFN5QUpJcjVaZEFOK2RHckhzSjFpWnBzVDhmOHQzQmJRV2xHRmlvZkwzd2hiRC93QnUxcE9JMDV2eHFmbmJkRStteHVUZ29lV2ZSeFAxbnlBRitzUHc2VjRrR0ZPd085VzNUUHU4NmhRMGVicVJZT2pFNDJPVGpUMC8vSXZNWHF5WmkvV3B4UkFGQVRFNmt6NHo0S3I4ZDJTcHdPMkdWemlFWXpESGVkd1E5YWF3TTlDS1BrQmZLVlc1YjJOQVVIYTVuWGh6RGpxeTUrdk80Q2puVlc0SlhzOVZpZmxqWHAzdjg3ZWpyZWJUK0sxeHFOQlhlZ01qT3ZyeC82RjI3TTM0TXFNNG9EdVVBTzYzRGE4Mm5nVXo5VWRHUE1peUQvOGwvVTJhSyt2emxpdXZkN1RXalpxSjZ0REhaWDQwdUcvNHJQNWwyT09KUVZ2TjUvRVhmTTJCV3pqVWJ4NHNtWXYzbXM1aGMvbFg0Rlo1bmk4MzFvV2NNRTNXRkY4bHJaNG12OVRpV0Q4dlBSbEdDYzQ2Vm9hWThWbElpS2lxY1R3SDZLNzUyME9lUitUcE1lREM2L1YrdVY3RkJrL1BmMWl3QVRSQVk5V3ZvTjVzYk13THpZTlJsR1BieGJkZ0VjcjM4V3JEVWUwYmE1SVg0cTc4emJENkZkQzQxRmsvS0xzNWJBSC93RXYxUitHU2RUampweU4ybWQ2VWNJZE9SdXhMWE1sdm4veVdaenRiVUtQeDZGMWRobEp0OGVPZW5zSEdwMmRhTENmRC9tTnpzNHhWNmV0dGJmajlhWmorRWpHTWdDK3lhUmZMN3dlUHpuOUlseUtCMFpSajFWK1pTYkJCcjJTN3RxdzFIUi80OWpqRXo3R2dDcGJLMzU4YWdkaWRFWVVXR2NqdzV5SUdKMFJpcXJDTHJ2UTR1ekJ1YjdtSVU4K2hqUGN6K1pSWlB6dDNIdDRvdVlETEltZmkxUlRIRXlpSHQwZU8rb2NIU2p2YVF5NjdheC9XYzFBaTgvbGlUa0I3VTdmYlRrMTVuRnNYaGQrVnZvU3pKSmgyUGtjQTVxZDNmaDJ5Vk9JMVpuUTUzVWl1WDl4dE9IbW92alBPYWkxdDQwNG4yQTRvMDFRRGthQ0lVYnJPRFdSRnI1RVJFVGh3dkEveVRMTlNmanlvbTFhKzAydkt1T25wUy9pMkFqZFh4eXlHOThyZVJvL0tMNGRHZVlFNkFRSjkrWmRobVVKMmZoVHhWdUkxMXR3Yi83V2dEdkJEdG1OSDU1NlBteWxQaU41dW5ZZnVqME8vTWVnODFmWldyV1FWTmJiZ05WSmVmQW9NaHFkbmFpM2Q2RGUwWUVHZXlmcUhiN1h3VTUrSGNuZno3Mkh4ZkZ6dFBLcGxVbno4TFBsZCtLMXBxTllucGdiVUsvdXYvaldUR1h6dW54UElVSjhFaEVzcCt6QmdZNktjZStmWVU1QWhqbEJlMS9lMndDZElPRlQ4elpwbjVYMU5JVDBCR1NrSnhpaUlFQ0FvSVg4UHE4VFJmRlpXc0FmYmtYc1ZVbm5WN29PZDhsUGtpRVd1YkZwc0h0ZGNNb2V1QlNQZGdHYmFvckRIZG5uNTI1MHUwZHVjVXBFUkRSVkdQNURGTXJkNFNzemluSFh2RTNhSFhxNzE0VWZuZDR4Wmtqdjh0anhuWktuOEwybHQyaWRkdFlrNThPbGVQSHowcGZ3KzdOdjRndjlpNG5WMk5ydzBPa1h4bHc5Tmx6ZWJEcU9GbGMzSGlpNEJ2RjZDMXBkUGZoWjZVdFFWTjlkemI5VXZvTy9WTDZEWm1lMzlsbTRPV1VQZm5qcWVmeGc2YTNhWGRWTVMxSkFXUkxnV3pGM3VBV2xLTHhXSko1LzB1SlNQS2l5dFdMTHJNV1lhemsvaCtLWjJuMWhPWmRaTXVCdmE3OEFtOWNKaCt5QlhwU1ExSC9YSHdCS3Vtb0R0cy9vbjB3K0lOeVRmYTE2RS82NzZNYWd0ZzFsOGpqTkhGNnZGOVhWMVdodGJZWEQ0WUFzai83ME1wcEprZ1N6Mll6VTFGUmtaMmREcDJNRUlZb0UvczJiSlBGNkN6NlJjNGtXL0t0dGJYam85STZnTy9BME83dng0SkhIOE5WRjE2RXdQZ3VsUFEzNGJmbHJBSUNkVFNkUVlKME5uU2poOTJmZUhMVThZakljNjZ6R2Z4NzZDKzdKdXd6UDF4MUFyOGVoZmRmbzZKcVNNVFE2T3ZGZlIvK0pieFRkZ0p5WTFHRzNlYnIyd3lrWlM3VEx0Snh2alhxMnR4bUtxdUt0cGhOSTBNZmc5cHdOS09tcW1kQ1RCWDgycndzMTlqYmt4cVFoYnRDYWMzMWVKNTZxM1J2d21YOEpHQkQrTy8rMTluYTRGZStZaTdFNVpEZWVxUGtnck9lbXlPdm82RURKeVZQWTNXM0VmbGNpV3VSWmNLbGNQbWNrUmtGQm11VEdtcllPYkd4b3hPS2lRaVFsY1lFOG9xbkc4QitFZlcxbmtPaDNkekVZM1I0N0hxdmFqYy9rWDRaWEdvN2c3K2QyaGR4YnZNZGp4N2RPUEltUHpWMkxsK29QQit6Lys3TnZUa3F2L2VESDVzRFBTMStLMlBrQjN4b0pEeDc1QjdabHJzQkhNcFpydmZXZHNnZFAxWDZJdDROb2xVb1Q5OGV6Ty9GODNRRmNsSndQdTlkWHJxUENkL0hWNE9oRWpYMzBWcXVqZWF1NVpNaThqUVB0RlZCVUZRSUVDQUxnbHIybzdHdkdqdnFEUStiUnZOSndCTlcyVnF4S3lrTk9UQ3BhWFQzakhzdHdGRlhGM3JaeVpNZWtRaWVJa0FRSk9sR0UyRC9KMXliN0pudy9WM3RneXA3TzBkVG82T2pBT3dlUDQ5OTk2YWp3akQ3UGlYeGNxb2hhcndtMVhoT091aDI0OWVCeGJGNjFsQmNBUkZOTVVOVkpxczJZWkROaHdSMUpFREV2ZHRhNHVyMVFhQVFBU1VZckxKSUJ6Yzd1Q1MxdVJ0SEhLT294MEZWMVBPdFhUQmZQYlh3dzBrT0lDbDZ2Rngvcy9SQy9ia2xCcFpmQmY3enk5QTdjbDlxRzlldldzZ1NJYUpJSWdqQ2s1UnlmVDA0aVdWVVkvS2VJQ3Q5aVhRTmxHRVNoY0NrZU9HWFBqQTcrTkhXcXE2dXh1OXZJNEQ5QkZSNHpkbmNiVVYwOWZBTU1JcG9jRFA5RVJFUWhhRzF0eFg1WFhLU0hjVUhZNzRwRFc5djRTd09KS0hRTS8wUkVSQ0Z3T0J4b2tZY3VqRWVoYTVFTnNOdlpCcGRvS2pIOEV4RVJoVUNXWlhiMUNST1hLckk5S3RFVTQ3OWVSRVJFUkVSUmd1R2ZpSWlJaUNoS01Qd1RFUkVSRVVVSmhuOGlJaUlpb2lqQjhFOUVSRVJFRkNVWS9vbUlpSWlJb2dURFB4RVJFUkZSbEdENEp5SWlJaUtLRWd6L1JFUkVSRVJSZ3VHZmlJaUlpQ2hLTVB3VEVSRVJFVVVKaG44aUlpSWlvaWpCOEU5RVJFUkVGQ1VZL29tSWlJaUlvZ1REUHhFUkVSRlJsTkJGZWdEalpaTDBjTXFlU0ErRGlHaGFNRW42U0ErQnhrT1JrZkRNdHlCMU53TUF1cmQ5RmQ3MCthTnM3MFhDVS84RHFiY1ZxakVHblRmL0wxUmo3SkJqR2lzUHdIRHVJSFJ0MVJDY3ZSQlVCYXJlRERrMkdkNVorYkN2M0E3VkdEUHNlTWE5THhITkNETTIvS2ViRWxCbGE0MzBNSWlJcG9WMFUwS2toMERqSVVxd3I3MEYxdGQvRFFDSU9mQU11cS85Mm9pYm0wdDJRdXIxL2IvUHZ1cUdJY0ZmNm1xQzllM2ZRK3FvRzdLdjRMSkI1N0pCMTE0RDE0TDE4QTRLOEJQWmw0aG1qaGtiL3RjazV6UDhFeEgxVzVPY0gra2gwRGk1NXl5Rkoyc3g5SFVsMERXZmhhSG1HTnh6aTRkc0p6ajdZRDc2TWdEQW16d1h6b1dYQm53dk9yb1I5L0tQSVRwNm9lcU5jQlp1Z1Nkck1SUnpQQVRaRGJHbkJmcjYwekJXN0I5eTdJbnNTMFF6eTR3Ti85dXpWdU9kNXBOb2RmVkVlaWhFUkJHVmFvekQ5Vm1ySXowTW1nRGIybHVSOE95M0FFV0I1ZUJ6Y005WkNnaEN3RGFXUTg5RGNEdDgyNisvZmNqMzVzTXYrc0s3em9qdTY3NEJPVEV6OENUSmMrSE9YUVhIeXV1aGl1SGJsNGhtbGhrNzRkY2lHZkNGQlZkR2VoaEVSQkgzeFFWWHdTd1pJajBNbWdBNUlSM093aTBBQUttakRzYXpld08rbDdvYVlTcmJCUUJ3NWErRmQ5YlFKejJHbXVNQUFIZk84cUhoM1k5aXRnNHBGNXJJdmtRMHM4elk4QThBeFFuWitQYVNqeUhWR0JmcG9SQVJUYmxVWXh5K3MrUm1MRTJZRyttaFVCallWMXdIMWVRTDFwYkRMd0NLVi9zdVp0K1RnS0pBMVp0Z1gvT3hZZmNYSGQwQUFGVnZDdm5jRTltWGlHYVdHUjMrQWQ4RndDOVhmZ28zejEySG5KaFVkcndnb2d1YVNkSWpKeVlWTjg5ZGgxK3UvQlNEL3dWRU5WaGdYM2s5QUVEc2JZUHAxTHNBQUgzOVNlaHJUd0FBSE11M1FiSEVEN3UvMG4vaG9LOC9HWERoRUl5SjdFdEVNOHVNcmZuM1o1RU11QzM3WXR5V2ZYR2toMEpSNkttbm5rSnFhaW8yYmRvRUFPanQ3Y1g3Nzc4UG04Mkd2THc4TEZ5NEVDWVQ3NllSMGRpY0N5K0I2ZlM3a0RycVlENzZNbHdGRzJIWjl6UUFRSTVQaDJQeDVTUHU2OGxhQW1QNUhrZzlyYkMrK1RENk5uMDY2QktkaWV4TFJEUExCUkgraWFZVHE5V0tyVnUzb3F5c0RHVmxaVGh6NWd4U1VsSXdhOVlzV0N3V21Fd21TSklVNldFUzBYUWtpTEN0dXhWeEwvOFVvck1YMXJkL0QxMUhMUURBdHU0MlFCejUzdzc3OG0wd25Ec0V3ZU9Bb2ZZRUVwLzZiOWhYM1FobndRWkFHUDFCLzBUMkphS1pSVkJWVlkzMElJaG1zc0YzL3YwNW5VN1UxTlNndnI0ZWJXMXRVejg0SWdxN3hNUkUvRmY3S0F0eGhZRjE1KzlncURxc3ZYZG5MMFB2NVY4Y2N6OWRTeVdzYno2czFmQUR2aWNHOXRVM3dwMnpZdEwybllpSGtzOWc2OWF0azNaOG9tZ21DTUtROWx5ODgwODBpVXdtRXhZc1dJQUZDeFpBVVJRNG5VNDRIQTRvaWhMcG9SSFJPQjA3ZG16U3orRmNkR2xBK0hjdDJCRFVmdDYwZWVpKzZkdXdmUGdFakdjL0JBQkkzVTJ3N3Z3ZFBCa0xZYnZrazVDdHFXSGZsNGhtRG9aL29pa2lpaUlzRmdzc0ZrdWtoMEpFMDVvS3krRVhBejR4SDMwSjd1eGlBR1AzMkZkTVZ2UnR1Z2ZPd2kyd0hId1crb1pTQUlDK3NSVHh6MzhQUFpmZkIyLzY4RTh1SnJJdkVjME1MT1FqSWlLYVJreWx1NkZyUGdzQWNQWlA4TlcxVnNGWXRpZWs0M2pUNXFIbjZnZlI4NUVISUNmTUJnQUlManZpM3ZnMXhMNk9TZHVYaUtZM2huOGlJcUpwUW5UMHduTEExOTNITTNzUmJHcytDamwrRmdEQWN2QlpiWVhmVUhneWk5QjE0N2ZneWxzREFCRGNEbGlPdkRqR1hoUGZsNGltSjRaL0lpS2lhY0t5N3drSUxydlc5UWVpQlB2cW13RDBYeGdjM2pHK0E0czY5RjE2TnhSckNnQm82d1pNK3I1RU5PMHcvQk1SRVUwRCtvYlQya1JiNTZKTElTZG1BZ0RjT1N2ZzZhK3pONTE2RzFKbncvaE9JT3Jnemxyc2UrbnNuYnA5aVdoYVlmZ25JaUtLTUVIMkl1Yjl4d0FBcXRFQys4cnRBZC9iTDdvRmdBQW9DbUwyL212ODUvRTRBUUNLT1c1Szl5V2k2WVBobjRpSUtNTE14MTZCMU4wTUFMQXZ2MjdJNnJyZTFCeTQ4aThDQU9nYlNtRTRkMmpJTWF4di93R2l2WHZJNXdQRXZnNFlxbjF0U2oyWmhXSGJsNGhtRnJiNkpDSWlpaUNwdXhtbVk2OEFBT1NFRERnTHR3eTduWDNWamI1VmVHVVBZdlk5QWMrY0pWQjFCdTE3UStVQjZLdVB3cDJ6SEo0NVN5QW5aa0xWR1NBNCs2QnZPZ05UeVpzUVBBNm9PaU1jeTdjRkhIc2kreExSek1Md1QwUkVGRUV4Ny84RGd1d0ZBTmpXM2dLSXd6K1VWMktUNEZ4OE9jekhYb0hZMXdIenNWY0R5NE1FQVlMc2diRmlQNHdWKzRjL1Jrd2llamZmTzNTeHJvbnNTMFF6Q3NNL0VSRlJoQmpQN3RVVzBuTFBXUUpQLzZUYWtUaVdYUTFqK1c2SWpsNllqcjhHNTRLTHRTNDhYVGQ5RjhhSy9kQzFWRURxYW9MZzdBRUFxTVpZeUVsWmNNOHRobXYrT3FoNjA1RGpUbVJmSXBwWkdQNkppSWdpeEpXL0RxNzhkVUZ2citwTjZMempGOE4rSnlka0RKa29IS3lKN0V0RU13c24vQklSRVJFUlJRbUdmeUlpSWlLaUtNSHdUMFJFUkVRVUpSaitpWWlJaUlpaUJNTS9FUkVSRVZHVVlQZ25JaUlpSW9vU0RQOUVSRVJFUkZHQzRaK0lpSWlJS0Vvdy9CTVJFUkVSUlFtR2Z5SWlJaUtpS01Id1QwUkVSRVFVSlJqK2lZaUlpSWlpQk1NL0VSRVJFVkdVWVBnbklpSUtnU1JKTUFwS3BJZHhRVEFLQ2lSSml2UXdpS0lLd3o4UkVWRUl6R1l6MGlSM3BJZHhRVWlUM0xCWUxKRWVCbEZVWWZnbklpSUtRV3BxS3RZWWV5STlqQXZDR21NUFVsSlNJajBNb3FqQzhFOUVSQlNDN094c2JJeDNJVS92aVBSUVpyUTh2UU1iNDEzSXljbUo5RkNJb2dyRFB4RVJVUWgwT2gwV0Z4WGkxdGdtWGdDTVU1N2VnVnRqbTdDNHFKQTEvMFJUVEJmcEFSQVJFYzAwU1VsSjJMeHFLVkpQbnNMdWJpUDJ1K0xRSWh2Z1VubFBiU1JHUVVHYTVNWWFZdzgyeHJ1d3VHZ3BrcEtTSWowc29xakQ4RTlFUkRRT1NVbEpXTDl1TFRLcnE3RzFyUTEydXgyeUxFZDZXTk9XSkVtd1dDeElTVWxCZG5ZMmREcEdFS0pJNE44OElpS2ljZExwZE1qTHkwTmVYbDZraDBKRUZCUStueVFpSWlJaWloSU0vMFJFUkVSRVVZTGhuNGlJaUlnb1NqRDhFeEVSRVJGRkNZWi9JaUlpSXFJb3dmQlBSRVJFUkJRbEdQNkppSWlJaUtJRXd6OFJFUkVSVVpSZytDY2lJaUlpaWhJTS8wUkVSRVJFVVlMaG40aUlpSWdvU2pEOEV4RVJFUkZGQ1laL0lpSWlJcUlvd2ZCUFJFUkVSQlFsR1A2SmlJaUlpS0lFd3o4UkVSRVJVWlJnK0NjaUlpSWlpaElNLzBSRVJFUkVVWUxobjRpSWlJZ29TakQ4RXhFUkVSRkZDWVovSWlJaUlxSW93ZkJQUkVSRVJCUWxHUDZKaUlpSWlLSUV3ejhSRVJFUlVaUmcrQ2NpSWlJaWloSU0vMFJFUkVSRVVZTGhuNGlJaUlnb1NqRDhFeEVSRVJGRkNZWi9JaUlpSXFJb3dmQlBSRVJFUkJRbEdQNkppSWlJaUtJRXd6OFJFUkVSVVpSZytDY2lJaUlpaWhJTS8wUkVSRVJFVVlMaG40aUlpSWdvU2pEOEV4RVJFUkZGQ1laL0lpSWlJcUlvb1l2MEFJaUlpR1lxcjllTDZ1cHF0TGEyd3VGd1FKYmxTQS9wZ2lWSkVzeG1NMUpUVTVHZG5RMmRqaEdHYUR6NE40ZUlpR2djT2pvNlVITHlGSFozRzdIZmxZZ1dlUlpjS2grb1R4YWpvQ0JOY21OTld3YzJOalJpY1ZFaGtwS1NJajBzb2htSDRaK0lpQ2hFSFIwZGVPZmdjZnk3THgwVkhuT2toeE1WWEtxSVdxOEp0VjRUanJvZHVQWGdjV3hldFpRWEFFUWg0aTBLSWlLaUVIaTlYcFNjUElYSGV4bjhJNlhDWThhLys5SlJjdklVdkY1dnBJZEROS013L0JNUkVZV2d1cm9hdTd1TnFQUXkrRWRTaGNlTTNkMUdWRmRYUjNvb1JETUt3ejhSRVZFSVdsdGJzZDhWRitsaEVJRDlyamkwdGJWRmVoaEVNd3JEUHhFUlVRZ2NEZ2RhWkVPa2gwRUFXbVFEN0haN3BJZEJOS013L0JNUkVZVkFsbVYyOVprbVhLckk5cXBFSWVLL1hrUkVSRVJFVVlMaG40aUlpSWdvU2pEOEV4RVJFUkZGQ1laL0lpSWlJcUlvd2ZCUFJFUkVSQlFsR1A2SmlJaUlpS0lFd3o4UkVSRVJVWlJnK0NjaUlpSWlpaElNLzBSRVJFUkVVWUxobjRpSWlJZ29TakQ4RXhFUkVSRkZDWVovSWlJaUlxSW93ZkJQUkVSRVJCUWxHUDZKd2tCUmxFZ1BnWWlJaUdoTURQOUVZZUQxZWlNOUJDSWlJcUl4NlNJOUFLSUxnY3ZsaXZRUWlPZ0NJcmhzTUo3NUFJYmFFa2lkZFJDZGZRQUExV0NHYkUyQk55MFB6a1dYUWs2WVBYUm5SWWF4OGdBTTV3NUMxMVlOd2RrTFFWV2c2czJRWTVQaG5aVVArOHJ0VUkweEFic2xQM0xQc0dOUmRRWW9NVW53ekY0STUrS3RrT1BUUnh6M1NNY1lyUDJlUjRMYWpvakNqK0dmS0F5Y1RpZWNUaWRNSmxPa2gwSkVNNW9LVThsT1dBN3RnT0J4RHZsV2NQWkI1K3lEcnJVS3FqRUc5aFhYQlh3dmRUWEIrdmJ2SVhYVURkM1haWVBPWllPdXZRYXVCZXZoSFJUK1J5SjQzWkM2bXlCMU44Rll2Z2UyalorQ0szL3QrSDQ4SW9vNGhuK2lNS210cmNYOCtmTWpQUXdpbXFrVUdkWjMvZ2pEdVVPK3QyWXJYQXMyd0RON0laU1lKRUNSSWRrNm9HczZDMlBsL2lHN2k0NXV4TDM4WTRpT1hxaDZJNXlGVytESldnekZIQTlCZGtQc2FZRysvalNNRlVQMzllY3EyQWhIOFVkOGIxUVZnck1QaHRyak1KMTRBNExzUWV5dVJ5RW5ac0tiUENlNFl4RFJ0TUx3VHhRR2NYRnhLQzB0Ulc1dUxuUTYvclVpb3RERjd2cXJGdnhkODlmRHR2NE9xSHBqd0RaeVVoYmNjNWJDdnZKNmlMYU9nTy9NaDEvMEJYK2RFZDNYZlFOeVltYmdDWkxud3AyN0NvNlYxME1WaFJISG9Sak1rT1BTem44UVB3dmVXWG53WkJRZzd0V2ZBNG9DMC9IWDBMZjVNOEVmZzRpbURVNzRKUXFEdExRMHVGd3VuRHg1TXRKRElhSVp5Rml4RDhhemV3RUF6a1diMEhmcDNVT0Nmd0JSaEdKTkNmaklVSE1jQU9ET1dUNDArUHRSekZhb3h0aVF4K2pKTElRbm93QUFvRzhxRDNsL0lwb2VHUDZKd3NCZ01HREpraVVvTHk5SFRVMU5wSWREUkRPSm9zQnk0QmtBZ0p5WUNkdTYyOFoxR05IUkRRQlE5Wk0zOTJqZ29rSjA5RXphT1lob2NyRStnU2hNQ2dvSzBOM2RqUU1IRGtDV1plVG01a1o2U0VRMEF4aHFqMFBzODVYdzJGZGNCNGpTdUk2am1HSWgycnVocno4SktGNUFEUC8vNGdYWkE4RFhBWWlJWmliZStTY0tvMVdyVmlFM054Y0hEeDdFZ1FNSDRIQTRJajBrSXBybUREWEhBUGp1Mkx1emk4ZDlIRS9XRWdDQTFOTUs2NXNQUTNEMWhXVjgvblROWndFQTNxU1JKL3NTMGZURzhFOFVScUlvWXNXS0ZWaTVjaVhxNit2eDZxdXY0dkRodzJodWJ1WXF3RVEwTEttdENnRGdUYzJkME4xNisvSnRVUFZtQUlDaDlnUVNuL3B2bUVwM0FXcDQvdTB4bHI4UHFhc1JBT0JhY0hGWWprbEVVNDlsUDBTVFlONjhlY2pLeXNMcDA2ZFJWVldGaW9vS2lLSUlzOWtNbzlFSVNScmZZMzBpdXZCSXZlMEFNR1FDYjZnVWF3cDZQdklBckc4K0ROSFJEY0haaDVnOWY0ZnB4QnV3cjc0Ujdwd1ZvUjlVVlNIYU9tRXEzd1B6MFpjQUFKNDVTK0NhdjM3VTNVUzNBMUpQeS9Eak5NWU1XV0NNaUtZT3d6L1JKREVZRENndUxzYVNKVXZRMXRhR2xwWVdPQndPT0J3T1BnVWdJczNBWWw3aG1LanJUWnVIN3B1K0RjdUhUOEI0OWtNQWdOVGRCT3ZPMzhHVHNSQzJTejRKMlpvNjZqSE1KOTZBK2NRYlE3OFFkWEFzdVJ6MjFUY0F3c2l0UWdIQVdMWWJ4ckxkdzM3bldISGRrTVhKaUdqcU1Qd1RUVEpSRkpHV2xvYTBOUGE4SnJvUTdOeTVNN3dIRkFSQUJlQjFoK1Z3aXNtS3ZrMzN3Rm00QlphRHowTGZVQW9BMERlV0l2NzU3NkhuOHZ2Z1RROXRRVUpWWjBUdlZmZkRrNzRnTEdNa29zaGgrQ2NpSW9vZ3hXaUI2T2dOZS90TWI5bzg5Rno5SVBUMUp4R3o5d2xJWFEwUVhIYkV2ZkZyZE4zNEhTaXhTY1B1cDYzT3F5alF0VmJDY3ZBNWlMWk9XTi80RFhxdStRcTh5WFBIUExkanlSV3dYM1J6V0g4ZUlnb1BUdmdsSWlLS0lEaytIUUNnNjUvNEcyNmV6Q0owM2ZndHVQTFdBQUFFdHdPV0l5K091UDNBNnJ4eVFqcGM4OWVqZTl0WG9ScGpJYmdkaUgzN2p4Qms3NlNNazRpbUJzTS9FUkZSQkhuN1MybEVXeWQwYmRXVGN4SlJoNzVMN3pGWjlsc0FBQmNkU1VSQlZOWW1GZXRyVHdTOXEySk5nVzM5N1FCODh3ZE1KMTZmbENFUzBkUmcrQ2NpSW9vZzE3elYybXZ6OGRjbTcwU2lEdTZzeGI2WHp0NlFkblhscmRIbUNaaVB2UUxSM2hYMjRSSFIxR0Q0SnlJaWlpQTVLUXVlT2I0RnVneVZCMkNzMkQ5cDV4cm9MS1NZNDBMZTE3Ym1ZLzNIY01HeS81bXdqb3VJcGc3RFB4RVJVWVRaMXQydUxkQVZzK3RSR012ZkgzVjd3VzBmTWtmQSt2WWZJTnE3Ujl4SDdPdUFvZHEzbXJBbnN6RGtNWHJUNXNIZC81VENlUFpENkZvcVF6NEdFVVVldS8wUUVSRkZtQnlYaXQ2dG40UDF6ZDlDOExvUnUrc3ZNSlh1Z212QmVuaFRzcUhxVFJBOFRramR6ZEEzbE1KUWVSRE9KWmZEbTVLakhjTlFlUUQ2NnFOdzV5eUhaODRTeUltWlVIVUdDTTQrNkp2T3dGVHlKZ1NQQTZyT0NNZnliZU1hcDIzMVRUQlVIUUVVTDJJKy9EZTZyL3M2Z05GNy9oUFI5TUx3VDBSRU5BMTRNZ3ZScysycmlIMzN6NUM2R3FCcnFZQ3VwV0xFN2RYQkMyMEpBZ1RaQTJQRi9oRkxoNVNZUlBSdXZuZk1oYjVHb2xoVDRDemFBdE9KTjZCcnFZVHh6TjR4Vi9zbG91bUY0WitJaUdpYThLWmtvK3VtYjhOUWRRVEd5Z1BRdFZWQnRIVUJxZ0pWYjRJU213UnZTamJjYzViQ25iMHNZTit1bTc0TFk4Vis2Rm9xSUhVMVFYRDYxZzFRamJHUWs3TGdubHNNMS94MUUxNUoyTDVzRzR6bDcwTncyV0E1OEN6Y09TdWg2bzBUT2lZUlRSMkdmeUlpb3VsRUVPSE9YUWwzN3NxUWRwTVRNbUJmdVgzY3AyMi81NUdndGxPTkZuVGMrYXNKSFlPSUlvY1Rmb21JaUlpSW9nVERQeEVSRVJGUmxHRDRKeUlpSWlLS0Vnei9SRVJFUkVSUmd1R2ZpSWlJaUNoS01Qd1RFUkVSRVVVSmhuOGlJaUlpb2lqQjhFOUVSRVJFRkNVWS9vbUlpSWlJb2dURFB4RVJFUkZSbEdENEp5SWlJaUtLRWd6L1JFUkVSRVJSZ3VHZmlJaUlpQ2hLTVB3VEVSR0ZRSklrR0FVbDBzTWdBRVpCZ2ZUL3QzZm53WEhXOXgzSFA4OCt6NTdhMVdWSnh0Z2dnNmp0U01MQkFZUmo0Z1FIY1FTWVFES1FPQWx0TWlrcGJaSW1uZEQwbWh5ZHR0Tk9EaUNka3FPQmtsTFMxSk9ETmhtdWdJMU5ESWFZMDJBWmhJMUJCaC9Za214SnF6MmZvMytzdkZqV1lhMGtzNUtlOTJ0R1kzbjNlWDdQZHoyMi9IbCt6Kzh3elhLWEFjd3FoSDhBQUVvUWpVYlZZT2JLWFFZa05aZzV4V0t4Y3BjQnpDcUVmd0FBU2xCZlg2KzJjSCs1eTRDa3RuQy82dXJxeWwwR01Lc1EvZ0VBS0VGalk2TldWMlhWRkV5WHV4UmZhd3FtdGJvcXE4V0xGNWU3RkdCV0lmd0RBRkFDeTdMVTJ0S3N0ZkVEM0FDVVNWTXdyYlh4QTJwdGFXYk1QMUFpcTl3RkFBQXcyOVRXMW1yTmVjdFYzN0ZEbS92QzJwcXQxRUVucEt4SG45ckpFalpjTlpnNXRZWDd0Ym9xcTlhVzVhcXRyUzEzV2NDc1EvZ0hBR0FTYW10cnRlcTlLN1d3cTB2dDNkMUtwVkp5SEtmY1pjMVpwbWtxRm91cHJxNU9qWTJOc2l3aUREQVovTXNCQUdDU0xNdFNVMU9UbXBxYXlsMEtBRXdJenljQkFBQUFueUQ4QXdBQUFENUIrQWNBQUFCOGd2QVBBQUFBK0FUaEh3QUFBUEFKd2o4QUFBRGdFNFIvQUFBQXdDY0kvd0FBQUlCUEVQNEJBQUFBbnlEOEF3QUFBRDVCK0FjQUFBQjhndkFQQUFBQStBVGhId0FBQVBBSndqOEFBQURnRTRSL0FBQUF3Q2NJL3dBQUFJQlBFUDRCQUFBQW55RDhBd0FBQUQ1QitBY0FBQUI4Z3ZBUEFBQUErQVRoSHdBQUFQQUp3ajhBQUFEZ0U0Ui9BQUFBd0NjSS93QUFBSUJQRVA0QkFBQUFueUQ4QXdBQUFENUIrQWNBQUFCOGd2QVBBQUFBK0FUaEh3QUFBUEFKd2o4QUFBRGdFNFIvQUFBQXdDY0kvd0FBQUlCUEVQNEJBQUFBbnlEOEF3QUFBRDVCK0FjQUFBQjhndkFQQUFBQStBVGhId0FBQVBBSndqOEFBQURnRTFhNUN3QUFZTGF5YlZ0ZFhWMDZkT2lRMHVtMEhNY3BkMGtvSTlNMEZZMUdWVjlmcjhiR1Jsa1dNUXN6RDM4ckFRQ1loTjdlWG0zdjJLSE5mV0Z0emRib29ETmZXWThINm40V05sdzFtRG0xZGZkcTliNzlhbTFwVm0xdGJibkxBb1loL0FNQVVLTGUzbDV0ZlBvRnJVdWVvbGZ6MFhLWGd4a2k2d1gwaGgzUkczWkV6K2ZTV3Z2MEMxcHozbkp1QURDajBFVUJBRUFKYk52VzlvNGQrcDhCZ2ovRzltbytxblhKVTdTOVk0ZHMyeTUzT1VBUjRSOEFnQkowZFhWcGMxOVl1MjJDUDhiM2FqNnF6WDFoZFhWMWxic1VvSWp3RHdCQUNRNGRPcVN0MmNweWw0RlpZbXUyVXQzZDNlVXVBeWdpL0FNQVVJSjBPcTJEVHFqY1pXQ1dPT2lFbEVxbHlsMEdVRVQ0QndDZ0JJN2pzS29QSml6ckJWZ0NGak1LUDcwQUFBQUFueUQ4QXdBQUFENUIrQWNBQUFCOGd2QVBBQUFBK0FUaEh3QUFBUEFKd2o4QUFBRGdFNFIvQUFBQXdDY0kvd0FBQUlCUEVQNEJBQUFBbnlEOEF3QUFBRDVCK0FjQUFBQjhndkFQQUFBQStBVGhINWdpd3pEa2VWNjV5d0FBQURnaHdqOHdSZUZ3V05sc3R0eGxBQUFBbkJEaEg1aWlhRFNxVENaVDdqSUF6SFdlcCtDQlZ4VGMzeW5yNE82VGVxbHc1MmJGbnYyTkloMGJwdFJPNVFPM3F2cFgzempCTWJlbytsZmZrSkVkbk5LMUpFbWVwL2ptdTJRZGZIWHFiUUZ6bEZYdUFvRFpycWFtUm0rKythWTh6NU5oR09VdUI4QWNWZkg0VHhWNStWRkpVbjdCVXZWZmNaTmtUSDhmWHZpVnh4WGZmSmNreVo1M3VqTHZ1a2dLbUpOcXkrdzdvRUN5Wi94akR1OVRJSFZFMHRTSFQwWjJQS0p3NTJhRmRqK2x3MnUvSlM5Y01lVTJnYm1HOEE5TTBjS0ZDN1Y3OTI1MWQzZXJ2cjYrM09VQW1JTmlXMytweU11UHlqTXRlZEVxQmZkM0t2N29UNVQ4d0dlbGFleDBzQTd1VnNYamQwdVMzRWhDVnM4ZVZXejlwUVpYZm56YXJqR0M1dzU5TTdVYkdmUHdQc1dldWtlU2xHcTd0aGo4emI0RHFyejMyeVczZC9oVHQweXBIbUNtSXZ3RFU5VFEwS0JJSktLZE8zY1MvZ0ZNTDg5VnhlOS9yc2oyOWZKTVN3UHRYNUF6N3pSVjN2Y2RoWGM5SVJtR2txdi9TQXBNL2I5ejg4Z0JKZFovWDRaaks5TzhSdW5sSDFMVnIvOVJrZTBQeTZsc1VLWjV6VFI4b0pFTTF5bDhNOG1uQzVKazVGSktQSHliRER1cjNPbkxDMDhyam5JZEJkTDlVeXNTbUVNSS84QVVCUUlCdGJTMDZKbG5ubEZQVDQvbXpadFg3cElBekFGR05xbkVoaDhwdU85bGVWWklBKzJmVjM1UnF5U3AvNHEvVk9YOTMxVjQ1eGFaUi9acjRPSS9sUnVmL004ZXE3dExsUS9lS2lPVFZPNzBkMnZ3dlorUWpJQUcycitvcXZ1K280b3RQNU1NWTNpb25pNUQ0ZDh6SnhmK0RUdW54TVBmbDlsL1VFN1ZmQ1V2K3R5dzk1MmFoZXE1NFk0cGx3bk1GWWJIR29YQWxIbWVwL1hyMXl1Zno2dTl2VjJoVUtqY0pRRTRTZGF2WDYrLzZ2bURrM3FONEw2WEZkLzhud29NZE11cGJOQkErK2ZsMUM0YWRveVJUU3J4eU8wSzd1MlFGNDVwY05YMXlqYTFsWDZ0L1oxS1BIU2JqSHhhK1lYTkdyamtpL0tzdDMrR2hWNTdXb21OdDB1dW8vUTVWeXAxM2pXU1JoOXFaUFcrb2NyN2JuNjd4dHlnNUhueXd2SGlhNzNYMzZMYW4zNWwyT2VRTk95WVkzbW1xY09mdkhuVTl3ekhWdUxoZjFQd3pRNTVvWmo2UHZ4M2NxcFBtZkJuZjZkOGU5NU90YmUzbDdzTStKQXh5bVJFVnZzQnBvRmhHRnExYXBWczI5YVdMVnVVeitmTFhSS0FXU2lRN2xkODB4MnF2UCs3Q2d4MEs5ZTRRbjNYZkgxRThKY0tZYm4vOHI5USt0MGZrcEZOSzc3eHg2cjZ6VC9MZW12WHhDN211WW8rZDY4cUg3aFpSajZ0M0pubnEvK3lMdzBML3BLVU8rTTg5US9kRUVTZnYwK1ZEM3hQZ1ZUZjJNMEdBc1d2VVYvekNvSC82TmRSeDc0Mi9DczE2bldNN0tBU0Q5eGNDUDVXV1AyWGYxbE85U2tLcEFka2RYZE43TThBOENGNi9vRnAxTjNkcmNjZWUwelJhRlNyVnExU0lwRW9kMGtBcHRuSjZQazNjbWxGWHRxbzZMWUhaZVJTY3FPVlNxMWNPK0dlL09DQm5hcDQ3TDlrSHRrdlNjb3ZiRlptNldybEZxOFlkVDVBSU5tanhLWTdaQjNZS1VuS3RGNml3WlVmazF4WEZVK3VrMU45Nm9neC90WmJ1MVQ1MEcweXNrbDU0UW9OdGwycjdOTDNhYXluQUpKVXMrNnZGVWoyakQzc3huVTA3ODRiNVZraDlYN21COGU5NTJyZW5YOGl6d3FyOXpQZkgzRnE5VDEvTDdQM3pjS1FxRXYvWFBsVDN5Vkppdi91SndydmVrS0RLejl4MHVZcGxJcWVmNVRMYUQzL2pQa0hwbEZkWFowdXZ2aGlQZjc0NDNyb29ZZlUxTlNrWmN1V0tSS0psTHMwQUROUUlEMmd5UGFIRlhscG80eGN1akN1ZnRuN2xUci9XdFhlL1NYRk4vNTR3bTBkdWZZZkZIcnRXVVczM2EvZzNoMEs3dDFSZURwd3hVMnk1NTBtU1RLY3ZDTGIxeXY2L1AweThtbDVvYWlTcXordDNCbm5TU3JjUkVSZTJsUllkVE5nS3JQcy9jWDI3ZmxuNmNoSHY2bjRwanNLcXcxdHZrdVJsellwZGY1SGxWL1lNcW5QYjlpRkRSSTlLenpLbTBkL0hYMlFRbjVoc3dLRHZlcS85TXV5NXpkSktxeFdGSDVsUzZIZWVhZFBxaVpncmlQOEE5TXNrVWlvdmIxZG5aMmQ2dXpzMU02ZE8xVlhWNmY1OCtjckZvc3BFb25Jbk9URU5nQnppOW43aHFMYkhwRGtLYmY0UFVxZGU0MmNtbE1sU1U1VmFXUFhQU3VpOUlxcmxGMzJBVVZlL0swaU96YktybDAwRlB3OWhYZjlYckduLzdlNDdyNWRmNFlHUG5pajNFUmRzWTM4cWNzMGVPSDFxbmpzYmxVOGRyZThZR1RZMHdlM29rYjlWOXlrMkhQM0t2cmN2WVdKd2cvY0tyditES1dYWDFhOGlaZ29JeiswTzNwd2xQQi9WR0QwSnd2cHN5OVRadW43NUZTZk9sU2NvNHJIZnlySlUzYkpoY1ViQWdEREVmNkJrOEN5TExXMHRLaXBxVWw3OXV6UjNyMTcxZEhSVWU2eUFFeURtcHFhYVdzcnY3QlpxUXV1VTM3QkV0bDFpNGU5ZCtTNmY1cFVtMjQwb1ZUYnRVb3Z2MXlHblpNa1dUMXZLdjY3T3lYWGxSZU1LSFh1MWNxMFhEeHFyM3BtMlFjVVNQWXErdng5aWo5NnA5eFlsZklMbHI1OWdCRlE2ajBmVm03eENzV2VXRmZZY2ZqUWE3SzZ1MG9QLzdtMEpNa0xqdlowOUdqb0g3M24zNDFWU2JHcTR1OWp6L3lmcko0OWNtTlZHcnpnWTVLa2VYZmNVRkk5eCt1OS9udnlJcU5QUkFabUs4SS9jQkpGSWhFdFdiSkVTNVlza2V1NnltUXlTcWZUY2wzM3hDY0RtSkcyYmRzMnJlMmx6NzUwV3RzN3lvdkVpM3ZtMnZOT1UvcWNxMlFlMmEvQmxSK1hHNnNlOTl6VXVkZkk2dGtqMlRuWm8wdzJsaVM3OWpUMVgvbFZoWFkvcGNqT0xVcWRlL1VKYXdva2UrVkZLaFRmZUx2U3l6OGt3eTBzanVCR0swY2VQSlQ5dlRGNi9vOFYzTitwNkFzUFNwSUdWMys2dU1IWHFPMGVYOVBRSGdCZUpDN3YrSnNoZG0zSEhFVDRCOTRoZ1VCQXNWaE1zVmlzM0tVQW1JR3FmL0cxY2Q4LzlrbkFSSHEwajU5a20zclBoeWRlakdGbzRJTTN5ak90RTI0Z2xqdnpmT1hPUEgvY1krS2I3eHBhbFNlbzNKbHRDblU5cjlDZWJiTG5ueVdwTUp4b2xDS0dmaDEvWVVLei81QVNHMzRvRGExZmtqdHRlZkc5aWV6U2UvVFBzdStxdjVtUnk0UUMwNDN3RHdEQURHRDJIU2p0aEVCQVRxSmhaRHNEaDRvYlo0MG1zdjNob1hrR1UzZDh1RGJ5V1FVUGRNcmE5N0tDKzE1V0lOa3JTUXAzYnBaVTJIQXJ0ZUpLeWNrcit1SnZpNnNOdVpHeFZrWXp4dTE5TjdJcEpYNzdyekl5eVRHUEFUQWM0UjhBZ0JuQ3FhelhrWS85eTdEWHFuLyt0ekw3RDQwNDFvMVdqVG92WUt6amp6THkyZUpRbCtrVzZucE84VTBqbC9VY1hQbHg1UmVkWGV4WlQ3VmRxL3hwWnl2K3lJOEtLeDUxYkpBYnExYW05V0lOV3pwMG5DRS9nZlNBRWcvZUlyUHZnTnhvUW9IMHdIUi9IR0JPSXZ3REFPQWo2UlZYS2IzaXFrbWRHOXI5VkdHM1g4OGR0UTIzb2taZXVFSzUwODVXcnZFY1ZUeXhUb0hVRVdWYUx4bHhiSDdCVWlrUWxGUllnclRpeVhVS3ZmR2lraGQ5Vm03MDZFUmVvemljNTFpR25WWGx2ZDhxQlA5WXRRWStlS09xN3YzV3BENFQ0RGZzOEFzQUFFNG90R2ViRXB2dUtBVC81WmNyZGU0MUk0N0p6ejlMdmRmZnF1UkZOeFJXL2dtTXZheXhlWGlmQW9POThvTGh3dW84QVV2QnZSMnEvdFUzWlI3ZU4zU1VJY08xUjV6cldXRjVWa2h1ckZyOVY5dzBiTGxTQU9PajV4OEFBTi95VlBIRU90a05UZVB1Smh4ODQwWEZOL3hRY2gxbFd0dVZhcnQyOUFQSENmdkhDNzMydENRcHY2aFZtYk12bGIxZ2lSTHJmeWczVmxYYzQ4QXpUY25KRjg4eE1zbmkwcHZwYzYrUlU3TkFUcUplZ2NIREU3NHU0SGVFZndBQTVoQ2poS1dFdzd0K3IwakhCcWxqZzBLdlBhM0JDejkxekpDYmd1Q2IyNVZZL3dNWmpxMU04eG9Ocmx3NzlScnRyS0lkajBpU2NvMHJKRWwyM1dJZCtjalhaZVJ6VXFBd01NR3p3b1g1Q2E0ckJRS3EvdlUveWE1ZW9PVEZmNmJjNmN2SGJCL0EyQWovQUFETUVHYXlkOFNTbitiUWlqbGpDV1FHNUViaWtneFpCMThkR2tvVG5kRDFzbWV0bEp5OEtwNzh1VUt2UDZ2Zy9rNE5ydnFrc2swWFNKSkNiN3lnK05IZzM5bytMY0Zma2lJdmJaS1JUY3F0cUJtMk1aZ1hqc3M3WnJOZkx4U1YwdjBLWkpQeVFsRUZrajBLWmdibFdhRnBxUVB3SThJL0FBQXpoZXVVdk9SblllTHJRWG1tVmR6UjE1NS81b1RQenk1ZHJmekNGc1YvOXhNRjk3MmsrTWJiRlhydEdlVVh0YXBpeTM5THJxUDAyWmNwZGNGMUpkVTFGclB2TFVXZitiV2t3Z1pubmpsMkZQRWlDYW52cmNJTlRkcVNQRTlPellKcHFRUHdLOEkvQUFBelJDbExmUmJQcVRwRjVwRzNaTmc1ZVZaWTl2d21KUy84dzVLdTY4WnIxWC9GVnhUWnNVbXhyYjlRNlBWbkZYcjlXVWxTK3QxWEtIWCtSMHYvTUtOZXlGSDgwZitRWWVma1ZKK2k3THN1R3Zkd0oxRW42NjFkTW52M0ZsK3o2eHFucHhZVmxqMTkremZUMWl3d294SCtBUUNZeFFZdStlSTB0V1FvMDd4RytWT1hLckhoUjhVVmQ4eUJRekt5S1huaDBuWW5ON0tETWpJRDhzekNjcDd5WENVMjNpN3I0RzRwRUZEeW9odmVmbThNZHYwWkN1OTZVcEVkRzR2ekFJN3VDbHlxUUxKSGdWU2Z2SENGUENzb3VhNmlIUnVLNzd2UnlrbTFDOHcyaEg4QUFHYUFnVXUrSU04S2ozaTk3eVBmbEx5SlQrS2RLcWY2VlBWZC9UVlZiUG1ad3E4OHB0RHVwMVQ5MWk0TnRIOWVkdjBaNDU0YkdPaFc5VDNmbEJlS3ljaW1aTmk1WWs5OXhkWmZGbGY0R1d5N1RuYmQ0aFBXa210cVUreXBlMlIxdnk1SjhvTGhTVS8wdFE3dVZ1S1JmeC8xUGJ0dXNieFFhVGMzd0d6Rk92OEFBTXdBdWNZVnlpOXNIdkc2RjR5ODQ4SFVzMEpLdnY4emhkNzVZRmhlTUNLbnN1R0U1N21KZVpJTUJRWVB5N0N6Y2hMMXhVbkNtYVdyNVVYaVNxKzRhdFJOdjBadEw1SlFjczNuNUZiVXlJMVZEZFV6c2NuTXgzT3FGMGlHb1dQSDkzakJxUEtMV3BSYzg3bEp0UW5NUnZUOEF3QXd5K1FYTEMydWQzOHlaYzlhS2J2K0RIbFdVRjY0WWdKbkdPcjk5RzJGYnoxdktHd1hPTlVMZE9UcXI1VzhJVmV1OFJ6bEdzOFo5eGd2SE5QZ2hkZVBlNHhUdTBnOWYzeDdTZGNHNWlMQ1B3QUFzMHovbFY5OXg2N2xWTTJmM0luR3lCbTBKMnNuWHM4S0szT0N5Y01BQ2hqMkF3QUFBUGdFNFI4QUFBRHdDY0kvQUFBQTRCT0Vmd0FBQU1BbkNQOEFBQUNBVHhEK0FRQUFBSjhnL0FNQUFBQStRZmdIQUFBQWZJTHdEd0FBQVBnRTRSOEFnQktZcHFtdzRaYTdETXdTWWNPVmFacmxMZ01vSXZ3REFGQ0NhRFNxQmpOWDdqSXdTelNZT2NWaXNYS1hBUlFSL2dFQUtFRjlmYjNhd3YzbExnT3pSRnU0WDNWMWRlVXVBeWdpL0FNQVVJTEd4a2F0cnNxcUtaZ3VkeW1ZNFpxQ2FhMnV5bXJ4NHNYbExnVW9JdndEQUZBQ3k3TFUydEtzdGZFRDNBQmdURTNCdE5iR0Q2aTFwWmt4LzVoUkRNL3p2SElYQVFEQWJOUGIyNnZ0SFR1MHVTK3NyZGxLSFhSQ3lucjBxZmxaMkhEVllPYlVGdTdYNnFxc1dsdWFWVnRiVys2eTRHT0dZUmdqWGlQOEF3QXdPYlp0cTZ1clM5M2QzVXFsVW5JY3A5d2xvWXhNMDFRc0ZsTmRYWjBhR3h0bFdWYTVTNExQRWY0QkFBQUFueGd0L1BOOEVnQUFBUEFKd2o4QUFBRGdFNFIvQUFBQXdDY0kvd0FBQUlCUEVQNEJBQUFBbnlEOEF3QUFBRDVCK0FjQUFBQjhndkFQQUFBQStBVGhId0FBQVBBSndqOEFBQURnRTRSL0FBQUF3Q2NJL3dBQUFJQlBFUDRCQUFBQW55RDhBd0FBQUQ1QitBY0FBQUI4Z3ZBUEFBQUErQVRoSHdBQUFQQUp3ajhBQUFEZ0U0Ui9BQUFBd0NjSS93QUFBSUJQRVA0QkFBQUFueUQ4QXdBQUFENUIrQWNBQUFCOGd2QVBBQUFBK0FUaEh3QUFBUEFKd2o4QUFBRGdFNFIvQUFBQXdDY0kvd0FBQUlCUEVQNEJBQUFBbnlEOEF3QUFBRDVCK0FjQUFBQjhndkFQQUFBQStBVGhId0FBQVBBSndqOEFBQURnRTRSL0FBQUF3Q2NJL3dBQUFJQlBFUDRCQUFBQW55RDhBd0FBQUQ1QitBY0FBQUI4Z3ZBUEFBQUErQVRoSHdBQUFQQUp3ajhBQUFEZ0U0Ui9BQUFBQUFBQUFBQUFBQUFBQUFBQUFBQUFBQUFBb0l6K0h4UnF2akJrVWRSN0FBQUFBRWxGVGtTdVFtQ0MiLAogICAiVHlwZSIgOiAibWluZCIKfQo="/>
    </extobj>
    <extobj name="C9F754DE-2CAD-44b6-B708-469DEB6407EB-5">
      <extobjdata type="C9F754DE-2CAD-44b6-B708-469DEB6407EB" data="ewogICAiRmlsZUlkIiA6ICI1ODM2NTk0MzgxMCIsCiAgICJHcm91cElkIiA6ICI0MDUwNDE0NDkiLAogICAiSW1hZ2UiIDogImlWQk9SdzBLR2dvQUFBQU5TVWhFVWdBQUJTRUFBQUk5Q0FZQUFBREZPTDNrQUFBQUNYQklXWE1BQUFzVEFBQUxFd0VBbXB3WUFBQWdBRWxFUVZSNG5PemRlWFRWZDUzLzhkZGRzKzhiQ1FrUWtrQ0FzclZRQ2wyQU1wWFdTbHVzdGJWMTZVOHJIWFdjR2UzbzZEalRtWTdiakZySFpSd2RyTlZxeDlyU0ZWcXhDNlhRRFNqN1RzZ0NTVWpJbnB2MUpuZjUvdjY0NUpMTHZTRWh5ZVdTOEh5Y28zSy8zOC95dmxmdE9YMzFzNWdNd3pBRUFBQUFBQUFBQU1OZ01wbE1nN1V4WDR4Q0FBQUFBQUFBQUZ5K0NDRUJBQUFBQUFBQWhCVWhKQUFBQUFBQUFJQ3dJb1FFQUFBQUFBQUFFRmFFa0FBQUFBQUFBQURDaWhBU0FBQUFBQUFBUUZnUlFnSUFBQUFBQUFBSUswSklBQUFBQUFBQUFHRkZDQWtBQUFBQUFBQWdyQWdoQVFBQUFBQUFBSVFWSVNRQUFBQUFBQUNBc0NLRUJBQUFBQUFBQUJCV2hKQUFBQUFBQUFBQXdvb1FFZ0FBQUFBQUFFQllFVUlDQUFBQUFBQUFDQ3RDU0FBQUFBQUFBQUJoUlFnSkFBQUFBQUFBSUt3SUlRRUFBQUFBQUFDRUZTRWtBQUFBQUFBQWdMQWloQVFBQUFBQUFBQVFWb1NRQUFBQUFBQUFBTUtLRUJJQUFBQUFBQUJBV0JGQ0FnQUFBQUFBQUFnclFrZ0FBQUFBQUFBQVlVVUlDUUFBQUFBQUFDQ3NDQ0VCQUFBQUFBQUFoQlVoSkFBQUFBQUFBSUN3SW9RRUFBQUFBQUFBRUZhRWtBQUFBQUFBQUFEQ2loQVNBQUFBQUFBQVFGZ1JRZ0lBQUFBQUFBQUlLMEpJQUFBQUFBQUFBR0ZGQ0FrQUFBQUFBQUFnckFnaEFRQUFBQUFBQUlRVklTUUFBQUFBQUFDQXNDS0VCQUFBQUFBQUFCQldoSkFBQUFBQUFBQUF3b29RRWdBQUFBQUFBRUJZRVVJQ0FBQUFBQUFBQ0N0Q1NBQUFBQUFBQUFCaFJRZ0pBQUFBQUFBQUlLd0lJUUVBQUFBQUFBQ0VGU0VrQUFBQUFBQUFnTEFpaEFRQUFBQUFBQUFRVnRaSUZ3QmNEcnl2cGtlNkJJeUFlV1ZqcEVzQUFBQUFBR0JNWXlVa0FBQUFBQUFBZ0xBaWhBUUFBQUFBQUFBUVZvU1FBQUFBQUFBQUFNS0tFQklBQUFBQUFBQkFXQkZDQWdBQUFBQUFBQWdyUWtnQUFBQUFBQUFBWVVVSUNRQUFBQUFBQUNDc0NDRUJBQUFBQUFBQWhCVWhKQUFBQUFBQUFJQ3dJb1FFQUFBQUFBQUFFRmFFa0FBQUFBQUFBQURDaWhBU0FBQUFBQUFBUUZoWkkxMEFnQXV6OGtmekZXM3o2cVcvMnhmMHZEK3J4VkJTakZ0RldWMWFVdWpRaXBuTnNscU1DeHBUa242ek5VZlA3TWhTWVdhM2Z2U0pFc1hZdkNISDJIMHlRZDljVjZqN0ZwL1dwNit0bFNSMTk1cjF3dTVNdlZ1U3JPcVdLUFc2VFlxTjhpb3Z4YWtIbDUvU2pKek9TNlorQUFBQUFBQVFQb1NRd0RoaU5SdjY4TnhHU1pMTFkxWlRoMDJIVHNWclcxbVMvbS9iQkgzajFoT2EyUy80Rzh4ckIxUDF6STRzWlNiMjZ0dDNscDAzd0Z1L0owTm0wOW41Njl2cyt2clRoYXAxUkNrL3ZWdExpMXRrbG5UYVlkZkJVL0U2MFJRZEVFSkd1bjRBQUFBQUFCQStoSkRBT0dLMUdQclNpdXFBWjI2UFNhOGVUTk92dDB6VTE1NHUwaU4zbEd0QmZ0dWdZeDJvanRkUFg1K2srR2lQdm50bm1WTGpYQU8yYldpM2EzdFpvaFlYT3BRZTcydjNxODBUVmV1STBwcGxwM1RuZ3ZxQTltM2RWclYxV3k2WitnRUFBQUFBUUhoeEppUXd6bGt0aG02ZDI2Z2ZmUHk0TENaRC8vSEtGRG02ei8vUEgycGJvL1R2TCtYTEpPbVJPOG8xS2MxNTN2YXY3RXVUMXpCcDFieEcvN1BkSnhKbE5SdjY2RlgxUWUwVFk5ektUZTI1Wk9vSEFBQUFBQURoUlFnSlhDYW1UZWpTN1ZjMnFOMXAwWVk5NlFPMjYraXg2RitlbjZyMmJxdSsvdUVUdWlLMzQ3emp1ajBtL1dWL3VuSlRlalJ2Y3J2L3VjbGt5TzAxNlhSYjFDVmRQd0FBQUFBQUNEKzJZd09Ya1dYRkxYcG1SNWEybFNYcGswdE9CNzMzZUUzNnp2cDhWVFZINjhIbHAzVEQ5TlpCeDN6N2VMSmF1cXk2ZTFHZFRQMmVMeTUwYU5QaFZEMzgvRlI5L2NNblZaVFZkVW5XUHhUdnZmZWUzbi8vL1F2dVo3UFpsSk9UbzdsejU2cW9xR2hVYWdFQUFBQUFZQ3dpaEFRdUk1UFRmZHVTcTV1alE3Ny81WnU1Mm5NeVFhdXZxZys1alRxVWwvZWtLOHJtMVUxWE5BVThmM0Q1S1oxb2pGRlpmWXkrL09SMExTdHUwU2NYMXc1NUcvYkZxbjhvOHZMeUxyaVBZUmh5T0J5cXI2L1grdlhyTlgzNmRLMVlzVUl4TVRHalZoY0FBQUFBQUdNRklTUndHYkdhRFZrdGhucmNwcUIzYm85SmJ4eE9sU1JkVXpENHhTK1NWTkVZbzRPbjRuWHo3Q2JGUjNrQzNpWEZ1UFdUZTB2MDFMWXNQYmNyVTV1UHBHakwwV1RkT3JkSkR5dzlwZWhoM0ZROTJ2VVBWVjVlM3JDQ3lENGxKU1Y2NDQwMzlOeHp6K25lZSsrVjJjeEpHQUFBQUFDQXl3dC9Kd3hjUnB3dXM5d2VreEtpUFVIdnJCWkQvM0R6U1pra2ZmdWxmRlUyaFY1dDJGL2YyWXo5TDZUcHoyNzE2alBYMWVxSkJ3NXI5Vlgxc3BpbERYdlQ5ZmQvbktaMlovRHQyQmU3L290bDJyUnArdGpIUHFhR2hnWnQzNzQ5MHVVQUFBQUFBSERSRVVJQ1k0aHg1ai9OSnVPODdRWlNjanBXa2pRMXN6dmsrK3VtdGVwVDE5YXFvOGVpZjM2K1FDMWRBeStXN3VxMTZNM0RxU3JPN2xUaElPYzlwc1M1OU5mTFQrblgvKytJOHRPN1ZkRVFvN1Z2VFl4by9SZGJabWFtRml4WW9HM2J0cW03TzNUOUFBQUFBQUNNVjRTUXdCalMxZU5iUFJnZllpWGdVTHgyTUUyU2RQMjBnUzlzdVcveGFTMHJibEdkdzY2SG55K1EweFg2THhOdkhFcFZ0OHM4NENySVVMS1RlL1F2dDFkSWt0NDlubndCbGZ1TVp2MlJNSFhxVkhtOVhwMDRjU0xTcFFBQUFBQUFjRkZkT245M0RtQlFGUTIrUzAybW5MbWc1VUxzS0UvVUc0ZFRsWjNVbzV0bU5aKzM3VU0zVjJwNmRwZEtUc2ZxZXk5UGtkY0lQb054dzk1MEpjYTRML2dHNnB6a0hsbk1ocnplNERFdlp2MlJrSkdSSVVscWJSMmRXN3NCQUFBQUFCZ3JDQ0dCTWNLUTlOek9URW5Tc3VLV0lmZnJkWnYxM001TVBmTFNWTVhZUFBybjIwN0liajMvcFRCMnExZi9ka2U1MHVOZDJsNldwUC9abEJ2d2ZsOWx2Q3Fib3JYeWl1WUJ4L3J2Ti9MVTNHa0xlcjd4UUxvOFhwT3V5TzJJV1AyUllyZmJKZmx1emdZQUFBQUE0SEp5NlJ5WUJpQ2tMejg1WFFVWjNTcHJpRkhKNlZqTnlldlFqVE5DcndSMGUwejZ4Wm5BemVVMnE3SERwc00xY2Vyc3NXaFNtbFAvOUpFVHlzOFkybm1FcVhFdVBiSzZYRi85VTVFMjdFM1hoS1FlZld4aHZTUnB3OTRNbVV6U3JlZlppcjFoYjdyK3ZEOU4weVowS1MvVktZdEpLbStNMGJIYVdDWEZ1clZtMmFtSTFROEFBQUFBQUM0dVFramdFdGZhWmRWcmgxS1ZFdWZXeHhiVzYxTkxhbVVhWUhleDIydlMrajIrTGI4V3M2R1VXTGZtNUhib2h1SVdMWjNlS292NXdsYmdGV1oxNld1M25OUjMxK2Zyc1MwVGxabllxMWtUTy9WZWFaSVdUR2xUZGxMUGdIMi9lR08xZHBRbnFxTFJGNTVhTFlheWszcDExOEo2M2JtZ1hpbHhyb2pVZjZIYnh3RUFBQUFBd01pWkRQWUZBbUhuZlRVOTBpV01tais4bDYwbjM1dWdmMTlkcmtVRmpraVhjMUdZVnc3OThwM0JQUHJvbzFxOGVMR1dMRmt5YW1NQ0FBQUFHRDFydFRiU0plQXl0VVpySWwzQ3NKbE1BeTJYT29zeklRRU1tY2RyMHNiOWFjcEs2dFhWVXkrUEFCSUFBQUFBQUl3YzI3RUJERmxMcDFXM3pHbFNjWGJuZ0Z2Q0FRQUFBQUFBemtVSUNXREkwaE5jK3RTUzJraVhBUUFBQUFBQXhoaTJZd01BQUFBQUFBQUlLMEpJQUFBQUFBQUFBR0ZGQ0FrQUFBQUFBQUFnckFnaEFRQUFBQUFBQUlRVklTUUFBQUFBQUFDQXNDS0VCQUFBQUFBQUFCQldoSkFBQUFBQUFBQUF3b29RRWdBQUFBQUFBSktrSTM4OG9xWkRUU0hmZGRWMzZlaFRSOVZSMDNHUnE4SjRZSTEwQWNEbHdMeXlNZElsQUFBQUFBQndYaTBsTFRyNDI0T2FkdWMwcGMxS0MzcGZ2YlZhQng0L29OVGlWTVhueEE4NHp1YXZicFl0MXFicnZuUGRpT3BaZDlNNldhT3RXcjFoOVlqR3dhV0JFQklBQUFBQUFHQ1VyTHRwWGNCbms4bWtxT1FvWmN6SjBJeFB6bERTbEtRSVZlYmo2bkxKRm1zTCthN2kxUXFaVENZVjNsNFk4bjMxMW1yRnBNVW9ZMTdHZWVmb3F1K1NMUzcwSExoOEVVSUNBQUFBQUFDTUlyUFZyS2tmbmlwSjhucThhaWxwVWRXV0t0VnNxOUd5UjVjcGRYcHFST3JhOHJVdGFpbHQwUjB2M0JId3ZHSmpoU1NwOHMxS3hXWEhxWDV2dmJUWDl5NXhTcUxTWnFTcHZhcGRUVWVhbERvOVZTWFBsZ1NOSFpjVnA5d2JjaVZKSDFyN0labk1wdkIrR1l3NWhKQUFBQUFBQUFDanlHdzFhLzZYNXdjOE8vRDRBUjE5NnFnT1BIWkFTMys0TkNKMTFlK3RselU2T0FyYStlT2Qvais3T2x3Qm40dFdGeWx0UnByS1h5bVhKRFVmYTFienNlYWdNYkt2enZhSGtBT3R0TVRsalJBU0FBQUFBQUFnekdiY08wTkgvM1JVelVlREE3eEx3ZFNQVE5VVjkxOFI4R3o5eDlaTGtubzdlbFgrNTNMbFhwK3JhNzUxVFZEZkYyNS9RV1liZHgvai9BZ2hBUUFBQUFBQXdzd1NaWkhKYkpKaEdFSHZtbzgycStUNUVqVWVhRlJQYTQrc01WYWxURXRSNFcyRnlsbVNFM0s4QytuVC81eEt0OVB0LzN6WDYzZWRyYzltVVZSU1ZNaTVTcDRwa2R2cDFveDdaOGhrQ2Q1bWJYZ01tYTFuUThoUUY4cjRuNjFmcmVNdkhsZlpoakoxMUhRb0tpbEtFNitkcUNzK2U0WHM4ZmFROHhzZVEwZWVPcUtLalJWeU5qc1ZteG1yYVhkTlU4RkhDa2IwdS9TdjY0NFg3d2lZSTI1Q25Jby9VYXdwSDVvU2NvNGpmenlpeG9PTmNqdmRpcHNRcDd5bGVTcStwMWlXS0V2STd3QkNTQUFBQUFBQU1BNGRQMzVjKy9idFUwMU5qVnd1MTVEN0pUeVVFSlo2Nm5iVnlmQVlTcHNkZU90MDZVdWwydnVMdlpKSnlweWZxYmhGY1hJMk9WVzN1MDUxdStwVWZIZXhaajh3ZTBSOUNtL3pYVFJUdXI0MDRMektvZkM2dktwOHIxS1RsazlTY21GeTZEWWU3NUJYUXU3NW56MDYrZHBKVFZnNFFXa3owbFMzdTA1bEc4clVkS2hKTi83OFJsbnN3U0hlemgvdlZQM2VlbVZkbGFXdStpN1Y3YXJUN3AvdWxqM09ycnpsZWNQK1hmcjc0TkVQMUxDL3dUZEhYWmZxZHRmcGd4OStJSHU4UFNDOHJOaFlvVjAvMlNXenphenNSZG15eGRuVWRLaEpoNTg4clBvOTlWcjZvNlVCZ1N6T0lvUUVBQUFBQUFEalJuZDN0elp0MnFSang0NHBMUzFOaFlXRlNrcEtrc2swdEl0U0R1cmdxTmJqNmZXb2JuZWRkdjE0bHl4Mmk2NzQ3Tmt0ejAxSG1yVDNGM3RsaTdmcGh2KzRRU25UVXZ6dk9tbzY5TlpEYitubzAwZVZPVDlUV1ZkbERidFAzL21VZlNIa3VlZFZuby9aWnRhSGZ2MGhkZFoyNnQySDM5WGNCK2NxZm1MODJRYUc3MTlEQ1NIZFBXN1Y3NjdYemIrOVdkR3AwYjVuVHJlMmZtT3JtZzQxcWZTRlVrMi9lM3BnSDZkYkhUVWR1dm54bS8yckRBODljVWlIbnp5czBnMmwvaEJ5T0w5TC96bTZUbmZwNXQrY25lUGc0d2QxNUtrak92N0NjWDhJMlZyYXFsMC8zYVc0N0RndC9jRlN4V2JHK240Q3c5RE9IKzNVaWRkT3FHeDltWW8rV2pUazMvZHlRZ2dKQUFBQUFBREdCYS9YcStlZWUwNXRiVzFhdFdxVnBrMmJkc0ZqakVZSTJYL0xzeVNaVENabFhwbXAyWiticlpTaXMrRll5Yk1sTWd4RGN6NC9KeUEwazZUNG5Iak4vdXhzN2ZqQkRwVy9VdTRQem9iVFp5aDYyM3JsT09FSStjNGFZNVV0M3FiR2c0MTY5K0YzdGVMbksyU045VVZLWHJkWGttODc5NkFNWHlEYUYwQktralhhcXJtZm42czMvLzVOVlcycENnb2hKV25lRitZRmJITXVXRldndzA4ZWxxUDhiTDBqL1YzbWZtRnU0QnkzRmVqSVUwZlVXdHJxZjNic21XTXlQSVlXZkhXQlA0Q1VmUC85enZ6MFRKMTQ3WVNxdGxZUlFnNkFFQklBQUFBQUFJd0wyN1p0VTBORGcrNjc3ejVsWm1aR3JJNitMYytlWG85Tzd6b3RaN05UYVRQVEFnSklTV284MkNoSnlyMCtOK1E0ZldGWmMwbnppUG9NeGNsTkozVnkwOGtCMzhkbXhtcmgxeGZxM1g5NVZ6dCt1RU5ML25XSnBMTWhwTmsrK0VwSWs5bWtqRGtaUWM5VGkxTmxNcG5VWHQwZTlNNXNOUWY5YnRHcDBUTGJ6SEoxbmQxbVA1TGZ4V3cxSzZVd2NJNlk5QmlacldiMWR2YjZuOVh2cTVkTVV0V1dLbFZ2cVE1b2I4aDMxbWZIcVk2UTg0TVFFZ0FBQUFBQWpBUGQzZDNhdm4yN0ZpNWNHTkVBVWxMQWxtZTMwNjJ0WDkrcXczODRyTGlzT0UxWk9jWGZycmV0VjJhYldiWjRXOGh4K2k2S2NYZTZSOVJuS0hKdnlGWFI2c0FWZkp1L3NqbmdjODQxT1NxOHJWQ2w2MHRWK21LcEN1OG9sTmQxSm9RY3duWnNpOTEzT2MrNVRCYVRUQmFUZjZ6K3pGYXpGR0ludmRsaURtZy9rdDlsd0Rtc1puL0lLa2s5amg3SmtNcldsNFdjUTVJOFBaNEIzMTN1Q0NFQkFBQUFBTUNZVjFGUklhL1hxL3o4L0VpWEVzQWFiZFdpYnk3U3F3KzhxcjIvMnF2c1JkbUtTdllGWXRZWXEzcmJlK1h1ZHNzYUV4elI5TFQxU0pMc1NXZHZqUjVPbjZHSVNZdFIraFhwZzdhYi9jQnMxV3l2VWNXckZTcTRyVUNlWGwvb0Z1cENtWE1aM3VDYndTVmZ1T2QxZXhXVEVYTkJOZmNYcnQrbFAxdXNUYTVPbCs3OHk1MURQbU1VWjNGZER3QUFBQUFBR1BNY0R0LzVnQmtad2R0OUl5MHVPMDVGZHhiSjFlSFN2clg3L00vVFp2aHV5cTU1dnlaa3Y3cmRkWktrak5rWkkrclRuMkdFRGdLSHlocGoxZlhmdlY0My91UkdtY3dtLzhxLy91Y3BEc1RUNndtNTVicDJlNjJrczk5dE9FYjZ1d3hGY21HeURLK2hwb05Od3g3amNrWUlDUUFBQUFBQXhyeStjTTF1SC81S3QzQ2FjYzhNUmFkRTYrUWJKLzNuRi9aZFlMTHZWL3NDTGxtUnBNN2FUaDM0elFHWnJXWVYzWGwybS9Sdyt2U3h4bGpsNmZINHRoV1BRT0xrUkgvbzZIYjZ0amNQSllTVXBEMC8zeE93WmJtenJsTUhmK3U3REtqZ0l3WERybWtrdjh0UVRmM3dWRW5TN3AvdFZuZERkK0JMd3hlbWRqZDJoK2dKaWUzWUFBQUFBQUFBWVdlTnRXclcvYk8wNjc5MmFmZlBkK3VtWDk2a3JLdXlOT3ZUczNUbzk0ZjAraGRmVjliOExNVm14Y3JaN0ZUZHJqcDVQVjR0K09vQ0pVMUo4bzh6bkQ1OTBtYW1xVzVYbmJaK1k2dGlNMk4xN1NQWGp2aDd1VHA4bDhOWW93ZVBtQ3hSRnJtNzNkcDQvMFpsWFpVbGo5T2oyaDIxY25lN1ZYaEhvVExuRC84c3o1SDhMa09WdHl4UHRUdHFkZkwxazlwNC8wWmx6czlVVEVhTVhKMHVOUjF1VWxkZGwxYitlcVZpMG9lL3JYdzhJNFRFSmNQNzZ1Qm5Ud0NSWUY3WkdPa1NBQUFBQUl3RCtiZmtxL1NsVWpuS0hTcDlxVlJGcTRzMDgxTXpsVFl6VGNlZlA2Nm1JMDJxMjFPbnFLUW81VnlibytsM1RRKzZHVnJTc1BwSTB2eS9tYS90MzlzdVI0VkQzdDdBUzJDT3YzQmN4MTg0ZnNIZnFlVjRpeVRKbmpqNENsU1R5YVRydjNlOTl2OTZ2NnJmcVpiSDZWSENwQVFWM2xhby9GdEdmcGJuY0grWEMzSDExNjVXNXJ4TVZmeTVRZzBIR3VUcDhTZ3FNVW9wUlNtYTg4QWNKVTVPSFBFYzQ1WEpHT2xoQU1Bb0lZVEVwV28wUThoSEgzMVVpeGN2MXBJbFMwWnRUQUFBQUFEU2UrKzlwL2ZmZjE4UFBmVFFpTVpacTdXalZOSFlzZTZtZFVxZmxhN3NhN0lEbmgvNHpRRVZyUzdTdkMvT2t5UWRXM2RNM1EzZGlzdU9rejNCcnU2R2JoMTkrcWc4UFI3ZCtzZGJGWjBTZmQ0NXJORldyZDZ3T3F6ZlpTeGJveldSTG1IWVRFTzRxWWVWa0FBQUFBQUFBSmU1bEdrcEtyNm5PT0RaZ2Q4Y0NQanM2ZkVFclphMFJGazAvMi9tbnplQUJDUkNTQUFBQUFBQWdNdmE5ZCs3WG5FVDRvS2UzL0xFTGJMRjJmeWZpejVhcE56cmN1WHVjY3R3R3pKWlRVck1TNVExbG5nSmcrTi9KUUFBQUFBQUFKZXhDUXNuaEh3ZW54TWY4TmtXYTVOdGlpMWtXMkF3NWtnWEFBQUFBQUFBQUdCOFl5VWtBQUFBQUFBQXd1cXUxKytLZEFtSU1GWkNBZ0FBQUFBQUFBZ3JRa2dBQUFBQUFBQUFZVVVJQ1FBQUFBQUFBQ0NzQ0NFQkFBQUFBQUFBaEJVaEpDNHJKYWRqOWNzM2MrWG9HcjA3bVhhVUorcDM3MlRMYTVpR1BjYUI2bmg5ZTMyK3Vuc2orMy9KbFQrYXI5Y09wZ1k5YjJpMzZ4dlBGS3E2SmNyLzdFaE5uTDcxYklGNjNRUFgvUFQyTEIydWlRdjVycklwV28rL25TT2ozelBEa0xhWEphbldFUld5RHdBQUFBQUFHSnU0SFJ2alJvL0xyRGFuVmExZFZqVjMyTlRZWVZPSDA2SzdGOVg1MjZ4OWE2THEyKzM2M0EwMW96YnZyaE9KZW5GM2hqNjU1TFRNdzh3aEc5dHRlcWNrV1RFMnIvN2hscE5ENnJPM01rRVZEVEhEbTFCU1FXYVg1dVIxREttdDAyWFduc29FZGZWWS9NOWF1cXphZVNKUkhtUGdmbysvbmFQUFhGZXJtVG1ka2lSRFVsTzdUZkhSSGpXMDIvVDA5aXhOVE83Unl0bE5rcVFldDFrUHZ6QlZEeTQvcFk5ZVZSOHdWbFZ6ZE1nNVRDWkR1U2s5TWlSVkQ5UkdobkpUZTRiMFhRRUFBQUFBd09namhNU1kxK00yNjY3L25xMmVFQ3Z5N0ZhdmJwM1hxUGdvajlidnlkQ0I2bmhKMHFxZnpBMDUxbThmT0t5YzVCNTk3dkdacW00ZWVEWGVxLyt3eC8vbnZnek9ZanBQR2plSTVUTmF0T1ZvaWc2ZGlsTkhqMFh4VVo1QisydzlscXhYOXFVUGU4N1ZWellNR2tKKzQ1bENTWkx6ekcvNzM1dnlGR3Z6MWRiYTdmdkx4OFBQRi9pLys5eEpIZnJFTmFjSEhLK3p4Nkw3L3ZjS2ZXbEZ0VzZiMzZBRitXMTYvTzBjWFQrOVZiRjJqenhlWDRwNzdtL3A4WnIwd09NelFvNXBzeGg2K1N0NzVYU1pCMnhqTmhuYStORGU4MzVYQUFBQUFKQ2tOVm9UNlJLQWNZa1FFbU5lbE5XckI1ZWZrdGxzcU1kbDFpL2Z6TlZETjFkcVNWR3JQOHc3V2h1bng3YmthRmx4aStaTmJnOGE0L21kbVRydHNQdmIzMzExbmRxNkxVSHRRdkY2VFRKSk1nMnlDdkkvWDVtaU40K2tERHJlblQrZk0rQzduOXhYb2huWm5mN1BmUUhjdVg3MVpxNWUySjBSRUpiMnQvSkg4d2V0UTVMeTBweVNwQTZuVlVkcTRwU1YyS1BrV0xkdmJrZVVLaHBpbEp2aWxOWGlDdzNUNGwxREdyZlA1MjZvMFJlZktOYlQyN1AwLzY2dmtmZE05bWcyaHc1MHYvbVJFMXBXM09ML3ZQRkFtbjd4Umw1QW0zKytyVUxYVDJzTmFQT3oxd0xiQUFBQUFBQ0FpNHNRRXVQQ3JYTWJKWjNkc3BzYTUvSUhpcFZOMFhyNGhhbWFuTzdVNTI2b1VXWmliMERmelVkVFZOa1VyZnNXbjFaaWpDOWcrOUFWVGVlZGIwOWxnbzZjT2V2dzJPbFlTZElmdDAwSWFuZkw3Q2FseEFVR2M1KzVydlpDdjU1ZlJrTHY0STB1VUV1blRSMzl0bGszZDlyOHYrT1hWbFJMOHYydWJ4NUowVjBMNnpWdFFwY2s2YjNTSk8wb1Q5U2E1YWNVWS9QNis1ZlZ4K2lMdnkvMmYzN2luV3c5OFU2MkpPbTVMKzhQbUh0cVJyZVdGcmRvNDRFMDNiZjR0RndlMzRwTEM2ZlZBZ0FBQUFBd3JoQkNZbHlyYlkzU1Y1K2Fwcmdvajc3OFYxWDZ3aFBGK3VpQ2V0MjMyTGRsZVBmSkJEMjZjYkt1bU5paGV4Y1B2STM0WEIrVUorcTVuWmtCei9xQ3R2NFdGemlDUXNoN3o3TmRPUkorOTA2Mi9uSWd6Zi81dDIvbjZMZHY1MGlTMXYvOVB0VzMyU1ZKajMzMmlLU3pRVzllYW84ZSsrd1JOYmI3M21jbDlzcHU5V3BTbXRQZjlvSEhaMmoxbFEyNmRWN2pnUE4vZnVrcFdTMkc3RmF2M0djdURMSU9zQkx5K3k5UDBmZGZuaEx3ekdZSmJQdWQ5ZmxCL2N3ajJDb1BBQUFBQUFCR2poQVNZMTV6cDAzYnl4TWwrVmIxU2RMT0V3bHE2TERKTUV5NllYcUw3bGxVcDh6RVh0MTFkWjErKzNhT0d0dHRLczd1MHMvZnlOUGtOS2NlV1YwK1lQQVZ5cHBscDdSbTJTbEowcU4vbWFSM1NwTDF3dCtlWGVYM2x3TnArcTlYSi9tM0tZZmk5cGo4NzB2clkvUWZMMC9SNTVmV2FGR0JJNkRkWTFzbWF2N2tObDAxSlhnYnVkZFF5TnVzVHpiNWdzSlE3ODcxbFpXVitzcktTbTA4a0thZnZEcEpEOTE4VWgrNm9sbVNkUEJVdkI1NnFtalFNYVN6VzhWdEZrTjVxVTcvODhSWXQvOXoveFdYZmRJVHpvYTA3ak5uUWxvdDNxQjJrdTkzdjNwcW0vL3oyeVhKK3VQN0UrUjBuVjA2K1lVYnE5WFZhOUdrVktjbXB6djFka215L3ZCdThDcFZBQUFBQUFCdzhSQkNZc3lyYm83U1QxNmRGUERzaFYxblZ5bjJQeGZ4bmtWMU1wdWszMnpOMFovM1MxZFBiZE0zUDNKQ3NmYXpGOEdVMXNmb1FGWENvUE91UG5ON3M5dGpEbHFONS9MMGhXbkJJYVFoNlN2L04wMTVhVDE2NkdiZlRkaEpNUjVWTlVkcjk4bUVnQkN5dWpsSzZ6N0lWSE9uTldRSTZmR2E5T2hmSmc5WTQvbmVuV3RuUmVLWjJzM3FkWnRsdDU0TkF2LzMvaU9ha3U0TTJlL2M3ZGNqMGV2Mi9XN1J0c0FRMG13eWROMjBWaFZuZHdZRW5JdW1PbVF4R2ZybjV3cFVuTjJsejF4WHEvbVQydlhQenhlb3M4ZWlSMWFYYS83a2RuVTRoM2ErWnloVm5aTjA2cjMzaHRYWGJyY3JKeWRIMmRuWk1nMTJhQ2dBQUFBQUFPTVlJU1RHdkRsNUhmNmc4YkV0RTdYdWcweDk5ODR5TGNodkMyalgzR25UUzdzejlOS2VETVhZdkxyLytocmRmbVdEem8yR0RsUWw2RmViSnc0NmIxOEkyZGxyVnJROU1EUnpuem5iMEJaaVJaOUprdDFtNkwzU0pQMmQxeVNyMlZCR1FxL1NFMXphVnhrZjBIYjNTVjh3MkgvMVgzODJpNkhuenpsblVaSit2U1ZINi9ka2FNUGY3d3ZaNzl6YndYdGNadTJ0OUFXdlQ3eVRyZTNsaVhyNDlnci8rd2QvRi9yVzZhRnlkRnUxdlN4UkMvS0RnOVQrdW5wOVlXRmN2MURZTUtUcWxtamRmK1lzemI3dDRKSmt0eHBhWE9qUVU5c242SXFKbmY0TGFmNTYrU245YXZORWZYZDl2djd6NDhkMXk1d21WVFZIKzdlTVg0anF6a25hOXY3N0Y5VG5YQmtaR2JybGxsdVVrWkV4b25FQUFBQUFBQmlyQ0NFeGJoaUc3NUlaeWJjUzBUQ2tYbzlaNzVjbTZhMmpLZHBSbmlpcjJWQ1V6YXNwNlU2dHZLSXBLSUNVZk9GaVg4RDRtNjA1ZW41bnBwNTg4RkRRMlk1OVdydHNTb2p5QkR6cld3blpmNFdrb2JNM2FGK2Q3OUMreW5nZHFJN1gvRW0rWUc1bVRvZmVQcGFpRHFkRjhkRys4WGFmVEpEWlpHakJsT0FRMHVNMXlaQkNobXFXTS9NTU5YQjdyelJKaFpsZDJsdVpvRnZtTk9uWm5abjY2V3VUdEhLMjc0S2VSMWFYYTJKS1Q4aStWYzFSZXVURnFVSFBtenA4VytOZjJwMmhQN3c3UVY3RHBDY2ZQSFRlT3ZxMjAvZmR3QzFKbmIwV1BmRDQ0Q0hvVTl1ejlOVDJyS0RuYS9vRnFPZmVMajRVaXpQZjBiV2ZldkdDK2tpU1lSaHlPQnlxcjYvWHRtM2I5T1NUVDJyRmloVVhQQTRBQUFBQUFPTUJJU1RHalcxbFNXcHM5NFZZdjlxY3F6L3ZUOWZmZmFoUy83dDVvbUx0WG4zNjJsb1ZaWFhwNGVjTFZOZG0xMXZIVW9MR1NJNTFhL0daN2RDR3BDM0hVblRkdE5ZQkEwaEpPdFVjcFhtVEExZjQ5WjF0MkQ4RWRIbE1zcDlaR1huMTFEYjllc3RFdlYrYTFDK0U3TkxXWXlrNldodW5CZmx0Y250TjJsdVpvRmtUTy8yaFpIOGVyMGxSRjdpcWJ5QWI5bWJvK3VrdDJsdVpvSWtwVHEyYTE2QzlKeE8wdU5DM01qRXpzVmM1eWFGRHlQN25NVXBTeWVsWS9lL21pVHBVNDF2VkdSZmwwZXFyNnJXNHdLRVllL0QzTUNSL0dGeDM1aEtjL2plWXgwZDVBcmJVOXlsdmlOSExlOU8xY1grYS92YW1Lblc3TFByZDI5bTZlMUdkYnB2Zm9JUVF2OW5GWkRLWmxKeWNyT1RrWkJVVUZHano1czNhdEdsVFJHc0NBQUFBQUNCU0NDRXhiank3TTFPcGNTNDFkOXEwTUw5TnJ4MU0xVDg5VzZoSFZwZHIyb1F1T2Jxcytydi9teWEzMTZRNmh6M29IRWxKS3M3dTlJZVFCNnJpVmVldzZ4dTNucERMWTlJVDcrU29JS3RMeTR0Yi9PMXJXcVBVMFdNSk9pK3g5MHd3WisrM0VyS3p4NkxZTTl1Mko2VTVsWm5ZcXcvS0U2VWJmZS96TTdvbFNVZHJZN1VndjAySHFrbFptUFlBQUNBQVNVUkJWT1BVM1d2VzRzTEFpMnI2ZEx2TU1wdDhsN09jNjFScmxLVFE3ODUxcENaT2gydmk5SzFWRmZyVm03bVNwRTlmZTFxZnU2Rkd4MDdIU1pLKzhNVFF6M3hzYzFwVjY0alNKeGFkMWgrM1RkQmZ6V3JXUFl2cUpBVmZUTE9qUEZFVkRURzYrOHo3aW9ZWVpTVDBLcWJmOXZibVRwdnFISGJWT3V5cWJvNVdSVU9NanRUR3FyWFRwbm1UMnZXamU0NXIxa1RmNnNaSnFVNDl0alZIZjN4L2dvcHpPbFdVMmEyczVCNGxSbnNVWmZWcVFsS3ZDck82aHZ4ZFJvdkZZdEh5NWN0VlUxT2pob1lHR1FhM2RRTUFBQUFBTGkrRWtCZ1hQcWhJMU1IcWVOMS9YYTErOTA2MnJpbHdhUG1NWnYzUG03bEtpM2VwdTllc2gxK1lxcFl1bTM3eDZhTXF6T3dPNkYvUkVLTy9lWEs2NWszcThELzc4LzUwVGMvdTBzd2NYOEMxNjBTQzNqbWVwS1hUVzJVMitVS2tQU2Q5NXloZWtkc1JNRjZYeXl5TDJaQ2wzNDNiTFoyMmdCV1Y4eVoxNkxXRHFhcHRqVkoyY28rbXBQdHFLcTJMbFNSdEwwK1NwQUZEeUE2blJlMU9pNzZ6UG4vQTMrVjg3L3I4YVh1V3JwN3FVRnI4MmRyNkx1cUpzbnFWbmR5anYvdFFsYklTZTJVWTB1ZCtNMU1QM2xpdFJXZk9xYXh0dGV2bmIrVDVWM25PeWUzUUg5WWNrc1ZzNkkvYkJyNlZla2Q1b3Y3OXBhbTZ0cWpWLzJ4dlpieG01QVNHaEgvZWw2WS92SmN0czhsUVRrcXZpcks2OUtrbHA3VXd2eTFneGFRa0xjaHYwNEw4TnBXY2p0V084a1FkcVkzVDI4ZVQxZFJ1a3lIcEJ4OC9QdWp2RVM0V2kwV0xGaTNTeXkrL3JJNk9qc0U3QUFBQUFBQXdqaEJDWXN4emVVeGErOVpFNWFkMzY5cWlWdjN1bld4SjBxeUpuZnJ2VHgxVGU3ZFZYMyttU0NjYW8vWHc3UlhLUGVkc3c3WnVxNzZ6UGwrcGNTNy9pcnptVHB2ZUxrbldOMjg5NFc5MzU0SjYvWERqWkwxNU9FVi9OYXRaa3JUNVNJb1NvajJhUFRFd1ZPcnV0UVJzbFRZTVgxalgvNEtadVhudGV1MWdxbmFmVE5DdHlUMUtqblVyT2RhdHFoYmZ4U3Z2bFNZcFA2Tjd3RzNRVFIyK2xZRC90T3BFMExzbjNzbldLL3ZTOWN5WERvVHMrL0ZmelBiL2VXcEdkOGlidDN2ZFprMU9jMnJ0L1VmOXp6cDZMRElrNWFYMEtQMU1hSmtlNy9LM0dlaU15bk50TDB2VTNxb0V6YzNyMEZkdnJwUWs3YXVNVjMyYlhSK1oyeGpROXE2RjlicW1vRTFmK3NOMFZUZEhxYm81U3B1UEJHNmxmL1VmOXNqak5lbkRQNTQzNEp4L1dITW9LTFM4MkxLeWZHZFd0cmVmLzRJZUFBQUFBQURHRzBKSWpIbGJqNldvc2lsYS8vbnhVdi9GTDMzSzYyUDB5RXRUMWQ1dDBiYy9XcTUzU3BMMXUzZXk5WjJQbGlzbHpxWFdMcXUrOVd5aEd0cHQrc0hkcGY0VmdJOXZ6VkZPY2svQUtyMGJwcmZxbDV0ejlmU09MSzJZMWF6anAyTjFvRHBldDgxdmtOVVN1TDIydTllc2FOdlpNTzVFVTR4NjNHWVY5TnNLUFBmTXFzdERwK0owNjVuZzdUOC9mbHk1S1QwcXE0OVJiV3VVUG5QbVJ1aHp1YjBtMVRxaU5IZFNoNUppM0VIdis3YUJoM3Azcm84dnFsT01MVGc0UFBjRzdmNis5VnhCeU9lLy8vd2haU1VOSFBSMW5kbU92Zk5Fb3E0cGNPaWZiNnVReldMSWE1ajAyRmJmamVSLzJwNmx4WVVPVFVyemJYR1Bzbm45VzZnZldIcEsxeFNjRFhMZlBaNmszNzZkRXpESG1tV25Bc0xlYldXSmVtekx4SWdIa0pLVWxPUmIzZXJ4UlBhOFNnQUFBQUFBTGpaQ1NJeDVDNmEwNmJiNURabzNxVjFWemRFQjc1d3VzMndXUXorKzk3ankwMzJyQ3YveG1VSjk1YWtpZmZiNkdxMTlhNkxhblZZOTh0RnlGWis1TlhuemtSUzlmaWhWVXpPNjlXOHZUbFZybDFVdFhUYTFkbHJWNHphcncyblJ0dElrUGJzelV4YXpvVHNYMUFmVjFOMXI5cC8vS01sMzlxTjhXNVg3WkNUMDZyL3VMVkZ4OXRsZ3N1OXN5UzFuTHMxWk92M3MrWlA5SGF1TmxkdGpVc0U1MjhxSEkxUUFLZmtDeGY2NlhXWjkrNldwaW8zeXFMd2hScXZtTldqMWxRMEJiZElUQnI3QVI1TGVPbk43K2JWRnJmcW5WU2RrUGJOZC9YZnZaS3ZrZEt3ZVdIcEt6MzJRcFllZm42cWZmcklrS0VSTmpYTXJMOVhaNzNOczBCeHA4YTZBTmlXbmc5dEVpdW5jbEJ3QUFBQUFnTXNFSVNUR3ZLUll0NzY0b2pya3Uxa1RPN1gyL2lQK3N4a3pFM3YxMEMyVit0cWZDdlhkRGZuS1QrL1c5ejVXNWw5MUowbEZXVjFLaW5YTGZLWlBRV2EzMHVMYmxIcG0rL0hMZXpMMHArMVpPbG9icDdzVzFtdkNPU3YvREVPcWFvbFc2cG56SHcxRGV2VkFtdExqWGY3ekpmdWMrN212L1p1SFV6UnRRcGNtcG9UZWlyMzFURWpaZDdOMk9QUmYwYmp6UktKKzllWkVXUzJHdm50bm1ZN1d4dXE3Ry9MbDZMSnB6YkpUNTcwOXZMOXJDaHphWHhVZkVFQSt2VDFMVDIvUDBvcVp6YnByWWIyS3NycjFqWFdGK3Q2R0tmcitYV1grOHpjQkFBQUFBTURZUlFpSmNlRjg2OHNzWmtPOWJyTjJua2pRYXdmVHRMMHNVZkhSSG4zaW1qcmZWbXB6WU1pVm05cWpaNzRZK2l4RnliZlYrWWNiSjJ0S3VsT2ZXdUxiTHIxaGI3cU8xTVFwN3N3cXdUcUgzWCtMOWl2NzBsWGRFcVg3cjZ0VlU0ZE45LzN2RlVQNlRnM3RkcTM4MGZ5QVozKzkvSlJXekd6V3F3ZlRWSnpkcWV3QnpvdnN6emp6YjMyTDhJN1UrbTY4UG5jTGVYOU9sMWtscDJPMTUyU0MzaTVKMXFtV0tLMjhvbGxybHA5U3JOMmpxNmUyNlJlZlBxb2YvMld5UHJsMmxwWVVPalIvY3J1dUsycVYzZXBWWlZPMEhOMit2N3owUHh0elVwcFQzNzZ6VENiNVZvditZbE9lWGorVXFvWDViZnJxU3QvWmtQTW10ZXUreGFmMTVIc1Q5UGpXSEQydzlKUy8vdy8rUEZrLytQUGs4MzdmNzc4OFJkOS9lY3FndndzQUFBQUFoTEpXYXlOZEFxQTFXaFBwRWtZZElTVEd0YmRMa3ZYYXdUVHRxNHBYajh1c2FSTzY5S1VWMWJwcFZyT2lCdGlHZkQ3ZExyTWUyNUtqNUJpMy91Mk84b0F4M2p5Y0trTytzTy9xcVczK1MyN2VMMDFTV3J4TGQxeFZMeGthOEp6SG9aaVowNkZuZG1TcHU5ZXMxVmMxRE41QlVvL0xyTlUvbXlPYnhYZGJkMWV2NzF6R1dia0QzOUJjY2pwV1gzdTZTQmtKdmJwaGVxdHVuZHNZdENvek42VkhQLzVFaVhhZlROQ0dQUmxhKzlaRVhWdllLcGZIcEM4L09WMlNMd0Nla3hjNGowbSt5NFQrOXYrbXE3SXBXcmZPYmRTWFZsUUgzQ1IrMytMVDJuTXlRU2Vib3VVMVRQN1ZrT2VlQ2ZsK2FaSisvNjd2SWlLVFNiSlpESDF1NlNrdDZIZlJUdCtaa0FBQUFBQUFJSElJSVRHdXhFVjVkT09NRnFXZDJUcWRHdWVTMVd6b2M5Zlg2T3FwYlVOYU9YZytNVGF2dnYzUmN0bXQzb0N4VnMxcjFLcDVqWEo3VFRLYkZMQ0YrQjl2UGFtcTVpai8yWXYzWG5ONlJEVWt4N3BWMDJyWDB1TFE1MFZLMHZ6SjdiS2RXWUVZYmZQcW5rVjFhdW15eWVPVkxHWnA3cVIyTFM1d0JQVjc3TE5IbEJyblVseVVaOGkzU1Y4NXVWMVhUbTZYMjJQeXI2Nzh4cTBuWkRaSkJabGR5azBOL3MxdEZrTVBMajhsbDhjVXNnNnp5ZEMvM1ZHdWhHaTNmd1hucS8rd0o2aGQzdFZPZmZ6cU9uK2ZsNyt5TjdoTnFsTjNMUXcrdHhNQUFBQUFBRnc4aEpBWVYxTGpYUHJIVzAvNFA4K2EyS2xaRTh0SGRZN0NmamRjbit2Y3JkMlNsQmpqMXF5Smc5OVNQVlJaU2IxNitQYUs4N1paVk9EUW9uN2gzbEJYWC9hLzBPVkNiNVB1djcxNytZeUJBOUkrQzZhMG5mZDk0aEJ1OWdZQUFBQUFBR09ET2RJRkFBQUFBQUFBQUJqZkNDRUJBQUFBQUFBQWhCVWhKQUFBQUFBQUFJQ3dJb1FFQUFBQUFBQUFFRmFFa0FBQUFBQUFBQURDaWhBU0FBQUFBQUFBUUZnUlFnSUFBQUFBQUFBSUswSklBQUFBQUFBQUFHRmxqWFFCUUIvenlzWklsd0FBQUFBQXdHVnIzVTNyWkkyMmF2V0cxYVBXZHpoanZyRHFCYm1kYnQzMStsMmpWdDl3RFZUTGFQZTVITEFTRWdBQUFBQUE0QkxnNm5KRnVvUWhxZHRWcDNVM3JkT2hKdzVGdXBRTE5wWnJIK3NJSVFFQUFBQUFBQ0pzeTllMjZKWDdYb2wwR1VOU3VyNVVKck5KVTIrZEd1bFNMdGhZcm4yc0k0UUVBQUFBQUFDSXNQcTk5VExjUnFUTEdGUlhRNWRxdDlVcVozR09ZdEpqSWwzT0JSbkx0WThIaEpBQUFBQUFBQUFZa3ZLWHkyVjREUlhjVmhEcFVpN1lXSzU5UE9CaUdnQUFBQUFBZ0ZIVWZMUlpKYytYcVBGQW8zcGFlMlNOc1NwbFdvb0tieXRVenBLY2dMYnJibHJuLzdQYjZmWi9QdmRTa3dzWmN5Ujl6c2ZyOXFwaVk0VVNjaE9VTlQvcmd2dWY2K1FiSjFYNllxa2NKeHl5MkMyYXNIQ0M1djcxM01FN0d0THhGNCtyYkVPWk9tbzZGSlVVcGR6cmNqWHIvODJTUGQ0K3JOcUhVOHV3Njc5TUVVSUNBQUFBQUlCeHh6QU0xZGJXcXFhbVJyMjl2VVB2dUdSazg1YStWS3E5djlncm1hVE0rWm1LV3hRblo1TlRkYnZyVkxlclRzVjNGMnYyQTdQOTdRdHZLL1QxVzE4cXM5V3NxUjhPUHF2d1FzY2NicC9CVkw5ZExXZUxVOFgzRkV1bVlmdzQvZXhmdTEvSDFoMlROZHFxN0VYWnNzWllWYmU3VGx1L3NWV0c5L3piMHZmOHp4NmRmTzJrSml5Y29MUVphYXJiVmFmUzlhVnFQTlNvRzM5Mm95eDJ5d1hWUHB4YVJsTC81WW9RRWdBQUFBQUFqQ3NORFEzYXVIR2pHaG9hTHJodndwS0VZYy9iZEtSSmUzK3hWN1o0bTI3NGp4dVVNaTNGLzY2anBrTnZQZlNXamo1OVZKbnpNNVYxbFc4MTN2d3Z6NWQwTm9Ucyt6eVNNWWZUWnlqSzFwZkpFbVhSbEE5TnVlRGZwci82dmZVNnR1NllZdEpqdFB5L2xpdHVRcHdreWRQajBic1B2eXRIdVdQQXZ1NGV0K3AzMSt2bTM5NnM2TlJvMzdOdXQ3WjhmWXVhanpicitBdkhWWHgzOFpCckgwNHRJNm4vY2tZSUNRQUFBQUFBeG8zOSsvZHIwNlpOU2s5UDE2cFZxNVNabWFta3BDU1pURU5idXJkV2E0YzlkOG16SlRJTVEzTStQeWNnK0pPaytKeDR6ZjdzYk8zNHdRNlZ2MUkrNVBCdk9HT0dvdzVIaFVPTkJ4dVZmMHUrYlBHMklmVVpTTm1HTWtuUzdBZG0rd004U2JKRVdYVGwzMTZwamZkdkhMaXo0UXR1K3dKSVNiTEdXRFYzelZ4dC91cG1WVytwRGdvaHoxZjdjR29aVWYyWE1VSklBQUFBQUFBd2JtemF0RWx6NXN6UnNtWExaTEVFYjhzTnA4YURqWktrM090elE3N3ZDL3lhUzVyRE9tWTQ2aWhkWHlwSktsZzE4a3RkbWc0MVNaSnlGZ1dmU3hrL01WNFd1MFdlWGsvSXZpYXpTUmx6TW9LZXA4MU1rOGxrVW50MWU5Qzc4OVUrbkZwR1V2L2xqTnV4QVFBQUFBREFtR2NZdm5QNDB0UFRJeEpBU2xKdlc2L01Odk9BS3dXamtxSWtTZTVPZDFqSEhPMDZYRjB1Vlc2cVZHcHhxbEtLVWdidk1BaG5xMU1XdTJYQStrem1nVmV0V3V5V2tPOU5GcE5NRnBPOExtL0E4OEZxSDA0dEk2bi9ja1lJQ1FBQUFBQUF4cnlPamc1SjBxSkZpeUlTUUVxK2JjRmVsMWZ1N3REaFhrOWJqeVRKbmhUNkJ1ZlJHbk8wNnpqNStrbTV1OTMrUzNSR3ltSzN5T1B5QkFXR2ttUjRqUE91SWh6bzBwY2VSNCs4YnEraVVxSUNuZzlXKzNCcUdVbjlsek5DU0FBQUFBQUFNT2ExdC91MjRXWm1aa2FzaHJRWmFaS2ttdmRyUXI2djIxMG5TY3FZSGJ5ZFdEcTdtbk9rWTQ2MGpuT1ZyUytUUGRHdTNLV2h0M2RmcUlTOEJNbVFHdllIWHh6VXNML2h2TGRMZTNvOUliZGMxMjZ2bFhUMnUvY1pyUGJoMURLUytpOW5oSkFBQUFBQUFHRE04M2g4cTgrU2twSWlWa1BSUjRza1NmdCt0Uy9vaHVUTzJrNGQrTTBCbWExbUZkMVpGTlRYR21PVnA4ZWpIa2ZQaU1jY1NSM25xdDlicjdiS051WGZuQytMZlhSV21PWXR5L1BWdDNhZmVqdDYvYzk3SEQzYTg0czlnL2JmOC9NOTh2U2NYVzNZV2RlcGc3ODlLRWtxK01qWmN4K0hVdnR3YWhscC9aY3JMcVlCQUFBQUFBRGp4bEJ2d1E2SHJLdXlOT3ZUczNUbzk0ZjAraGRmVjliOExNVm14Y3JaN0ZUZHJqcDVQVjR0K09vQ0pVMEpEa3JUWnFhcGJsZWR0bjVqcTJJelkzWHRJOWNPZTh5UjFIR3VzZzFsTXBsTUFlSGVTQlhkVWFTcXpWVnFPZDZpdjl6L0YwMVlPRUdHWWVqMDl0T2FjUFVFZGRWMXllME12WlhjRW1XUnE4dWxqZmR2Vk5aVldmSTRQYXJkVVN0M3QxdEZxNHVVT2Yvc1N0aWgxRDZjV2taUy8rV01FQkxBb0x5dnBrZTZoSWd5cjJ5TWRBa0FBQUFBeG9pWm41cXB0SmxwT3Y3OGNUVWRhVkxkbmpwRkpVVXA1OW9jVGI5citvQVh1OHovbS9uYS9yM3RjbFE0NU8zMWpuak00ZGJSWDNkVHQwNjllMHBaQzdNVWx4MDN2QjhrQkxQTnJLVS9YS3BEVHh4UzlkWnFWVzZ1Vkd4R3JJcnVMTktNVDh6UWkzZThPR0JmazhtazY3OS92ZmF2M2E5VDc1NlN4K2xSNHVSRUZhd3FVUDR0K1JkYyszQnFHVW45bHpPVEVlckFBUURvaHhCeTlFTElSeDk5VkxtNXVicjc3cnRIYlV3QUFBQUEwdE5QUDYzcTZtbzk5TkJESXhwbnJkYU9Va1ZqMzZIZkg5TGhQeHpXZGQrK1R0blhaRWU2bkFzeWxtdVhwRFZhRStrU0xvaHBDRXVRT1JNU0FBQUFBQUFBQVF5UG9Zby9WeWd1SzA0VEZrMklkRGtYWkN6WFBwNnhIUnNBQUFBQUFBQUJuTTFPNVg4NFgybkZhUkU5WjNNNHhuTHQ0eGtoSkFBQUFBQUFBQUxFWk1SbzFxZG5SYnFNWVJuTHRZOW5iTWNHQUFBQUFBQUFFRmFFa0FBQUFBQUFBQURDaWhBU0FBQUFBQUFBUUZnUlFnSUFBQUFBQUFBSUswSklBQUFBQUFBQUFHRkZDQWtBQUFBQUFBQWdyQWdoQVFBQUFBQUFBSVFWSVNTQU1lUDJuODdWeWgvTkQzcSs4a2Z6ZGZ0UDUwYWdJZ0FBQUFBQU1CVFdTQmNBQUFBQUFBQndxVmlqTlpFdUFSaVhXQWtKQUFBQUFBQUFJS3dJSVFFQUFBQUFBQUNFRlNFa0FBQUFBQUFBZ0xEaVRFZ0FZVmRhSDZNTmV6SzByeXBlRGUxMldjMkdwbVowNis1RmRicW13QkhVZnRQaFZMMjRPME1uRzZObHR4cGFrTittQjVkWER6cVBJZW1sM1JuYXNEZER0YTEySmNXNGRkMjBWbjNtMmxyRlIzdUdYWDlWVlpXcXFxb3V1Si9kYmxkT1RvNnlzN05sTXBtR1BUOEFBQUFBQUdNZElTU0FzUHVuZFlWeXVzeTZJcmRUOHlaMXFLWFRxaDNsaWZyWEY2YnF1M2VXYVVGK203L3RyN2RNMUxNZlpDcmE1dFhWVTlzVVkvZG85OGxFZlhOZG9iekcrZWY1NVp1NWV2MWdxaGJrdDJsbVRxZDJuVWpRK2owWk9uUXFYais1dDBSMnEzZFk5VmRWVmVuOTk5OGZWbDlKeXNqSTBDMjMzS0tNakl4aGp3RUFBQUFBd0ZoR0NBa2c3RzYvc2tHM3pXOVFRci9WaUsvc1M5ZlBYcy9Uc3pzei9TSGt2c3A0UGZ0QnB0TGpYWHIwRXlXYWtOUXJTZXB4bWZXdkwwNVZSVVBNZ0hQMHVNemFjekpCdi9uY0VhWEd1U1JKM1M2ei92R1pJaDJyamRXTHV6UDA4YXZyaGxYL2tpVkx0R1RKa2d2cVl4aUdIQTZINnV2cnRXM2JOajM1NUpOYXNXTEZzT1lIQUFBQUFHQ3M0MHhJQUdGMzMrTFRBUUdrSkMwcmJwRWtuZWdYTEc3WTYxc3ArTmtiYXZ3QnBDUkYyYno2OGwrZGZ6dTBJZWxMSzZyOUFhUWt4ZGk4V3JQMGxDUnB5N0hrRVgySEMyVXltWlNjbkt4cDA2YnB2dnZ1MCt6WnM3VnAwNmFMV2dNQUFBQUFBSmNLVmtJQ3VDaks2bU4wcENaTzFTMVJPdDBhcFZwSGxDVEo2VHI3ejBJTzE4UkpraGFGT0NkeVlrcVA3RmF2ZXQyaC85bUoyV1JvVGw1SDBQTVpPWjB5bWFSVHpkR2o4VFdHeFdLeGFQbnk1YXFwcVZGRFEwUEU2Z0FBQUFBQUlGSUlJUUdFVld1WFZkOVpuNjhEMWZHS3NuazFLZFdwcktSZVhUV2xUU2NhbzJXYzA5WnU5U28rS3ZRbE11YnozTzFpdHhveW00SVBqYlNZRFZuTWhsemV5RjRNWTdGWXRHalJJcjM4OHN2cTZlbUphQzBBQUFBQUFGeHNoSkFBd3VwbnIrZnBRSFc4UHJua3RPNVpkRm8yaXk4bzlCb21QYmN6TTZDdDNXTEk2VExMNVRINTIvWHhlRTNxZFE4Y0pBNTBhWTJqMnlxM3g2VDBCRmZvQmhkUlZsYVdKS20zdDNlUWxnQUFBQUFBakMrY0NRa2dySGFlU0pUVmJPaSt4YWNEZ3NYeWh1RHQwWGxwVGhtU0RsVEhCNzNiWHgwdnJ6RndDTm5yTnF1NkpTcm8rZmF5UkVuU2pPek9ZVlEvdXBLU2tpVDVMcTBCQUFBQUFPQnlRZ2dKSUt4c1prTnVyMGtWL1VMSDdsNnpmcmtwTjZqdDB1bSt5MnJXdmpWUkhVNkwvN21qeTZyL0NkSCtYUC85UnA1NitwMFpXZWV3NjRsM2NpUkp0ODVySFBaM0dDMG1VMlMzaEFNQUFBQUFFQ2xzeHdZUVZqZk9iTmI2UFJuNnlsUFRkRTJCUXphTG9WMFZpYm9xdjAwSFR3VzJ2ZjNLQm0wK21xTFN1bGg5OXZHWldqQ2xUWVpoMG82S1JDM01iMU45bXozZ0lwditvcXhlZGZlYTlkbkhadXJLS1cxeXVzejZvRHhKM1M2ejdyaXlRZk1udFYrRWJ3c0FBQUFBQUVKaEpTU0FzSHB3MlNuZHM2aE9pZEZ1dlZ1U3JBUFY4Vm8xdjBGZlhWa1oxTlptTWZTRGo1ZnFqaXNiWkRVYmV1dG9pZzdYeE9talY5WHJhN2VjUE84OEpwUDAzVHZMdERDL1RkdktrclN0TEVrVFU1MzZ5c3BLZmVIRzZuQjlQUUFBQUFBQU1BUW1nOFBKQUF6QysycDZwRXVJS1BQSzBkdksvZWlqanlveE1WR2YvL3puUjIxTUFBQUFBTkxUVHordDZ1cHFQZlRRUXlNYVo2M1dqbEpGR0ExcnRDYlNKV0FJVEVNNGY0eVZrQUFBQUFBQUFBRENpaEFTQUFBQUFBQUFRRmdSUWdJQUFBQUFBQUFJSzBKSUFBQUFBQUFBQUdGRkNBa0FBQUFBQUFBZ3JBZ2hBUUFBQUFBQUFJUVZJU1FBQUFBQUFBQ0FzQ0tFQkFBQUFBQUFBQkJXaEpBQUFBQUFBQUFBd29vUUVnQUFBQUFBQUVCWUVVSUNBQUFBQUFBQUNDdHJwQXNBY09renIyeU1kQWtBQUFBQU1LNnR1Mm1kck5GV3JkNndPdEtsU0xyMDZzSFlSd2dKQUFBQUFBQXd5Z3l2b2FxM3FsVDFWcFZhU2xya2JIWEtaRExKbm1oWDBwUWtGZDlUck16NW1XR2IzOVhsa2kzV0ZyYnh6OVZlMWE2UzUwcFV0NnRPM1kzZHNrUmJsSDVGdW1aOWVwWlNpbEl1V2gyNGRCRkNBZ0FBQUFBQWpLSzJrMjNhOXQxdGNsUTRaSTIyS20xV21pWmtUcERoTmRSUjA2R0cvUTFLbTVVV3RoQnl5OWUycUtXMFJYZThjRWRZeGo5WGEybXJObjE1azB3V2t6TG5aeXJycWl3NVRqaFV1NjFXZGJ2cXRQekh5NVZhbkhwUmFzR2xpeEFTQUFBQUFBQmdsRGhPT1BUV1Y5NlNxOU9sR1orWW9lSjdpbVdORFl4ZlhKMHVkVGQwaDYyRytyMzFza1pmdk1pbnA2MUhlVXZ6TlBjTGN4V1ZGT1YvZnZqSnd6cjB4Q0VkZVB5QWx2NWc2VVdyQjVjbVFrZ0FBQUFBQUlCUjRIVjc5ZjYvdjYvZWpsNHQvTnBDVGZuUWxKRHRiSEUyMmVJdTNsYnBjRXVmbGE2c0s3T0Nuay83MkRRZCt2MGhOUjlwamtCVnVOUVFRZ0lBQUFBQWdISEhNQXpWMXRhcXBxWkd2YjI5USsrNFpQaHpWbTZxVkh0VnV5WmVPM0hBQVBKQ25POXltQmRXdlNDMzA2MjdYcjhyb0gwZnQ5UHQvOXkvalNTMWxMVG8yRFBIMUhDZ1FUMk9IdG5qN2NxWW02SEYvN0k0YUI3RFkraklVMGRVc2JGQ3ptYW5Zak5qTmUydWFTcjRTSUcvalNYS0VySithNVJWWm90WmhtRmMyQmZIdUVRSUNRQUFBQUFBeHBXR2hnWnQzTGhSRFEwTkY5dzNZVW5Dc09ldGVxdEtrbFN3cW1DUWx1RlJlRnVoSktsMGZhbk1Wck9tZm5ocVVKdUt2MVJvMTMvdGttRVl5cHlicWZpSjhlcHU2RmJOZXpVaHg5ejU0NTJxMzF1dnJLdXkxRlhmcGJwZGRkcjkwOTJ5eDltVnR6enZ2UFU0S2h6eXVyMUtMMDRmK1pmRG1FY0lDUUFBQUFBQXhvMzkrL2RyMDZaTlNrOVAxNnBWcTVTWm1hbWtwQ1NaVEtZaDlWK3J0Y09ldTZXMFJaS1VOak50MkdPTXhQd3Z6NWQwTm9Ucys5ekhVZTdRN3AvdWxpWGFvdXUrYzUweVptZjQzM1hWZFFXTjUzYTYxVkhUb1pzZnY5bS8ydkhRRTRkMCtNbkRLdDFRT21nSWVmVHBvNUtrcWJjR2g2RzQvQkJDQWdBQUFBQ0FjV1BUcGsyYU0yZU9saTFiSm9zbDlEYmhjT2x0NjVYWlpwWTE1dEtNVzQ0OWUweGV0MWR6SDV3YkVFQktVbXhXYk1nKzg3NHdMMkM3ZGNHcUFoMSs4ckFjNVk3enpsVzVxVktWYjFZcWMxNm1KcStZUFBMaU1lYVpJMTBBQUFBQUFBREFhRWxQVDQ5SUFDbEpsbWlMdkM2dkRNK2xlUVppd3o3Zjl2VEJWakQyTVZ2TlNpbEtDWGdXblJvdHM4MHNWNWRyNEhuMk4raURSejlRM0lRNFhmT3RhNlNoTFVMRk9FY0lDUUFBQUFBQXhyeSt5MmNXTFZvVWtRQlNrdUt5NGlSSnJlV3RFWmwvTU01bXA4dzJzNktTb29iVTNtdzFod3dRelJhek5FRE8ybnkwV2UvOHl6dXlKOWgxdzMvY29LamtvYzJGOFk4UUVnQUFBQUFBakhrOVBUMlNwTXpNeklqVmtIVmxsaVRmVnVSUllaSzhIbS9JVjE1MzZPZm5ZN0g3Vm1wNmVqd2pyU3lrbHVNdDJ2ck5yYkpHVzdYMEIwc1ZQekUrTFBOZ2JDS0VCQUFBQUFBQVk1NWgrSmJtSlNVbFJheUd3dHNMWmJLWVZQcFNxWnFQTm85NFBIdThYVjZYVjg1bVo4Qnp4d25Ib0NGazMrL1JYOG8wMzlicTJ1MjFJNjd0WEk0S2g3WitZNnNzZG91Vy9XaVpFaWNuanZvY0dOc0lJUUVBQUlEL3o5NTloMGQxbllrZi85NnBHdlhlSllRRUFrUVZIV3dNcnJnWFhMTzJrOWh4dk5rNFR1TFkyU1RlN0c2Y1RiS2J4RTUrY2V3VU8zRVNPOVVFRjF3eEdCdmpBaGhFRVZWSVFoTHF2VStmKy90ajBLQmhpbWFrRWFLOG4rZmhlVFQzM25QdXVaZFJtZmVlODc1Q0NDSE9HYUZXd1I0UE1Wa3h6TGx2RGk2SGl5M2Yya0x0dTdWK2c0R0RiWU4wSE9vWXNiK2hvT0hSVjQ1NnRya2NMdlk5dXk5b081MUpoOVBxeE5wajlkcGVlSzI3U3ZXZTMreWhyNzdQYTE5UFRmQkNNOEgwMXZXeTVkKzN1QU9RVDZ3aUxpOXUxSDJKYzllWldhNUpDQ0dFRUVJSUlZUVE0aXhVZkVzeEFQdCt0NDhkLzdlRDhtZkxTWm1aZ2pIZWlNUHNvS2UyaCs2cWJrcnVLaUZsUmtyd3Z0WVUwN0tyaGNOL08wem5vVTVpczJOcDI5ZEdYRzRjdWlnZERvdkRiN3VVa2hSYWRyWHd3YmMvSURvOW1nc2V1d0NBdkpWNXRKYTFVdjFtTmU5ODhSMHlGbVpnU2pIUjM5QlAyOTQyYm5ubmxsRmQ4NVp2YnNIYWJTVnpjU2FWTDFmNlBhYjB3ZEpSOVMzT0hXZHRFTksxSVhXaWh5Q0VPRTlvVnJkUDlCQ0VFRUlJSVlRUVo1SGlXNHJKWHA1TjVhdVZ0SmExMHJ5ekdhZkZpYzZrSXpZN2xxazNUaVgva3Z3Uis4bGNuTW5TLzFqS29iOGVvbjEvTzcxMXZlU3R5bVAydmJOWmY4djZnTzFLdjFMSzloOXRwK2RZRHk2Yjk3THRCUTh0SUhWMktsV3ZWOUcycHcyWHcwVk1WZ3d6N3B3eDZ1c2RXaTdldktNNThKZ2tDSG5lVTFSLzg0TFBBaEtFRkVLY0xwRU1Rajd4eEJQRXg4Znp4UzkrTVdKOUNpR0VFRUlJSWVEWlo1K2x0N2VYaHg5K2VFejlQTU16RVJxUmlJVDd1WCtpaHlCQ29JU1FCMEZ5UWdvaGhCQkNDQ0dFRUVJSUljYVZCQ0dGRUVJSUlZUVFRZ2doaEJEalNvS1FRZ2doaEJCQ0NDR0VFRUtJY1NWQlNDR0VFRUlJSVlRUVFnZ2h4TGlTSUtRUVFnZ2hoQkJDQ0NHRUVHSmNTUkJTQ0NHRUVFSUlJWVFRUWdneHJpUUlLWVFRUWdnaGhCQkNDQ0dFR0ZjU2hCUkNDQ0dFRUVJSUlZUVFRb3dyQ1VJS0lZUVFRZ2doaEJCQ0NDSEdsUVFoaFJCQ0NDR0VFRUlJSVlRUTQwcUNrQlBvaGwvTVpmWGpwYWZsWEEvL2ZTci8rVkpSeU1lUDk5ajhqV2YxNDZYYzhJdTVQc2NHMmk2RUVFSUlJWVFRUWdnaHpnNjZpUjdBbWFDaU9ab0gvendOZ1ArOXRaTDVrL29tZUVTUjE5cHJJTWJvSExmK1Z6OWVTcFRleGF0ZjIrdXo3L2NmWlBQaWpneW1wSnQ1L0RNVm1QU3VjUjlQcEpUVnh2R2R0Vk80YzFrem43Mmd5V2QvT08rZFU0TzZlcTFLUnJ5TkpVVTlmR1pwTTNGUlRwL2p3N21uL29MR0d4N1pIZkQ4cnl1bnJRQUFJQUJKUkVGVU9xMUtnc25CMUl4QmxrL3A0ZEtTVG5SYU5hU3hCenZQcVVhNmg0R3VNNXh6bm5xc29rQzh5Y0hNN0FIdVdOTE10S3pCb0gwSklZUVFRZ2doeEpEN3VYK2loeURFT1VtQ2tNRGI1U21lcnplVXA1eVRRY2pmZnY0d0dzVi9nR2s4dmJNL21SZDNaSkFlYitOL2JxN0NwSGRONkhqQ3RYNTNHaHBGNWVxNTdYNzNoL3ZlMFdsTzlqVmcxYkx2ZUN6cmRxYnowZEZFZm5IbkVSS2pIU09PS2RBOXZiNjBqVGYzcHVKd0tWeGYyamJpK2UxT0RSMzllZzQweExLdEtvRy9iTXZrMjlmVVVKSTlNR0xiY0l4MEQ0TUo1NXhlMStiUVVOVm00dVBLQkhaVXgvUDlOVlVzS0RqM3ZxK0ZFRUlJSVlRUVFvaXp4WGtmaExRNk5MeC9PSW5jSkN0Mmw4TEhsUW4wVzdURVJwMzVzL1RDRVcwNC9kZFRYaC9MTHpibUV4dmw1SWMzVjVFY1k1L1E4WVNycmMvQTlxcDRsazNwSVRYVzdyTi9OTzhkblZibGdVdnJQYThkTG9VZnYxSEFCMGNTZWY2akxMNTYrZkdnWXdwMlR4KzR0SjUzOXFmZ2NDbGU1d2gyZmdDSFUySEQvaFNlM1pMRE4vOHhsY2R1ckdiaDVONlEybzVrcEhzNGtuRE82ZS9ZVjhyUytQWG1YUDc0WVRZTENvNkVmWDRoaEJCQ0NDR0VFRUpFeG5tZkUvTERpa1FHckZxV1R1bGhTV0VQTm9lR3pZZVNKM3BZUHB3dVphS0hFSmFtYmlQZmYzVXlDdkRZamRYa3AxZ21la2grQmJ1dmIreE53YVVxWERmUC8weThTTHgzZEJxVit5NXFBR0I3ZFVMUVk4ZnJudXEwS3RmTWJlY250eDFGcTZqODN4c0Y5SmdqODN4aXBIczQzcTZhMHdGQVk3ZHhRczR2aEJCQ0NDR0VFRUlJdC9OK0p1VFFjdHBMU3pxeE94VFc3MDVqUTNsS3dPV3NRL25yWG5wd0gzL2Zuc0hiNVNsMDl1dkpUTEJ4eDlKbUxwL1o2ZFBtM1lQSnZGS1dSbTE3RkFhZHlzTEp2ZnpyeFlGbmR3MmQ0eDlmTHVmcGQvUFllaVFSczEzamszZnZTRk0wTCsxS1ozOTlMTjJET2t3R0YxTXpCcm0rdEkxbFUzcjg5bmxxM3Ixd3h4YUtmcXVXLzN5cGtENnpqa2V2TzhhczNQNkExK2d2MzJFNERqZkY4UGR0R2V4dmlNVmkxNUNSWUdQbHRDNXVYOUtDVWVmeWU4NlI3aXU0WndlK3ZTK1YzQ1FyOHdJc3NRNzN2Uk5JUm9JTm5WYWxleUR3dDJNbzkzU3Npak1IdVdGK0d5L3V5T0MxM2FuY3RieDVUUDJGY2cvSFcrK0pZR3Ayb25WQ3ppK0VFRUlJSVlRUVFnaTM4em9JMmRSanBQeDRMQVdwRmdyVHpBRGtKbG1wYkRWUjJXcGlTcm81WU51ZmJjaG4zL0ZZNWsvcW82WFh3TzdhT0I1L2F4S3hScWRYQVBEWkxUbjg4OU4wb3ZRdUZoZjJZakk0S2F1TjV6dHJwK0FhSVNYaUx6ZmxzZTk0TEN1bmQ5SFNhL0RhdDM1M0dyL2FuSXVDeXJ6OGZoWVhXdWtjMEZOV0cwZFpiUnkzTFc3aEN4YzFCdTEvTEdNTHhPbFMrTUg2eVJ6dmpPSmZMMjdnb21uZG8rc29CRytYcC9DTGQvTFE2MVFXVCs0bDF1amtRR01NZi9ra2t6MTFjZnprdHFOK0M2MEV1NjlEdGg1TnBHdFF4KzFMV3ZBM1YzSXM3NTFUV2V3YUhFNkZwQmoveTVWUDV6MWROYjJMRjNka3NLMHFZY3hCeUpIdTRYaHpPQldlZVQ4YmdGc1h0WXk2bjA5YUwyVGJFMCtNcXExZXJ5YzdPNXU1YytjeWRlclVVWTlCQ0NHRUVFSUlJWVE0MjUzWFFjZ041Y21vdUdleURibWtwSlBuUDhwaVEza0tVd0xrb3JQWU5iVDBHUGpkdlljOHMrMyt1RFdidjIzUDRKV3lORThRY205ZExQLzhOSjNVV0R0UGZLYUN6QVFiQUZhN2h2OStwWkJqYmFhQVk3TTZOTlIxUlBIc1BZZUkwbnZQNkR2VUZNT3ZOdWNTYTNUeW8xc3FLYzQ4V2ZtM3NkdklOLzgrbFJkM1pGQTZxUzlnb1pTeGpDMllYMi9PWlhkdEhEY3RhR1hOZ3RaUjlSR0t5bFlUVDI3TUl5dlJ4di9kV2tsNnZIdjhxZ3BQdkQySmpRZVNlVzFQR2plZE1vWmc5M1c0MTNlbll0Uzd1SHhXaDkvOW8zM3YrTFBsY0JKQXdQK3IwM1ZQQVNhbHVwZDQxM2RHK2V4ek9CV2VmamZYWi91aXliMHNMdlROSVRuU1BReEZPT2NjZnV5QVZjdmU0M0U0WGZEd2xYVmpDdHpteHRTeGJObXlzTnVwcWtwUFR3K3RyYTJzWDcrZWFkT21jZW1sbDQ1NkhFSUlJWVFRUWdnaHhObnN2QTFDcWlwc1BKQ0Nvc0FsTTA0R2tpNHQ2ZVNGajdKNDcxQXk5NjlxUU85bkpoM0FseTV1OEZydWUyMXBHMy9ibmtGbGE3Um4yMnQ3MGdDNDk2SkdUNUFQd0toMzhlQmx4N24zOXlWQngvZTVDNXY4QnNwZTJwbU9xc0o5S3h1OEFwRGdYblo2ejRwR2Z2cldKTjdZbXhvd3NEV1dzUVhpY0Nwc091ak9pYmkweURjb0ZVbi8zSkdCMDZYdzlTdnFQQUZJQUVXQnU1YzNzZkZBTWg4Y1NmUUpRZ2E3cjBPT3RadlkzeERMbGJNN2lEWDZGcGtaNjN0blNNK2dqZytQSnZMTSt6bVlEQzd1WE9ZNzgvQjAzbE53NTZqVWFWV3NEdCs1aXc2WGU4bjVxZUpOVHArQTRFajNNRlRobk5QZnNWRjZGMXNPSjVLZlltRjZsditxM3lQSmk2bGowdkxsbzJvN3BLS2lnazJiTnJGdTNib3g5U09FRUVJSUlZUVFRcHl0enRzZzVNNmFlTnI3OU16Tjd5YzE3dVF5Mk13RUd6TnordG5mRU10SFJ4TlpOYjNMcDYxT28xS1U0UjM4UzQyMW85T3FERmkwbm0wSEcyTUFXRkxrblo4UklDZkppa0hud3Vid1h4dElBZVlFeVB1M3Y5N2Q3NFhGL21kM0xTaHdCeDRybXFQOTdoL3IyQUxSYVZVZXViS1dINnlmelArOE9wbWYvMHZGdUJXazJYczhGZ1g0NEVnU1d5c1N2ZmFwcWp1QTVxOFlTYkQ3T3VTMTNha0FBWXVwak9XOVk3RnJXUDE0cWRlMjlIZ2JqMTViUTA2U2I5N0MwM2xQaDhibmNDb2ttQncrKzhMSjRUblNQUXhWT09jY2ZxelRwZEE1b0dkSGRUeC8ySnJOdzMrZnlvOXZyUnlYWEpxaEtDNHVKakV4a2IvODVTOFRjbjRoaEJCQ0NDR0VFR0tpbmJkQnlBMG5pb3AwOU92NTNpdUZYdnU2QnZXZVkvd0dJYldxM3h4M09vMkt3M2x5VC9lZ0RvUE9GWEFtbUNaSW9qeUQzb1ZCNTMrMlhxOVpoMTZyQnV3My9rUUFhZENtOWJ0L3JHTUw1c0xpYnU2K29Jbm5QOHJpdXk4VjhZczdqNUFVN1J2UUdxc2VzdzRWZUcxUGFzQmpySGJmSUdxdyt3cnVlN2I1WURMVHN3YVlja3FnZWNpWTNqc2FsYXZudWdOek1RWVhVek1IV1ZMWTR6ZDM1WkRUZFUvaFpPQzZNSXljbHFjSzVSNE9HYnBxalRMS0pLUUJhRFVxYVhFMnJwbmJUbnE4amUrdUsrS1BIMmJ4K0IxSEkzcWVjS1NucDdOdzRVSjI3TmlCcWtiMmVvVVFRZ2doaEJCQ2lEUGRlUm1FN0RYcitLUXFBWUQ2VGlQMW5iNHo1Z0IyMThYUjJtdndXdTRiRG9OV3hXTFhZSGNxUGt0em5TNEZtNThscjBPQ3hRQk5CaGQ5RmkxbXV3YVRuMlhGdlNkbVkvcWJ6UmFKc1kza3ptWE4xSFZFOGY3aEpQN3JwU0orZXZ2Um9NdWZSeVBhNEdMQXF1SE5iK3hCQ1dPb0l4MjY2VUF5WnJzbTRBeStzYjUzZEZxVkI4TElGem5rZE54VGdIZjJ1d09zS3dMTXNnM0ZTUGR3dUVHcis3MGFHelg2SmRzam1aZnZuaGxjMHo2NlBLZVJWRmhZeUk0ZE8zQTR4aWVJTElRUVFnZ2hoQkJDbktuT3l5RGt1d2VUY1RnVkxwcld4WDljVitQM21CKytOcGtQamlUeXp2N2tVVmNKemt1eFVORWNUWGw5ckU5dXhuMzFzYmpVMFFYNlptUVBzS002bm0yVkNWdzh3M2UyWFZsTlBFRFFwYWZqTmJZaEQxOVpSMU9Qa1NOTjBmem85UUsrZCtPeGlNNTJtNUkreU82Nk9BNDB4RVowaWUxcmUxS0pOemtDRmpJNVhlOGRmOGI3bnU2b2ptZlR3V1N5RXF4Y1ByTno1QVlCakhRUGh4c3FnRlNRT241THpOdjczQlhRZ3dYbFQ1ZTBOSGZPU3BjcjhnRmtJWVFRUWdnaGhCRGlUQlplMHI5enhJWnlkNkdQeTBwOEEzaERWczkyVi9SOTUwQUtvdzN6ckp6bTd2K1o5M1BvSDVZcnNtZFF4Ni84VlB3TjFZM3ozY1ZXZnZ0ZXJrOFY2NlllSTg5dHpVYW5VWU5XVWg2dnNRMHg2Rng4NzhacVVtUHRiSzlLaUVpZncxMDF4LzMvODh0TmViVDM2YjMycWJnRGF1Mzllajh0QTl0YkYwdGRSeFNyWjNVR1hMSjl1dDQ3L296WFBiVTVOS3pibWM1anJ4WmkwanY1N3ZVMVFaZXNCeFBLUFJ5aUF1dDJwZ1A0WGJvZUNXYTd4bE14ZStVNG5TTWNCb05ob29jZ2hCQkNDQ0dFRUVKTWlQTnVKbVJGY3pUSDJrMGtSRHRZT0Rsd3RlRUZrM3BKaTdQUjBtTmdUMjBjcFFHcVRBZHp3L3cyM2p1Y1JHVkxOUGMrVjhMQ2dsNVVWV0hIc1hnV1RlNmx0ZGVBeFUvZXdwRXNLT2pqN3VWTnZQQnhGZys4TUkzUy9EN1M0MjEwRGVqWlZSdUgwNlh3ME9xNm9MUEx4bXRzd3lYSDJIbnNwbXErOGZlcHZMWW5sY3dFSzdjc0Nod1lEY2ZLNlYzc09CYlBwZ1BKM1BQN0V1Ymw5NU1XWjJQQXF1VmdZd3l0dlFhZStmd2hVbVB0STNkMndtdDcwbEFVdUNiQU11TFQrZDRKSk5nOWZmcmRYRTlPMHFIQTI2bEx2eDFPeGJQUDd0RFEzcS9uWUdNTUExWXQrU2tXSHIyMmhzbHAvdk5CRG05N3FxSHpqSFFQQVI3ODh6U0swc3hVdFptb2FJNW1UbDYvVjVYeGNNL3A3MWhWVmVneDY5aFRGMHV2V1VmcHBEN3VXTklTY0V4Q0NIRTZERHB0dkZyL0tUczZLbW0yZEdOeGh2NDdTZ2h4L29uUzZzbU1TbVJ4eWhSdXlGMUV0RlllWmdvaGhEaTduWGRCeUxkUEZCVlpOYjBMclNid1BEVkZnU3RtZGZLWFR6TFpVSjR5cWtDU1hxdnlrOXNxZWY2akxMWldKUEwrNFNUUzR1eXNXZERLSFV0YVdQUExPYU8ranJ1V056TWplNEJYeXRJNTFCakQ3cm80RWt3T2xrL3A0ZFpGclNNV0JCblBzUTAzSldPUWIxNVZ5dy9YVCtaM1czSklqN2VGdEV3M0ZJOWNWY3ZjdkQ3ZUxrK2x2RDRXbTBNaFBzckoxTXhCN3J1b2tmd3dsdmgyOU92NXVES0JoUVc5WkNYNFZxbUcwL3ZlQ1NiUVBWMi9PODF6ek5EWFBvRTZsK0xacDlXb0pFVTdtSlBiejBYVHUxZzVyVHZvZFExdmU2b0hMcTBQNlI2Q3V5alNPd2VTU1lweGNNdWlWdTVlM2hRd3IrZEk1d3gyck1uZ1luS3FtY3RYTkhIVjdQYXdjb2NLSVVTazdlMnU1ZW1LRGJSWkF6L0VFa0tJNFN4T096VURiZFFNdFBGZXl3RWVLRjdOM01SSkV6MHNJWVFRWXRRVTlTd3QwK3JhRUxncXNoRGhldUhqTFA3OGNTYmZ2Nm1hSlVVOUV6MmNzOUs1ZkE4MXEwY3VzaE9xSjU1NEFxUFJ5RmUrOHBXSTlTbUVPTFB0N2E3bGUrVnJKM29ZUW9oendHT3piMk5PWXY1RUQwT0lNOWF6eno1TGIyOHZEei84OEpqNmVZWm5JalFpRVduM2MvOUVEMEVFb0NnalQvMDVMM05DQ2pHYzA2WHcxcjRVTWhKc0xDNDh0NEpucDR2Y1F5R0U4Ry9RYWVQcGlnMFRQUXdoeERuaXFZcTNHWFRhSm5vWVFnZ2h4S2ljZDh1eGhUaFYxNENPcStaME1EMXJRSmJzanBMY1F5R0U4Ty9WK2s5bENiWVFJbUxhckwyOFd2OHBuNWwwd1VRUFJRZ2hoQWliQkNIRmVTODF6czdkeTVzbWVoaG5OYm1IUWdqaDM0Nk95b2tlZ2hEaUhMT2pvMUtDa0VJSUljNUtzaHhiQ0NHRUVHS2NORnNpVTR4TkNDR0d5TThWSVlRUVp5c0pRZ29oaEJCQ2pCT0wwejdSUXhCQ25HUGs1NG9RUW9pemxRUWhoUkJDQ0NHRUVFSUlJWVFRNDBxQ2tFSUlJWVFRUWdnaGhCQkNpSEVsUVVnaGhCQkNDQ0dFRUVJSUljUzRraUNrRUVJSUlZUVFRZ2doaEJCaVhFa1FVZ2doaEJCQ0NDR0VFRUlJTWE0a0NDbUVFRUlJSVlRUVFnZ2hoQmhYdW9rZXdHaHBWcmRQOUJDRUVFSUlJWVFRUWdnaGhCQWhrSm1RUWdnaGhCQkNDQ0dFRUJHeTl2SzF2SHpkeXhFN1RvaHp4Vms3RTFJSUlVUm9IQTRIdGJXMXRMVzFZVGFiY1RxZEV6MGtjWnBvdFZwTUpoTnBhV2xNbWpRSm5VNSs3UXNoaEJCQ0NDRW1obndhRVVLSWMxaG5aeWY3RHh4a2E0K1JIZFlrV3AwWldGV1pCSCsrTUNvdTByVTJGcmQzc3FLeGlWa3pTMGhPVHA3b1lRa2hoQkJuSFhtb0c1dzgrQlJDaEVKK01nZ2h4RG1xczdPVDkzYnU0Ky85bVZUWlRSTTlIREVCcktxRzQ0NG9qanVpMkdNemM4Zk9mVnk4Y0k0RUlvVVFRb2d3eUVQZGtjbURUeEVPMWFtaWFKV0pIb2FZQUJLRUZFS0ljNURENFdEL2dZUDhyUytUYW9jRUlBVlUyVTM4dlQrVHRBTUhXYjVzcWN4UUVFSUlJVUlnRDNWREl3OCtJNi96Y0NjVkwxWFFYdDZPdGR1S3pxUWpxVGlKS2RkUElYdDV0cy94YXk5Zml5NUt4MDNyYitMb0swZXBlcTJLL3NaK2pBbEdjaTdJWWRhOXN6REVHc2JjWm1oc2gvNTZpUGI5N1Rnc0RtSXlZOGhibWNmME82YWpOV3I5bnVPNnRkZXgrNWU3cWQ5YWo4UHM0TmFOdDBiMmhvbXpnbndDRVVLSWMxQnRiUzFiZTR3U2dCUmVxdXdtdHZZWXlhbXRwYWlvYUtLSEk0UVFRcHpSNUtIdTZKeEpEejZQSGozSzNyMTdhV3hzeEc2M2g5d3U3dUc0Y1J6VnlDcGZyV1RQMDN0QWdmVFNkR0tXeEdEcHNOQlMxa0xMcmhhbTN6NmQyZmZOOXR0Mjk2OTJVL3RPTFptTE1rbVprVUpMV1F0VnIxWFJjYUNEUzM1NUNWcURka3h0anIxMWpGMy9ieGNhdllhc0pWbm9ZL1IwSE9qZzRKOFAwcnE3bFpXUHIwU2o4NTBwWFBaa0dXMzcyc2hibGNkZ3kyRGticFk0cTBnUVVnZ2h6a0Z0Ylczc3NDWk45RERFR1dpSE5aN0wydHNsQ0NtRUVFS01RQjdxanQ1RVAvZzBtODI4Kys2N0hEbHloSlNVRktaTW1VSkNRZ0tLRXRvUzRQM3NIL01ZWEE0WHUzKzVPK3gySFljNjJQUDBIdlN4ZWk3NnY0dElLajc1TjMxL1l6L3ZQL3craC85eG1QVFNkRElXWkhpMWRWZ2R0SmExY3VVZnJpUXFPY3E5emVMZ2cyOS9RTWVCRGlwZnJtVGE3ZE5HM2FhN3NwdGR2OWhGVEZZTUszK3lrdWowYUFCVVZXWG40enVwZWFlR3F2VlZURjB6MWVzY1RxdVQzdHBlVnY5dU5ib29DVU9keitSL1h3Z2h6a0ZtczVsV1o4YklCNHJ6VHF2VHdPQ2dQSDBXUWdnaFJpSVBkY2RtSWg5OHJsdTNqdDdlWHE2NzdqcUtpNHZEYmgrcElHVGwrc3F3MjFYOHN3SlZWWm56eFRsZUFVaUEyT3hZWnQ4N214MC8yVUgxRzlVK1FVaFVLSDJ3MUJOTUJOQkY2Wmo3eGJscy92cG1qbTg1N2hPRURLZk5rUmVQb0RwVkZuNWpvU2NBQ2FBb0NpV2ZMYUhtblJxT2YzRGNKd2lwcWlxejdwa2xBVWdoUVVnaGhEZ1hPWjFPU1pndS9MS3FHcW5vS1lRUVFvUkFIdXFPelVRKytHeHJhK1BPTys4a1BUMTlRczRQN2tEZVRhL2RGUFNZdFpldjlkbld2cjhkZ053VnVYN2JEQVVlT3lzNmZmWXBHb1cwT1drKzI1T25KNk1vQ24zMWZXTnEwN3EzRlJRNHZ1VTQ5VnZxdlk1WFVRSG9iK2ozSGJTQzMzT0k4NDhFSVlVUVFnZ2hoQkJDaUZQSVE5MnhtWWdIbjZycURvUXRXclJvUWdPUVkySHJ0YUhSYTlESDZ2M3VOeVlZQVhBTU9IejJhUTFhRkkzdmtuTkZxNkJvRlZ4MjE1amFXSHVzb0VMVitxcUE0M2RhZmYvUHRRYXQzMXlVNHZ3alFVZ2hoQkJDQ0NHRUVFS2M5UndPZDJCdTh1VEpFenlTMGRPWmROajZiRGpNRG5RbTM1Q050ZGNLZ0NIQnQycTE2bEw5OW1udHNlSnl1RENsK2VZM0RhZU5QbHFQZmNET3pXL2ZISEorVFNDc1k4VzVUUjdyQ0NHRUVFSUlJWVFRNHF6bmNybG43YVdsbmIxTGYxTm1wQURRK0VtajMvMHRaUzBBcE0zMnZVYW56ZWwzeVhYVDlpYXZ2a2ZiSm5GS0lxcExwV04veDBpWElZUmZFb1FVUWdnaGhCQkNDQ0hFT2NOZzhKMGxlTFlZS3VxeTl6ZDc2YW51OGRvMzBEUkErZS9MMGVnMFRMMTVxci9tN1A3bGJxOGwwUU10QSt6L2c3dlFUdEcxL29zRWhkcW04T3BDQU1xZUxNUGNadmJ1UkhVSExzM3RwMndYWWhoWmppMkVFRUlJSVlRUVFnaHhCc2hZa01ITXo4N2t3UE1IMlBqbGpXU1VaaENkRVkybDAwTExyaFpjVGhjTHY3R1FoSUlFbjdaYW94YUgyY0ZibjMrTGpBVVpPQzFPbW5ZMDRUQTdtSExqRk5KTGZmTmtodE1tYjFVZVRUdWFxTjFZeTF1ZmY0djAwblJNYVNic0EzWTZEbll3MkRMSTZtZFhZMHIxWGZZdEJFZ1FVb2d6aW10RDZrUVBRZmloV2QwKzBVTVFRZ2doaEJCQ25DZEs3aTRocFNTRm95OGRwZU5RQnkyN1d6QW1HTW0rSUp0cHQwNGphV3FTMzNhS29yRGlSeXZZOSt3KzZqK3N4Mmx4RXBjZng1VHJwekQ1S3Y5NU1zTnRzL2liaTBtZmw4NnhONC9SVnQ2RzArckVHRzhrYVdvU2MrNmJRL3lrK0lqZUMzRnVrU0NrRUVJSUlZUVFRZ2doUklUY3V2SFdNUitYc1NDRGpBVVpZWjliSDZ0bndVTUxXUERRZ3ZGcG8wREJGUVVVWEZFUVV0K2gzZ3R4ZnBDY2tFSUlJWVFRUWdnaGhCQkNpSEVsUVVnaGhCQkNDQ0dFRUVJSUljUzRraUNrRUVJSUlZUVFRZ2doaEJCaVhFbE9TQ0dFRUVJSTRaRWZrNG9DMUE2Y21VVzVvclI2dmp0emplZjFEdzY4aE1WcEg5ZHp4dXVqNmJVUEJoM1R5dlFTcHNSbTh2VFJEUkUvdjBaUlVGQUFjS3F1aVBkL0xybzRmU2F4K2lnQVhtdllOYW8rZElxV1phbFR1VGhqRnYvdnlKdEIzd05DQ0NHRUdKa0VJWVVRUWdnaEJPQU9kajAwN1JvS1l0S283bS9oNmFNYnFPNXZuZWhoZWRFcFdtWW01SGxlRHdYbnhrdGhiQVkvbnZjdnZOdThuNy9YZlV5M2JjQnJ2MEdqNHplTHZraUNQaHFBamMzN3FPaHJpdWdZbmx4d0R6bW1aQUJ1MnZwNFJQcytWOTJjdjhSenowWWJoSHl3K0VvdVNwOEJ3QjM1eTNpbTZ0MklqVThJSVNKdE5BVmdwR2lNT04wa0NDbUVFRUlJY1o1UVVJalJHZWwzV1B6dXZ5SnpMZ1V4YVFBa0crSm9OSGVkenVHTmlvbzZibjByS1B6YmxNdlJLVnBXWjgwbE56cUY3Kzc3dTljeE5wZURzczVqWEp3eEU0Q2I4NWJ5dndkZkhyY3hSWXBCb3lQSkVFT2lJWVlrZlF3cHhqalNveEpJajRvbjNaaUFDeGYvdnZ2UDQzaDN6M3d2SHYrRUM5S21vVlUwWEpFMWwxY2FkdEpxNlpub1lRa2hoQkJuTFFsQ0NpR0VFRUtjNVF3YUhURTZJM0U2RS9GNkUvSDZhQklNMFNRYllrZ3h4SkZzakNYZDZBNHdIUi9zNEtHeVAvbjBrV1NJNFY4bVhlQjUvWWRqNzQzN011ZEljS25qRnlhN05tYytVK0l5QVZDQjU0OXQ4WHZjSy9XZnNpcGpKZ3F3T0tXSTJZbjVsSGZYamR1NGdybGowbkwwR2gwR1JZZGVvOFdnMFJHdE14Sno0bCtzTG9vWVhSVFJXc09JZmMxTEttQjNWMDFFeHZYeWlrY2kwczl3NHowcnRHR3drODB0QjdnOGN6WmFSY1BOZVV2NDlkRjN4dldjUWdnaHhMbE1ncEJDQ0NIT09kSGJYOFJVN3Y2ZzJISGY3eVptREordUkrcmdaaXdsbHpLNGFNM0lEVTV0ZndaY2d6anpmWC8yYmN4SXlFR25hRU51a3grZGlrbHJ3T3kwZWJZcHVKZGh4K2xObm0wUFRidUdoNlpkRTNLL0RlWk92ckx6T2E5dHBVbVQrYTlaTjRmY3g2bENDVEtOVnhBeTI1VEVYUVVyUEs4M05aY0hYR1pkTjlqT2gyMkhXWkUySFlEN0NpL2hHN3VmbjVEOGpiZm5MeDlUZXhXVkx0c0FiWlplTWsxSk1Dd0krZFRDZThQdWIxM2RkdDVyUFRDbU1ZMkg3ODVjdzRMa3dyRGFYSkU1aHlzeTU0eDRuQ3laRjBJSUlmeVRJS1FRUW9oUml6cjhBVEVmUGcrQXJXQStmWmQ5ZVlKSGRPYUlPckFaeFdFbDZ1Qzdvd3BDQ2hHS0prczNzeFB6dzJwamNkcklpMDd4Q3FqZGxyOHM3SDRtaWtiUmVMMGVqMENmVnRIdzlXbFhZOUM0LzFUdXRQWHpwMlB2QjIzendyRVBXSm95QmIxR1IzNU1LcmZsTCtOdnRSOUZmR3lqWlhiYTZIZFkzUC9zRmdZY1Zub2RaanFzZmJSWmUybXo5TkptN2FYZDJoZnduZzdsV0F6SFVIR1laa3QzME9PU0RiR2UrOTFySDJSd1dKQmNDQ0dFRU9jR0NVSUtJWVFZTlVQbE5zL1grdVA3VUd4bVZJTXBTSXZ6aDNYR1NveUh0bUNaY2ZGRUQwV2N3Mm9HMm5Db1R2cnRWdm9jWnZyc1pub2RacGFtVEFXZzJ6Ykk3NnMzMDIwYm9NczJRSWV0ejJlSjlZVnAwN2w5MGpMUDYyWkxkOGlCdlZoZGxLY2dpK3BuUnFMRmFhUEIzRG5heS9OTG81d3NSS015UGpraFB6ZDVKVlBqc2p5dmYzTjBJd01PYTlBMmJkWmVYcXJmNFptSmVFdmVVdlowMVhDb3R5SGk0d3VGMlduamtkMHYwTyt3TXVDd1RIaFY3WC83TlBDTWJnV0Y1NVo4Q1lQQi9kSGtod2Rlam5oeG4xUDl1bklqVVZxOTE3WmtReXh6RXllRk5ITnpVWElSUGZiQmNSK25PTGVrL080K3Y5dURyWGpRdFZaaHJOeUdycmtTYlY4YmlzT0dxamZpak0vQW5qTUQ2N1NMY01hbmhUWUFseE5qOWFjWWp1MUUxMTZMWXVsRFVWMm9laFBPMkJRY0dWTVlYSEFEcWpGbU5KY25oQkFqa2lDa0VDSmtxeDh2SlVydjR0V3Y3WjNvb1lUc2JCenoyVUxUMzRtKytTZ0FxbGFING5SZ09MWVQ2N1FWSTdROFB3d3N1WTJCSmJkTjlEREVPZTd0eHQyODFiamJaL3RRL3IwQnA0VVAydzRIYkYrYU5KbXZUN3ZhVTJINjNaYjlQRlh4ZGtqbmp0ZWIrUEc4T3oxQnlQZGFmQU0zaDNvYmZKWm9qNVZtV0RWczF6Z0UxcGFuRm5OZHpnTFA2NDNONVh6YVdSVlMyN1YxMjFpU01wV0NtRFEwaXNJM1oxelB0L2I4aFRacmI4VEhPUkpWVlNOZVdNamZNdVBodVI1SHV3eTVKQ0dYUklNNzZORnA2K2ZvYVFqc2RWajd2RjVmbEQ2REx4WmRTb3d1aWtPOURlenFyQTdZVnEvUmNrMzJmRktNY1d4dUtlZjVZeC9RYXplUDk1REZlVVl6MkVQTTFqOWhPTDdQWjU5aU02TnJyMEhYWG9PcGZBUG0yYXNaWEhBVGFEUitlbkxUZGpjVHQvazNhRHZyZmZ1ekRxQ3pEcURycU1OYXZCeUhCQ0dGRU9ORWdwQkNpSEUxYU5NU2JYQk85RERFT0RCV2JRZFVYTkVKT0JNeTBUY2R3Vmk1WFlLUVFweEdZNWtET0RkeEV0OHF1Ujd0aWVYTmU3dHErYzNSalNHMU5XaDBmS2ZrUmpLakVnR29IV2huZmNPdU1Zekd2d2VMcjJSK2tuZmVQczNKR0NSYVJjTWZsb1NXQnVMMzFadURCbVFCQ21NeitPcTBxenl2anc5MjhQdXF6U0dQMTZtNitNV1JOL25Kdkx2UWE3UWtHV0w0ejFrMzgramV2d1dzU0g2cXJ4WmY1Yk10eVJBYmRQK2U3aG8rYUQwVThqalBOTXRUaXoxZmY5cFJOU0VWdVJQMTBjVHEzRXZIdjFaOEZWOHYreE9kdG42L3gxNlJPWmRVWXh3QVMxT0srVXZOaDZkdG5PTHMxbjNiandCSWZQRlJBS3pUVm1DZTYvczlyZTF0SmY2Tm42SVpjRDlJY0tRVllKMjJBa2ZxSkZSOUZJcTVEMzFMSlZHSHQ2RHBhOGUwOXkyMFhZM3V0RGdhM3h6QkduTVA4Vy84R0kyNUQxVnZ4Rkp5Q2ZiY1diaE1DU2hPRzVyZVZ2UU5oekJXN1JqSHF6KzczTS85RXowRUljNUpFb1FVUW95YmYzOXhLbFV0SnRZOTZQc0VWNXo5M0VGSXNPZk14Sm1ZaGI3cENQcm1JMmdHdW5ERkpFM3c2SVFRd1Z5Y1BwTUhpbGQ3QXBBSGV1cjUzNE92Y0VQdVFySk1TVHhiK1M1V2wvL0syRWFObnYrWWVSUFQ0M01Bc0xrYy9Penc2empVeUQ5d2l0VkZrV2lJRG5yTVNQdUhhSlhBTTRRQTBvenhQRHJ6Sm93YTl4SmRpOVBPNDRkZUMzZ2ZBcWtaYU9PM2xadjRTdkZxQVBLaVUvanZXYmZ3L1FQcjZBdGh0dHpGR1RQRDNqL2dzSjYxUVVpTm9uZ0ZJYmQzSEoyUWNiemVXTWFxakpsTWpra25UbS9pSzhWWDh2MzkvL1E1enFRMWNHditVcy9yUHgzYlFwZHQ0SFFPVlp6Rm5QSHBYcTlkQnBQUE5zVnVKVzdETDl3QlNFWER3Tkxic2N5ODFMdWpoRXdjbVZPeHpMcU1tSS8vaXZISVZneDFlNG5ac1phQnBYZjRuTmRVOXBvN0FLa3owblA5b3ppVGNyd1BTTW5ITm5raDVnVTNvZzUvMGlPRUVCRW1RVWdoeExqWld4ZExsSDVpYzFDSjhhSHRyUGNzNTdFVkxzU1prRVgwcCt0QVZURldiY2M4NThvSkhxRVFJcERMTW1mendOVFZudGU3T3F2NXlhSDFYSlk1MjFNTmVtcGNKbzhmZW8zamd4MWViZVAxMFh5NzVBWm1uQWhBcXFqOC9QQWIxQTIybjc0TEdLVmdPUkVUOU5FOE52dFdVazdNT0ZTQlh4eDVjOVRYOVc1TE9aTldDckJKQUFBZ0FFbEVRVlJqMDdnbWV6NEFVK0l5K2NHYzIzbXMvSjhCWjllZHJ4WWtGWHFXWXZmWnplenJyZ3U3ajV6b1pMNVRjcVBYdG95b0JNL1h3NnQ2RHppc2ZHdlBYM3o2Y0trcXY2OTZqeC9NdVIyQVdRbTVaSmtTYVRKN0Y5UlprN2ZZazRLZ3ZMdU9UYzN5b0ZWRWxxbnNWYlE5TFFEK0E1RERxRm85L1NzK2kyTHB3MUM3aDZqOTcySXRXb29qcmNEck9FT2QrMzFxS3lqMURVQU80ekxGamYwQ2hCQWlDQWxDQ2lHRUNKdnhSRUVhMVdEQ2xsTUNHaDJPMUVubzJtc3hWQVlQUWc0bFpUZlB2b0xCSmJlaGJ6eU1hZTliNk5xcXdXbkhGWmVHZGNwU3pITldneWJ3cnlsRDdSNmlEbTVHMTFhRDRyRGdqRW5CVnJnSWMrazFRY2Z1ZGY1RmE0ais5R1dNbFIrak1mZGhubjg5Zy9Pdjl6cGUyOXRHMU1ITjZCc09vT2xyUjNHNWNKbmljV1FVWVptK0VudjJkTC9uaWQ3K0lxYnlkNERBQ2VkSGV3MUNqTVduSFZVMDVIYVNZMHBtWS9NK2ZsdTVDYWZxNHFPMkkxeVlOcDBaOFRua1I2ZnlrM2wzOFdURlczelNYZ0ZBVVd3RzN5cTVnVFJqUE9BTzFQMzY2RWEyamVQTXRmODkrSXJmN1g5YStnRHhlbmNSckM5OStpd3RsaDYveC8zWHJKc3BUWm9NRUhDbVpxSSttc2RtMzBhVzZlUU03ci9WZmpqbTYzcXUrajJTRExHZVdYNzUwYW44dFBRdUhqLzBXdEJpTmFmbVZZelRtL2pUMGk5NzhuYU9OdS9pbWVyU3pObWVyejlzT3p5cUFqb0dSUmUwY3Zmd2ZVT3pVWE9pZlkvdnRnOXdwTGVSNHZocy9uVHNBelNLeHV1NEdLMlI2M01XQXU2ZzVhc05POG4yMDQ5N3Y4c25nQ25FU0JSclAxRUgzd1BBbmpVdGFBQnlXQ3NHTHJnTGZjTkJGSWNOMDk0MzNjdXloOUdZM1Q4ajFSUFY2b1VRWXFKSUVGS0ljMGhscTRuWGRxZXg5M2dzYlgwR2RCcVZ3alF6dHk5cFlXbVI5d2Uwb1lJdHIzeHRMNitXcGZIYW5qU2F1ZzBrbUJ3c245ckRQUmMyRWhzMTh0SzZwbTRqWC90TE1UMW1IZDlZWGNmcTJSMnNmcnpVczk5aTEzaGViM2pFdTNqQ2thWm9YdHFWenY3NldMb0hkWmdNTHFabURISjlhUnZMcHZqL1FEbWFOaUxTVkUvT0lOdWtVaytnMERaNUlicjJXblNkeDlGMk5lSk15aDZ4cDZqeWQ0alovcUxYTm0xM0U5RTdYMGJYZG95K3k3L2k5L3d4SDc1QTFPRVB2TnYxdFdIYSt5YjZwc000VWllRmRDV3hXNS9IZVBUandPTTc4QzR4MjllQ3krRzFYVFBRaWFHNkUwUDFwMWlMTDZUL3dzOEdUUVkvbnRjZ3psOXB4bmorZS9ZdFFZL0ppRXJ3bWdVMjVQdjcxMUdhVk1DR3BwTkZ1M3JzZy96WHZoZDVvSGcxcTlKTGlOTHErZWFNNjFsMzNQM1E0YWJjeFo0bHpVN1Z4ZE1WRzBLcUlqd2VkTU9XVmp0Y2dYOVg2UlR0c09OOGcxc3B4amkrUC9zMnNvY0ZJRGMwN1dWdDNiWXhqOUdscXZ6czhPdm9TMjVnVVhJUjRLNisvRDl6YnVmUE5WdDV0WDVuU0pXOTV5Vk84Z1FnenpXSmhoZ1dKcC9NK2JuNU5MNmZubHJnKzMweDNIMUZsd1RkcjFFVXZqdHpUY0Q5M2JaQjd0bitxMUdOVFp5L2pOVTdVWnp1RkJEbXVWZUgzTTRWbllpdFlEN0d5bTBZNnZhaTJDMWVBVWRYVkN5YXdSNzBEUWZjZjlNRWVjZ3JoQkRqU1g3NkNIRU9lWFR0RkN4MkRiTnlCNWlYMzAvWGdJNGQxZkg4OTh1Ri9QRG1LaFpPOXEzTytldk51V3pjbjh6Q3liMlVaQTlRVmhQSDYzdFNPZGdRd3kvdXJNQ2dDendqb2RlczR6L1dGZEZqMW5IZnlnWld6M1l2Mjd1K3RBMkE5YnZUMEdsVXJwN3J1NXh0L2U0MGZyVTVGd1dWZWZuOUxDNjAwam1ncDZ3MmpyTGFPRzViM01JWExtb2NjNXRJK1BqandFR3EwYkJhclR6eHhCTVI3ZE9mbXpVSFdaZDlROFQ3MVRkVm9Cbm9CTnhMc1lkWUN4ZTVsMlFEeHNwUEdGeDBjL0IrbW8raWE2dkJXclFZNi9TTGNFWEZvMnVySnZyVGRXak03bVZGaHBveWJBWHp2ZHFaOXI3bENkNDVVdkl3ejcwYVoxSU9Ha3NmeG9xUE1CNzlHRzFuNEZsR1EzUWR4OUUzSHNZeTgxS3N4UmVBM1lveUxDQmdyUGlJbUUvK0JvQXJOaG56bkt0d3BCZWlhclRvT3V1SjJyOFJYWHN0eG9vUFVRMVJmbk13QlJLcGF4RG5ONTFHRTNUMkY3aURjUDZPYWJYMGVBVWdoemhVSjc4NDhpYnQxbDV1eVZ1S0F0eVN0OVRybUQ2N21aOGNXcy8rbnVOakd2OVk2SWNWWHJBSHlVV3BHM2FjODVUakNtUFRlWFRtR3M4U2JJQ1Aybzd3VE5XbWlJM1RxYnI0eWNIMWZIWGFWYXhJYzgrYTFpb2FQamQ1SlJla1R1UHBveHVvR1dnTDJzZjg1TUtnKzg5bVYyZVZlZ0xiOVlNZFZQWTFqNnFmWXdPdFBqTkVuMXA0citlOWY2N05IaFhuTG4yanUzaVdhb3pHbmxzU1ZsdDczaHozU2hXWEUxMXJGZmFjay9sajdibXpNVlo4aUxhM2piaU5UOU8vNmd1b3h0Z2d2UWtoeFBpUUlLUVE1NUFiNXJkeGZXa2JjY05tTUw2eE41VW5OK2J4ejUzcFBrRklxMTNEN3RvNGZ2K0ZReVRIdUorNld1d2F2ck4yQ2djYlkzaWxMSTNiRnJmNFBaZk5vZUcvWHk2a29jdkliWXRidUhWUnEyZmZBNWU2Y3dXdTM1MkdUcXQ2WGc4NTFCVERyemJuRW10MDhxTmJLaW5PSFBUc2ErdzI4czIvVCtYRkhSbVVUdXBqL3FTK1ViZUpsRTgrK1NTaS9aMHV4akNMS1lUYzc2bExzVTl3eGFYaVNDdEExMWFEc1dvN2c0dldRSkRaTzdxMlkxaG1YYzdBMHRzOTI1eEoyVGdUc2toNDdYL2Q1enI2aVZjUVVqUFFoYWxzUFFDT2pDSjZyMzRFVmVzdUl1SEV2WFRKR1o5TzlDNy9TemlIMHpjZXdqTHJNci9CUTQyNWo1aVAzVG5Ebk1tNTlGenpUVlJqek1seEp1ZGlMVnhJL0laZm9tODRRTlQrVFZpbXJRaWFaMms4cmtHSThmSmkzVFpteE9jeU15SFhhL3VCbnVQOC9NaWJkRmlELzV4Tk1jVHkySnpiSWpLV1gxYTh6Wkhla3crWUZCUjB3MmJ4MkU2WnFUeWMxNHpKWWN0OGw2Y1c4MkR4VlVTZCtONERkd0R5NTBmZXdLVkd0amF6UTNYeTg4T3YwMmJwWVUzZUVzLzJLWEdaUEY1Nk41dWF5M214N2hPL3VTSVZGT1lsRm5odDB5bGFGaVlYanVzeStFRDh6YW9kYWY5ajVmK2t6ZXI3RUZTdjBiRTZhNjdudFZOVnViL0l2ZlQwbWFwM3h6alNrVWxnVXB5Smh2SnRPOUltRSt4dktIOGNxZmtuKytscThncENEcFplaStIWUxoUzdHY1B4Y3BMV2ZwZkJoV3V3VExzUVJpamFGUW0vK2MxdkdCaVFBazVDQ0FsQ0NuRk91WE9aN3d5Q1ZkTzdlSEpqSGpWdEpwOTlLdTZBNFZBQUVpQks3K0tMcXhwNDZLL0ZiRG1TNkRjSXFRSS9mV3NTQnh0anVHcDJSOWl6RDEvYW1ZNnF3bjByRzd5Q2lRRFppVmJ1V2RISVQ5K2F4QnQ3VXowQnhkRzBpWlNISDM0NFluMDk4Y1FUR0kxR3Z2SVZmOHVNSTJmVHBrMzhlOGZVaVBlck9CMFlqdTBDdkpkaUQ3RVZMa0xYVm9PbXZ4TjljeVgyek1CalVJMnhKd0tWM2h3WlJUaVM4OUIxSGtmWFh1dTF6MWp4RVlyVEhYRG92K0J1VC9CdU9QTzhxekZXZklTMkwvanNJbFdyWTdEMGVyLzdqSWUzb0Roczd2TmNkSTlYQU5KRG82UC93cnRKZXZFN29LcEVIZjZBZ1dXZkNYck9TRi9EV0x6Ly92dTB0WTFmLytLRXpQSHJ1c25jN1RlUWNsL1JKWjZDS0EzbVRyNnk4N21RKzlScnRGeWNQcFBiOHBlUllqeFpvTURpdFBQWDJnOTV2YUVzcENYRVdvMy9HWmlqRWFYeC9oNkoxaGs4SDgxVndPb00vTUJGTzJ3NXR0M2xRRUhoQzBVWGUrN1BrUGRhRHZEMDBRMmp5a2NZQ2hWNG9XWXIxUU90ZkhucWFxSzFoaFBqMDdBNmF5NHIwMHY0ZXRrZmZYSmJ6azdNODZuKy9jTzVkMUFjbDhWdkt6ZnhkdE9lZ09lTTFobDVlY1VqRVJuL1A0OXY0eTgxSDQ3NGYrcHZ2eTVBcW9xTDAwczhlVDBkcXBOSk1hbE1pa2tGVGdZaEw4K2NRMW5Yc1JHRDN1ZWp0V3ZYVHZRUXpndEpTVWtqSHhSQm1zRXVBRnd4NGYvOGRKbmlUL1pqOGY2ZWNjV2wwbnZWUThSdGZCcU51UWZGMGsvTWg4OFRWZjRPZzR2VytLdzZpVFFKUUFvaGhrZ1FVb2h6VEZXcmlVT05NZFIzR1dudU50TFVZd1RjTXh4UHBWRlU1dVQ1enJ5WWxqbUlva0JEcC8vazFiL2Zrc01IUnhLNVlHbzNYNzBpL09WNCsrdmRBWjBMaS8wbmJGOVE0UDdEcWFJNWVreHRST1Rwais5RHNibUR3TU9YWWcreFRsNUk5SGIzQnlORDViYWdRVWg3emd5L0FUZ0FaMm8rdXM3aktLZjhFYTF2UE9UZW41eUxNem5YWDFOUU5EaXlwNk05RWp6QTVzaVlnbXIwLzM0eE5CenduQ2RZYmtiMzdNL0o2RnFyMFRWVkJEM2ZrRWhldzFnVUZCU1FucDQrYnYyTEV6cHFSejRtZ2pTS3dnV3Avb3NsQlpPZ2oyWjExbHl1eWlyMUNucXB3QWV0QjNtaFp1c1pFd2lLMWhvOVgxdWN0cUFoMGVFQk1MdkxpWXFLODVTWmp1dU9iK2ZQTlZzalBVeS9QbW83UW1WZk05K1lmaTNGY1ZtZTdYODg5cjdmNGpxcjBtZjZiQnRxOThXaVMybXo5cktyczNyOEJqeE90SXFHbTRmTkN0M1VYTTZWV2ZNOHJ4UDAwVHhZZkNVTGtndlozM09jLzlyM1lrakI3M0Q1SzA0elZnMkRuUkh2MDUrWk0zM2ZHeUx5R2hzam4rWW5tS0VIb0tNcElLUHFoclh4a3l2WGtWNUl6ODNmSTNyYlB6eXJXclE5emNSdCtoWDJyT2tNWFBRNW5IRnBveHY0Q0NMNVFIOGtUejMxRkZhcjliU2RUd2dSSGdsQ0NuR082QjdVOFlQMWt5bXZqOFdvZDVHZmJDRWp3Y2FDZ2w1cTJxUDgvdWx1MEtsb0ZOODlXbzJLVnFOaWQva3VBN0U3RlY3ZDdaNnBjT3VpVnIvdFI5SnIxcUhYcXNRYS9lZnhpamU1WjRrTjJyUmphaU1pTDlCUzdDR3UyQlFjNllYb1dxc3hIdHZKd1BMUEJFeCs3b3BPREhnZTlVUVFSRGxsaHBPMjIvMWh3SkdTNzlQR3EyK0Q3OHpmVXpuak13THUwM1kzdWM4VFFuRVlaMUlPdXRacXRQMGRJeDdyN2p0eTF6QVdCUVVGNDlxL09HSHJtNmYxZEhNVEovbk1uQXRFcDJpWm4xekFKUm16V1poYzZNbk5OOXp1cm1Pc2I5Z1pkZ0N5MWRJVGNMbnJnOFZYY2tuR0xBQmVieWpqOTlXYncrbzdSbmN5Q0dsMjJvSWVxMWQ4YzBmK3Nmbzkwb3h4TEV3dTVOZVZHM212NVFBL25YY1hKcDBockhHRTY4M0czYnpadUpzV1N3L2Yzdk5YcnM0dTVjNkNDOW5ZWE80M1A2ZFJvMmZaaWNyYXc3MWF2NU1iY2hlaVVSUWVubjR0Mzk3N1Yrb0dmSE12cTZnMG1ydUNqaWtyS2dtTjR2NWQzMkFPSER6cnNic2ZQdm43UHgwKzJ6TFVKYzZYWmM0bVBTb0JjTTlRZmVuNERxOGdwQUpNUFJGc25aV1F4ODE1aS9ubjhlMGg5UjJPa1lyVGpNYnBXdVpkVWhKZXZrQXhPcWM3Q0ltaUJkV0JZcmVFMzlSeE12Q202bzErajNGRnhkRy82ajRzSlpjUXZmTWxUdzVLZmROaEVsNzVIM292ZnhCSGtBZklRZ2d4VmhLRUZPSWM4ZVRHUE1yclk3bHJlVE4zTEdsR3IzVUhCMTJxd3JxZC9tYzd1UUxFRDN2TU9oeE9oZFE0M3lWdWVxM0tJMWZWOHNQMWsvbmVLNFg4N0RNVjVDU0Y5N1RSWkhEUlo5Rml0bXN3NlgyWHZ2VmEzQjhhRTB5T01iVVJrYVhZek9pUDcvTjhuZkxjbDRJZmJ4M0FjSHcvdGtuei9PNVhsY0M1amdMdDAxak43djMrbGtlSEtkQWY2SUJudHFjYVFqQm5xQi9GRWRvSGhraGVneENuV3BudUc1aEkxRWVUYkl5anV0K2RYcU1nSm8yYjg1WXdQN25Rc3l4NGlGTjE4WEY3QlFuNmFPWWs1ak0vYVRMNTBhazh1T3M1TEVHV1BZZktxTkd6UEhXYTUvV0dadC9nMjBqU28wNHVPZXkyRFFZNTByc3dqZjNFekNBVmVLcmliVEpOU1o1N2ttMUtJbG9YK0dkQ0pBeGZWcTZpOGtaakdSKzNINkhYYnZaNy9JVnAwenc1SzIwdUI0WVREM1JlcVBtQTR2Z3Nac1RuWU5JYWVMVGtKaDdaL1FMOXAvd01NanRzSXk3RmYzN3BBOFNkV0JJZHpyTDlzZEJydEY3RmpqWTA3ZlBKaDlsdEgrUzNsWnY0NW96ckFMaGowZ1hzNjY2am9xL3B0SXhSaUluaU1zV2hHZWhDR2ZTZEdUMlM0VXV3Z3ozb0JmZXN5TjZySDBIZmNJQ1lULzZCdHJzUnhUcEkvRHRQMHIzbU1WeXhrWjhsTElRUUlFRklJYzRaTzJ2aTBXbFU3bHpXN0RVN3Nib3Q4SElPbTBORGZaZVIzRk9DaU51cjNCL3dTckw5NTI5WlVkek5GMWMxOE16N09YeDc3UlIrL2k4VnBNYjYvM0RxTDg0NUkzdUFIZFh4Ykt0TTRPSVp2ck0weW1yYzU1K1YyeittTmlLeURNZDJlbklaaHNwWXVTMWdFSEkwVkkwR3hRVTRnczkrQ25lY1B1ZlJHVkZzNXBCbUlpaDI5L2RQS0FGTE9IM1hJTTQvaWZwb3J3QWZ1R2NDZm1mbVRlUkhwL0x6STIrd282T1NYcnVaUlNsRkdJY0Z4Zm9kRmpZMWwvTkdZeGxweG5oK09QZGt3YWJmVkc2TVNBQVNZR25xVkU5ZzdVQlBQZldEb2MwZ0hpNHo2dVNINjFZL1M1aUhHejY3MHpGc2VlS2cwK1lKUUo0dVZqOEZkTHBzL24vUEtzQU51WXNBcUJsb1F6OHN4NlpUZGZING9kZjQyZnpQa3FDUEppTXFnYTlQdTVvZkhuZ0p6YkRyZFkzRDh1Vkl1Q0ZuSWFrbjhvM2FYQTdXMWZ1ZjRmaHgreEcydGsxbFJkcDB0SXFHaDZaZncwTmxmNHJZZTNHNDkxb084R1RGVzZOdS85WGlxN2c0UTVaSGk3RnpKbWFoR2VoQzEzNHM3TGJhWVhtMEE2WjdPWVU5WnliZGEvNkwyQzNQWWF6YWdXSXpFNzM3TmZwWGZDN3M4d3NoUkNna0NDbkVPVUt2VWJIYU5SeHJpNklvM1QycndtelQ4T3QzZy84Ujh0U21QQjY3cVJxanpqMjdzS1hId0o4K3pBYmc2cm0reTd1RzNMeXdsZVllQSt0M3AvR2R0VlA0MldjcXZLcHlBNWowTHN4MkRUMW1uZGNNeFJ2bnQ3S2pPcDdmdnBkTFFhcUZ5V2tuWjRFMDlSaDVibXMyT28zS21nV3RZMm9qSXN0WTZmNmc2RExGTWJEOHJxREhtdmEraWE2OUZuM2RYaFM3R1ZVZm1hWEZhbFFjU244SDJoN2ZJa3pEamJXZ2l6TXVGVjNIY2JRZEkrYzgxWFkxdU5za2hGYUI1SFJkZ3pqL1hKazlENzNHT3lWRmVsU0NaOW5ydDB0dTRJL1Y3N08rWVJldk41UnhZKzRpZG5WVzgxN3JBWFoyVk9OUW5VUnA5Znhnemgwb3c2cXlmbmVtYndHcFlPN1ovbXU2QXdUWExzdWM3Zm42blZITWdnVHZJR1N6eFgrZTRDRzZZY3V4ZzFYUnZ2T1RYd2JjOThqMDY3Z2d6UjNjL2RPeExieFMvMm1vUStYSDgrNzA1SEMwdVVJUG5pMU1MaUl2T2dXQXJhMkh1Q1J6bHRmK1Rscy9UeDU1aS8rY2RUTUFDNUlMdVM1bklSdWI5M21PQ1hhOUV5WEpFTVBOdzJaQnJtL1lTYmR0d0c4cUFJQm5LamN4TXlHWFpFTXNtVkdKZktId0VwNCt1dUYwRFZlSTA4NmVOUTE5dzBFMDVqNTBMVlU0TW9wQ2JtczRYZzY0SDRvNlVrWk9KK09oMGRHLzhsNzByZFZvK3RyUm4raEhDQ0hHZ3dRaGhUaEhYRkxTeWZyZGFUejB0MktXRnZXZzE2cnNPaGJQZ3NtOTdHL3czOGFvYzJHeGFiajNkeVhNTCtqRll0ZndhWFVDWnJ1R0crYTNVWm9mUEFmWWx5K3BwNjNYd0NkVkNYeDNYUkUvdnEyU3FHRkxwVXR5QnRoVkU4ZWphNmVRRm0vamV6ZTZrK2N2S09qajd1Vk52UEJ4RmcrOE1JM1MvRDdTNDIxMERlalpWUnVIMDZYdzBPbzZDbEpQemtJYlRSc1JPWnFCTHZUTlJ3Q3dGU3pBTm5sQjhPTXRmZWphYTFHY2Rnekh5ckFXWHhDUmNUalNDakQwZDZCdnFVUmo3dldxQk9rNXQ3a1AzWWtjUjZNK1QvWU1kQjNIMGJYWG9PMXF3Sm1VNC9jNFRWODd1amIzYkFWYjdpeS94L2owZlpxdVFaeGZkSXFXMVpudVdjZURUcHRubVhXVHVadkRmUTFjbkQ0VEJZVjdDaThteVJETDJycFBlTFZoSjMybkxBWCt0eWxYa0hFaWFCbHBXYVlrWmlYa0FlNGNnNSswZXhkektvN0xJaWM2bWZkYURnVHRwekQyWkQ3WGtZS1FobUU1YWUyakRNb2xHMk05WDRlYkczUDQrZjNOaEF4a3pZbWlMVTdWeFpZMjN5QWtRRm5YTWQ1cTJzTlZXZk5vdC9aUk05RHFkYjR6TVFqNTJja3JQVE5oMjYxOS9MTXVlSjdIZm9lRnB5czJlSUt0bDJYTzV0UE9LblowVkVaMFhCZG56SlNaak9LTVlDdGFUUFN1VjBCVk1aVnZvQy9qeXlHMTB3ejJZRGkyRXdCcjBXSUlVSlUrY0FjNmJMbXppRHIwdms5bGJTR0VpS1F3ZnpvSkljNVUvN3FxZ1R1V3RCQWY1ZUNqaWtUSzYyTzVyclNOYjZ5dUM5aEdVZUFIdDFTeHFMQ1hiVlVKYkt0S0lDZkp5dGRYMS9IbFMrcEhQS2Vpd0hldXJXRmExaUNIbTJKNDdKVkNITTZUczJlK2ZPbHhwbVlNVXRNZVJVT1hkNjZ0dTVZMzg2TmJLbGxRME1lUjVoZzI3RS9oU0hNMHk2ZjA4T1NkRlZ3KzB6ZEIvbWphaU1nd1ZtMkhFeFZsYlpOOXEyS2Z5bHE0RUU3TXlCb3FaaE1KMXFGenU1ekVmUHhYZkJiOHF5NWlQbnplcDZCTnVDd3pMb1lUTTNOaXQvd0J4Vi9PTnBlVDJBOWZBRlZGMVJtd3psZ1pVdCtuNnhyRStXVjExbHhQUVpyM2h3WHhYTGo0NVpHMzJkaDhjbWJMamJtTCtIemhLcDhBNUszNVM3a29mWWE3bmFyU1lPNE02VitUK1pSQW9PcC9HZkRxekxtZXI5OXAydWZKMGFqWGFQbkJuRHY0OGJ3N3VhL29VaytReWgrOVJ1c1ZoRHdhSkVlZ0FoaUg5UlZPRUhDNEZNT3dJS1F0dkpRZnh1RkJ3UkJUTEN4TExXWjZ2SHRGd282T3lxQ0J6ejlXdjg5TDlUdjRXdGtmMmRkZFI1TGhaSzdaa1lyMm5HN3prZ3BZTlN4bjZSK3EzOGNhd3V6UXNxNWpYak04SDVoNkJRbjYwTkpmQ0hHMmNjYWxZUzF5UDRRdzFKUjVBb3ZCcWU2L0d4dzJWSzBPeTV6Vm96cjNVQW9hZnc5SGhSQWlVbVFtcEJEbkNKMVc1WjRWamR5endyZUszNFpIZGdkc0YydDA4dlVyNnZqNkZTT2Z3MTgvUnIyTEorODg0dmY0M0NRclQ5M3RmeCs0WnpjdUtBanZhV3U0YllKZHV3aWRZZGhTYkh1V2I3WFdVNm5HV0d5NU16SFU3VVBmZEJqTllQZUlTZEpEWVN0WWdDTWxEMTNIY1F6SGRoTC90aG56ck10eHhTYWo3VzBucW53RCtxWUtUNFh1MFhMR3B6RzQ0QWFpZDc2TXJyMkdoSmUrajJYT2FoenBSYWlLZ3E2cmdhanlkOUNkeUw4MHNQeE9YRkZ4WjlRMWlQTkhsRmJQcmZrbmw3aSsxYlNIcTdOTFBhOVZWSDU5ZEFOTzFjbVZXZk5RVVNucjhzNDN0aXkxbU05TXV0RHorcm5xOTNpanNTeWs4Ni9KWGN6ZGt5OEMzRUhCYnJ0dnNaZ29yZDZ6Rk51cHV0alF0TWV6eis1eWVtWXBSbXNOckVxZnlkdkQ5ZzlYRkp2aFdYSnVjZHFwR1FpY3RzQ28xWHNXbGJ0VUZhZnFXOVJzSk5FNkkybkRab1kyRG9iM3NNdmdGUVFkT2VDbTEyajUzT1NURHpUZWFBeitPOHptY3ZEQ3NRODhyNU9IQlV3N3JST2ZJOW1rTldCMjJvalM2dm55MUpOL2FKUjMxL0Z4ZStDL0QwNzFYUFY3bENaTkp0VVlSN3crbWk5TnVad2ZIM28xWXVQYzFuNlU1MnUyakxyOVp3dFdzalJWS2dxTHlCaGNjdHVKSmRtOXhHNTVqbjRDUHdCV0hEWmlQdm96aGpwM2Vndnp3cHR3eHFYNUhCZTMrYmNNTEwwRFY3VC9tZTZhL2s0TXRlNCs3RGxTZVIzZ0daNlo2Q0dNdS91NWY2S0hJTTVERW9RVVFnZ1JsTGFyRVYybk96ZWlyV0NCWjRiZ1NHeEZTekhVN1FOVnhWQzFBOHZzRUNMZEk5Rm82TC8wMzRoLzQ2ZnVKZUwxQjlEWGV5L2RIRng4QzRxNWQ4d0JQUE84cTFIc0ZreDczMGJiMTBiTVIzLzJPNTZCeGJlR3Q5ejhORjZET0Q5Y243UFFNek9zck91WTMySXZLdTc4ZWlyUWJPNWlXL3RSejc0RnlZVThOTzBhVDhCdXFFQk5LSEpNeWR3eGFibm45WjlydHZvOWJsWDZUR0pPVkovZTFuN1VaMGJoNjQxbHpFc3FBT0NxN0hrQmc1RHprd285WDFmMk4rTUtNT3NTSUdwWTVlL1JMazB1aXMzdzNKY09hNS9mQUdzd3d5dGloekl6Y1ZWNmlXYzUvTUdlZWc3MGpKeVhkcmdNMDhtSFBlMWhMaDJQQksyaVlWcDhOdk1TQ3loTkxzQ2xxbnhyejEvNC9PUlZwQm5kczZ1c0xqdS9xZHdZVnI4V3A1M2ZWMjNtV3lVM0FPNENSeXZTcHJPMUxUSnBLOHhPbSsrTTNqRGJDeEVLYmE5MzduS056WXkydHhWbmZMcG5tOHNVVDkvcXJ4TC81czlRYklQRXZmc2I3RGt6c1U1ZGhqTTVCMVdyUnpQWWc2NjVncWpESDZBWmNCZHN0TXhZaFhtMi8xbVFodXBQMGRmdXdWWlFpajF2TnM2a0hGU2RBY1hTajc3NUtGSDdON3B6ZU91TW1FdXZIYjhiSUlRNDcwa1FVZ2doUkZERGwxT0hzaFRiYyt5a2VhaDZJNHJkaXJGeVcyU0NrSUF6UHAzdU5kL0R0T2NORExXNzBmWjNvZXIwT05JS01jOVpqVDJuaE9qdEwwYmdUQXFEaTI3R1ZyQ0FxSU9iMFRjZFFUUFlCV2h3eHFWZ3o1NkJaZVpsT0JOREswZ3pNZGNnem5WcHhuaHV5bDNzZWYyUDJvOERIanNVaUJ4dVlYSVIzeXE1M2xQQVpYZFhEYjg5NVpoQW9yUjZIcGx4SGZvVFM0NzNkdGV5cjlzM0JZaEdVYmp4UktWbmdGY2JmSmNYbG5WVzAyVHVKc3VVU0g1MEtyTVM4dGp2SndDM1BPM2tUT3hkbmNHRDlLWXdaeUg2VTNvaU1BcFFPWXBxMnNPWGxnK0dFS2c2Mm5leVlOVmZhejhLKzN5Rk1TY0RHVTJXcnJEYmo5VUx5NzZDYVZqd2QzL1BjWmFsRnJNNjYrUlMvRDlWYjZIUkhQN1l0blVjWlZkbk5RdVMzWUhvTHhaZHlyN3VPbnJDQ0F6SDZJek1Uc3hIZ3lhc21aaENSRXJpaTQ5NnZUWWUyWXJ4eUZZNjd2dWQxM1pIYWdFOU56eEs3UHUvUTlkV2c3N2hBUG9HLy9seVZaMlJ3VVZyc015OE5QQ0pGUVhGYWNkWXRRTmoxUTYvaDdoaWt1aTcrSDYvTXltRkVDSlNKQWdwaEJBaXFNRkZheGhjRkY1MVhBQlZaNkR6YzAvN2JELzFEMjIvNTF4eUc0TkxiZ3ZjdHpFbTZESEI5b1Z5L3VFY2FRWDByN3czckRZampRSEdkZzFDRFBuWEtaZDVBbDFsWGNlb0NKSWo4VlFYcEUzajY5T3U5Z1FnRC9VMjhPT0RyNUpoU3NEaGN0Smk2UW5ZVmtIaG9XblhVaERqL3JBNjRMRHlkSVgvcXNVcjBtWjR6ZTd6bDhkUnhWMHRlMmdwOGxYWnBUNUJ5SUtZTkhKTXlaN1hweGEyT1ZXVTVtUXd6RExLSEt2TFVrOEdQWGVmc29SOUpFYU4zcXZxczlreGNoQ3lacUNOeXI1bTJxMTlZYytDQkNpS081a3ZzN3EvTmNpUm94ZXZqMlpPWWo3emtnbzhzMWVIREE5QXRsaDZxT2x2NDRHcEoyZG03ZTZxNGEwQXMxeEQ4V3pWdTh4T3pNZWcwUkduTjNGZjBTVThjZmoxRWR0OVp0SUZ6RXNxWUVwc0pocEZZVXZyUWE4Z3BCU21FV2NpWjBJbVBUZjhCNGE2Y2d4VjI5RzFWYU1aNkVKeHVYQVpZM0FtWldQUG00MmwrRUxVcU5pZ2ZYWGYvSDJNVlR2UXRWYWg3VzVHc2ZRQzd2UTV6dVJjYlBsenNVNWRocXFQT2gyWEpvUTRqMGtRVWdnaGhCRGlMSFJoMm5UUHJEQ242dUtQMWUrSDFFNEI3cGgwQWJmbUwvTXNOVDdTMjhnUERyeEVhbFFjUDVoOU93RGYyNytXMm9GMlArMFZIaWhlemVLVUlzKzJYeDE5aHpacnI4K3hCbzJPZjVsME1sM0JTL1grWitBQWJHNDV3SjBGRjZKVHRDeEptVUs4UHByZVliUGNyczZlNy9tNnVyODFhSkFVdkdjaFdrY1JoSnlYVkVCbWxIdDVzd3BzRDdNaXMwbG44SG9kNnBMZHQ1djJzS2U3TnF4ekFTVG9veWs0TVJOU0JZNUZPQWc1T3pHZmV3c3ZabEpNR2txQVl4b0dPL21rbzRKUDJpdW9IK3praDNQdjhDekQ3M2RZZUtyaTdUR05vY1hTdzlxNlQ3aXpZQVhnL2g1NHYvV2cxNnpZaktnRUZxVVVrYVEvV2FUbnR2eGxYdjBZZ3hRL0VtSThoZnNnRkJScytYT3c1YzhaMDNtZGlWa01McmhoVEgwSUlVUWtTQkJTaVBPVUZHd1JRb2l6Mi9EbHhtODI3dWE0bjF5UXB6Sm9kRHc4L1ZvV3AwenhiTnZiWGN2L0hYd0ZpOVBPWFFVclNEeFJZZmtIYys3Z2h3ZGU0bkR2eVlKbldrWEQxNmRkellWcDB6M2JYcTNmNlhkcHF3SjhhZXJscEorWUJWbmQzeEowQ1hXdmZaRHQ3WlZja0RZTnJhTGg0b3dTWHExM0w5MU8wRWQ3VlZaK3AzbnZpTmM2UENla1pSVExzVy9OTzFuc1oxOVhMZDIyZ2JEYXgrcThaeFFOT3EwaHRYdTNaWDlZNTlucVJac0FBQ0FBU1VSQlZCa3lQM215SnpoWTNkOUN2OE15cW40Q01XbjFucG12d3gwZjdPQ1Q5Z28rYWo5QzNiQ2c5VGVtWDh1VVdIZTZDaFdWbngxK2c4NHdxNHY3ODByOVRsYWx6eVFuT3BuS3ZtYnFCdHJKalU1aFZYb0pDNU9MbUJTVEdyQnRyOTNNcDUxVnZOZml2YXgxZTBjbEw5UzRDL3hjbDczQXMzejhkMVdiMmROZDR6bnVxUVh1V2ZFdGxoNys1OEE2ei9hN0N5NWl5YkR2S1NHRUVFTDRKMEZJSVlRUVFvaXowUDluNzg3anBLcnZmUCsvVDIyOTd5dTlzSGZUSUl2TnFvaWl1S0JHbzRqR21JbEdUY1NaSkNaejFlUm1sa3ptTjQvNXpjek55SjJvbzBrdzZtU1dSQU5SaENTb2lBZ3F5dHJzYXk4MDlFTDFTalc5VmxmVnVYKzBOQlRkQmIxVlZ5K3Y1K09SUng1MXp2ZjdQWjhxMnhiZTlWMjJWQjNSSXhNV3E5blRwdC8yY1A5QWorbFZqRDJpOC9VbjFVZjF3dkVOYXZkNUpVbS9LdHFrS0d1WWJraWRxbWhidUg0eS9RSDkvNGZlMGtIWGFjWFpJL1hzMUxzMVBTNjdzLytHeXIzNmo1S1B1andud3VyUXQzTnU4d3NydDFRZDBaVFlETVhaSXhWbmoxQ2NQVklKam1nbE9xS1ZHQmF0QkVlVUVod1hacS9ka2phak00UzhOMnRlNTZuWWpaNVdmZVE4Zk1YM2V2SFM0TjRlSFBLbGpObWFGcGZWK2ZxdHN1Mjk2aTlKTVJlRmtHMis5c3Nlb2pNUWJrcTlzSno0U3Z0bDlzWEZCN2VjYXE3UnR1cmoybFp6ck52d2UyN2lKRjEvMFQvNy95cjV1TmZMMlFQeG1GNzlvbkNqcmt1Wm9sZUxOc3RqZW5WdjFqd3R6MTdRYlh0bnEwczdhZ3UxdmJaUVJ4cksvUDQ1bk4rK29MalJxZkl2VGo3UGprenF2TCs3cmxobldyc2VXT014dlozdHovYy8vN09iRVpHZzZyWnpuU2UrQXdDQUN3Z2hBUUFBaGlHM3o2T1BuSWYxZWUzeEhvZHNQdFBVdngzOW8zNDIreHQ2cDN5WGZuZnFzeTczZjNic1QvTEtwNXRTcjFLNDFhNGZUMSt1L3o3NXNlN0ptcWNreDRWOXg5NnIzS2RYQWh4aVkwaktUNWpnZCsyeGlUZjI0dDFKV1pGSnlvdk4wRGxQcSs3T25PUDMzSjRjTkhQeFROSGVoSkNUbzlQMTZNVEZuYThQdWs1M2UrRE9sWnhmeWkxSlo5MjlPMVc3dHpJaUVqUTlmbXpuNnl2dGw5a1haMXBkK3QycHovUko5ZEVyenJyZFZWZWtsVWYvb08va0xOV3V1aUs5ZlpsbCtIMXgwSFhhYjgvUTBxWnF2L3ZWYlEzNnRQcVlQcTQrcXVMTEhDajB2L2YrajkvcmlkR3BuZUh6bWRhejNRYVEzZm5kcWM4Ni8xMzZYdTRkV3BDY28xMjFSZHBRdVZkSEc4cDdOQVlBQUtNQklTUUFBTUF3OVo4bnQvWjZ4bFYxVzRPK3UvczExUWRZWG16SzFMOGZmMWNPdzZiclVxYklZYkhwOFlrM2RkNzNtajY5V3J4Wkd5b0NiK3ZSN0hYcmp4Vjd1dXpGRjdDOXAwMzE3aWJWdVJzVlpRdlh4T2lPdlExdlRMMUtHUkVKblFlOE5MUzNhRzNaemg2TmVYNForUG54ZTJKeWRMcCtQUDIrenNONm1qMXRldUhZaGg3MXZkU01pMExCbm9aWmZmWGcySVdkUzdHUG42dlV5VXRDdVlIUTd2UDBlTWF0cEMvQ3locWRhYm44M3AwRG9iU3BSdlh1Sm0ycjZRZ2VqemRVcUxmelRpTnRZWG9xOTQ3TzF4c3I5L2VwbGxoN2hDS3REdDJRT2xWVmJTNUNTQUFBTGtJSUNRQUFNRXoxZGNsbm9BRHlQSWZGcHVKR3B4YW1UUEU3aEtTMjdaeis5ZWg2SGJ0b244aEEvbEN4UjNkbnpsR2J0MTAxYmVkVTNkYWdPbmVqYXRyT3FiYnRuT3ErQ0IzcjJocjlaalptUnlicEo5UHYxOXRsTzVYZ2lQSUw4MzViK21tUDl6cTgrT1RtN2c3TnVWUit3bmo5Y09vOWZnZmEvTExvZ3g3MXZkU1lpQVF0U3BuUytmcXdxNnpYWS9UVXhPZzBYWjk2WWVuem55NFREZysyN2c0MkNvWTZkNk8rdWYwWE1uc2RQWFlZRjVXc3Y1enlwYzQ5THl0YjZ2V0hpajBCMjl1L0NLbTdreDV4WVFic3hVdTJBUUFBSVNRQUFBQytrQlFXbzl2U1orck9qSHkvZzFXOHBrOS9yTmlqTjBxMzlYaHA4N24yRnYzWnRoZDdIUXlkYnE3Vmt6dGYwZlQ0YkgxejBvVVptTVdOVHI4RGFld1dtL0lUeHFtbXJWRjE3a2ExZU54eSs5cVZGQmFqKzdJWEtEZG1UR2ZiNHcyVkFaOFhhWFhvNFFrM2FPbVlxLzBDMTE4VmZhaXRWVWU2dEorZE1FRU43UzJxZFo5VFEzdUx2S2F2ODU3Rk1EUXJmcnorSXVkVzJTMGRmOHcyWmVyajZxTzkrZ3g2eW1aWTliM2NPMlI4VWZucDV0cHVheDROK2hKQVprVW02Y3VaYzdVazdhck8yYmFObmxZOWQzUzkzTjBFL0I3VEs1dGhWVkpZakZMQ1lyc0UxTm1SU2NxTVNPeDhYWFNacGVBQUFJeEdoSkFBQUFDam1NTmkwK3pFQ2JvbGJZYnlFeWJJWWhoKzkvZWZQYVhYaWovczA2eTJ2czVNeTRrWm94OU52YmN6WEd2MXRtdmwwVC80SFNyaThYbjAvU2xmVXVSRkI5QjBwODdkMk8yZWpuYUxWVGVrVE5ORDQ2L3oyK3ZTbEtsZkZuNmc5eXE3UDRINzRRazMrSjBTN1RWOWN2czhhdmQ1RkdFTjZ6eEE1N3lOWnc2b3NxWCt5bSs2RHg2ZmRKUGZhZEQvV2JLMXo1LzVhR0JJR2hlVm90bUpFN1V3T1ZlVG90UDg3cGMxMStwZmo2elhxZWJ1ZjliTG0rczFMaXBaVnNPaWY3bjZhOXBaVzZSV2I4Y3Mza2hibUs2NTZJVHM4cGE2SHAxWUR3REFhRUlJQ1F3aGxxV0RzMndKQURDNkpZWEZhRVpjdGhZazVTZy9jYnpDTEhhLys2YWtIYldGZXV2MDlzNFRoQWRMV25pYy9tNzZjcjlsMGF1S1BsREZKVUdlcVk3WmtSZWYxbjBwbjJucWw0VWI1VEc5ZnRmdnpacW5lekxuS3Y2aTA3Z2xxYXJWcFJlT2I5Q2h5eXlmUHRWVTR4ZENXZzJMSXF3T3Y5TzR6OXRUWDZKWGl6NE1PRlovM0pvK1EzZU11YnJ6OVphcXc5cFZWeFNVWjQwRU42VmRwY2NuM3VRM3cvZThSaytyMXBmdjF0dGxPenBQaXUvTyt2SmQrbTd1N1pLa1JFZTBsbzZaMVcwN1U2YisrK1RIQTFNNGdHRm44OU9iWlkrMGE5RS9MdXBSKzdmdmZsdWVWbzhlMlBpQTMvWFZ0NjZXTGR5bVpldVhCYU5NSUNRSUlRRUFBRWFKaWRGcCtzSFV1LzFPYnI3WVdYZVR0bFlmMWZ0bjlvVnNQenRucTB2YmFvN3I1clRwa3FSM3luWnBzL05RdDIyTEc2dTZEU0ZObVRyV1VLSGZsSDZxQTkzTWdxeHRPNmU0aXdKSW4ybHFrL09BWGkvKzZJckx6WXNhbmNwUEdLOXdxNlBMckVlcDQ5VHk0K2NxdGVuTUFXMnBPaEswbVltNzZvcFYxZXBTYW5pY25LMHV2VkswS1NqUEdTaytyem1oaDhaZDV4ZENubTZ1MVFkbjl1dURNd2ZVM0lOdEJqWTVEOHByK3ZTbHpOa2FHNWtzaCtYQ1g2Vk1TUzUzczBxYW5GcGJ0ck5QSjZvREdEaHV0MXNPeCtWbnlnZExjMVd6N0ZIMkt6Y0VSaUZDU0FBQWdGR2lwTEdxUzhqVzZHblY3cnBpYmFrNnJIMW5TLzJXUElmS3owKzhyMlJIak9yYUcvWHJrbzhDdG51OWVMTitYZktSSEJhYmJJWlZGc01pUXgzdjZlSzlHaS8xY2ZWUnBZWEg2NnZqRm1wcjFSR3RPZjE1bDVtV2dhd3IzNlYxNWJza2RjeUN0RnVzTW1USU1BeDVmTjV1OXhJTWhucDNrLzc1OEZyOTdWWDM2UjhPcmxGVEQwOEFINjFhdkc3OS9NVDdlbUxTemZxODlvUStxem1oRTMyWTVmdFIxV0Y5VkhVNENCVUNHQWdXUzhmK3J0WFYxY3JNekF4SkRiZXR1azJHeGJoeVEyQVVJb1FFQUFBWVlkNHEyeUdwWTJiV3hVeVplcVAwVTkyVE9VOTd6NTdVM3ZwU0ZaNDdNK1QyRWZTYVB2MmZJKy9JN2ZOY3NUS2ZhWDZ4TDEvN0ZWcjZXM1A2YzIydU9xVGF0blA5cXRQckRSeDJEcFR2N25xdDIrc25tNnIxM2QydmRlNUwyRnVQZlA1U2Y4b2FNRjdUcDJVZlB4ZjA1eFRVbjlTM2Q3MGE5T2NBQ0IyYnJTUGlLQ2twQ1ZrSWFZOWtGaVFRQ0NFa0FBREFDUE5mSlZzRDN0dFJXNlFkdFVOLzc4Q2Vuc0xkSC8wSklJZUt2Z2FRQURBU0dWOGNyclp6NTA3bDV1WXFOVFUxeEJVQnVCZ2hKQUNNUUZhclZXR0dUMjJtSmRTbFlJZ0pNM3l5V3J2dVl3Y0FBREJTcEtTa2FNMmFOYnJsbGx1VW01czdxTThPZEtCTTZRZWxLbHhiS05kSmw2d09xOUxucFd2V24zZC93SlVmVXpxeDlvU0sxaGVwc2FKUllYRmh5bHFVcGFzZXUwcU82TkRzZXduMEZTRWtBSXhBRVJFUlNyVzZkZHJUOVJSUWpHNnBWcmNpSXlORFhRWUFBRU1lWCtyMlR5aS8rRnkrZkxrMmJkcWs5ZXZYS3pFeFVXbHBhWXFMaSt1Y0tYbEZDd2UybnYycjl1dlk2bU95aGRzMFpzRVkyU0pzY3U1eGF1dVB0c3IwWFg3amtZS1hDMVQ2ZnFuUzU2VXJhV3FTbkx1ZEtseFhxSnBETlZyeXdoSlpIWHk1ak9HREVCSUFScUNVbEJUTnI2a2poRVFYODhNYWxKeWNIT295QUFBWTh2aFN0MzlDK2NWblJFU0U3cnJyTGsyWk1rWDc5KzlYWVdHaDJ0dDd2bjFGek1LWUFhdWxhbStWanEwK3BvamtDTjMwYnpjcEtqMUtrdVJ0OCtyVHYvdFVybUpYd0w2ZU5vK3E5bFRwOXRkdlYzaGl4OCtocDhXakxUL2NvcnFqZFRyeDlnbmxQWmczWUxVQ3dVWUlDUUFqMExoeDQzUjlSYVgydWx0VTFCNFI2bkl3UkV5eXQrajZ1RGFOSHo4KzFLVUFBRERrOGFWdS93eUZMejV6Y25LVWs1UFQ2MzZydEdyQWFpaGEzN0VQODR4dnplZ01JQ1hKR21iVjdPL04xb1pITndUdWJFcjVUK1YzQnBDU1pJdXdhZGFLV2RyODlHYVZiU2tqaE1Td3dyeHlBQmlCYkRhYnBsODFUVitOUHFOSjlwWlFsNE1oWUpLOVJWK05QcVBwVjAxalQwZ0FBSHBnM0xoeHVqNnVqVDlMOVFGZmZGNVFlNmhXa3BTeElLUEx2ZWpNNk1zdXB6WXNobEptcG5TNW5qUXRTWVpoNkZ6WjhEOWdEYU1MSVNRQWpGQ0ppWW02YWU1TVBaVlNvK1ZSVmNxMnRTck04SVc2TEF5aU1NT25iRnVybGtkVjZhbVVHdDAwZDZZU0V4TkRYUllBQU1NQ1grcjJEVjk4K21zOTJ5cXJ3eXA3dEwzYis0WWw4RDZWVm9lMTIvdUcxWkJoTmVScjU4LzJHRjVZamcwQUkxaGlZcUlXWG51Tk1rdExkVXROalpxYm0rWDFla05kRmdhSjFXcFZaR1Nra3BPVE5XN2NPTmxzL0djZkFJRGVPUCtsYnNxaHcvcllGYVlkYmJHcThqbzRyT1lTWVlaUHFWYTM1b2MxNlBxNE5rMi9paTgrejdNNnJQSzBldVJyOThsaTkvKzVNYjJtdk83QWZ6WVBkR2hObTZ0TlBvOVBFU2xzdTRUaGhiK05BTUFJWjdQWk5HblNKRTJhTkNuVXBRQUFBQXc3ZktsN1pYenhHVmhNZG96cWo5ZXJlbisxMHVhaytkMnIzbDk5MmRPeHZXNnZ6cFdkVTB5Vy8wRTVsZHNySlVsSlU1TUd2bUFnaVBqTkFBQUFBQURBWmZDbEx2b3ErOFpzMVIrdjE3NVYrM1RqeWh2bGlIWkk2cGpOV1BCU3dSWDdGN3hZb092KzRUcFp3enFXdGpjNW0zVHc5WU9TcEVsMzhmT0k0WVVRRWdBQUFBQUFJQWh5N3MzUjZjMm5WWCtpWHU4KytxN1M1NlhMTkUyZDJYNUc2ZlBUMWV4c2xxZlYwMjFmYTVoVjdjM3QydkRvQnFYTlNaTzMxYXZLSFpYeXRIaVVzeXhIcWZtcGcveHVnUDRoaEFSR0tOOTd5YUV1WWNTd0xLMEpkUWtBQUFBQWhpR0wzYUxGLzdwWWgzNTlTR1ZieTNScTh5bEZwa1FxWjNtT3BqNDBWV3Z2WFJ1d3IyRVl1djZmcjlmK1ZmdFYvbW01dksxZXhZNkwxYVM3SjJuQ0hSTUc4VjBBQTRNUUVnQUFBQUFBWUFBOHNQR0JMdGZzVVhaZC9lMnJkZlczcis1eWI5bjZaVmNjWis3VGN6WDM2YmtEVnlRUUloenBCUUFBQUFBQUFDQ29DQ0VCQUFBQUFBQUFCQlVoSkFBQUFBQUFBSUNnSW9RRUFBQUFBQUFBRUZTRWtBQUFBQUFBQUFDQ2loQVNBQUFBQUFBQVFGQVJRZ0lBQUFSSnVOVWU2aElBakREOFhnRUFERmVFa0FBQUFFR1NIaDRmNmhJQWpERDhYZ0VBREZlRWtBQUFBRUV5UDJseXFFc0FNTUx3ZXdVQU1Gd1JRZ0lBQUFUSlBWbnpsQklXRytveUFJd1FLV0d4dWpkclhxakxBQUNnVHdnaEFYVHI2ZC9tNm05L1A2bkg3ZTk1ZnBhV1BwY2Z4SXI2N3BrM2N2VGp0M3IrWG9MRjdYYUh1Z1FBZ3l6UzZ0QjNjcGVHdWd3QUk4UjNjMjlYaE5VUjZqSUFBT2dUVzZnTEFEQTAxVGJhMWVJWUdkOVRWRFU0RkJYbURYVVpxcTZ1bGlSWkxDUGpjd1hRTTdQaXgrbnZaenlnbDQ2L3ArcTJobENYQTJBWVNnbUwxWGR6YjlmTStMR2hMZ1VZRlZab1JhaExBRVlrUWtnQTNmckZONDdJTUVKZHhjRDQ1YU5IWlRITVVKZWg0dUppU1pMTnhxOWVZTFNaRlQ5T1A1dnpxTjRwMjZrZHRZVTYwM3BXcmQ3MlVKY0ZZQWdMdDlxVkhoNnYrVW1UZFUvV1BFVXlBeElBTU16eE4yRUEzWXB3K0VKZHdvQ0pkSVIrRm1SVlZaVjI3ZG9sU1RKR1Nyb0xvRmNpclE0OU5PNDZQVFR1dWxDWEFnQUFBQXc2MWdRQ1FKQWRPM1pNYTlhc1VVcEtTcWhMQVFBQUFBQWdKSmdKQ2FCYlM1L0xWN2pkcDNlK3Y4L3YrcWJEaVZxN0owV2xOZUZ5MkV6Tm5kQ2dKMjhxNi9mejNqK1lxUFY3TDR3N2Y2SkxUOTVZcmtkZXVVcXQ3UmE5OTJ6QkZXdVRPZzdJNlUzN0t6bmRORmJsMjdiMXVwOXBtbks1WEhJNm5hcXJxMU5lWHA2V0xGbWlsMTkrdWRkakFRQUFBQUF3M0JGQ0F1aXhWN1prYXMzT1ZJWGJmWm8vc1VFUkRxLzJsTWJxcjFaUGxxOGZXeTcrWW5PbTN0NmRxZ2k3VHdzbU5TamM3dFdlazdINnF6WDlHM2NnbERXTjFlZWZmZGFudm5hN1habVptVnEwYUpGeWNuSUd1RElBQUFBQUFJWVBRa2dBUGJMdlZMVFc3RXhWY25TN1ZqNTBYT2x4YmtsU1c3dEZQMWs3VVNYVkVYMGFkKytwR0wyOU8xVXBNVzc5MzRkT0tEWDJ3cmcvZm51UzNKN1E3aHB4YmVvbnV1N2h0U0d0QVFBQUFBQ0E0WTQ5SVFIMHlQcTlIZnNaUG41RFJXY0FLVWxoZHArZXV1VjBuOGY5NDc3a3puSFBCNURueC8zZXJhZjZQQzRBQUFBQUFCZzZtQWtKb0VjT1YwUkpraFpNY25XNWw1blFKb2ZOMSsyc3haYzJaWFU3M25kdUx2TWJkLzZFaGk1dHNpNHpMZ0FBQUFBQUdENElJUUgweU5sbW14dzJuNkxEdk4zZXR4amQ5MXRYMFAySjBPZER5TE5OTnRtdHBxTERlemN1QUFBQUFBQVlQZ2doQWZTSXcycXF0ZDJpZHE4aHU5WC90Qml2ejVEYjAzMWFlUEVwMWQyeFdrMjUyeTN5ZUEzWmVqaXU4Y1c5N25nQ1hBY0FBQUFBQUtIREdrY0FQWktkMUNwVDBvR3k2QzczOXBkRnkyZjJMZnpMVHV3WWQ5L3BydU1lQ0RCdWRMaFg3VjVEZFUxMnYrc25hOExsOFJKQ0FnQUFBQUF3MUJCQ0F1aVJ4VlBxSlVtclBzcFVZNnUxODdxcjJhYVhBK3o3MkxOeHowcVNYdmtvVStjdUd2ZHNzeTNnZnBLNTZjMlNwSGYyWEZqcTdmRVordFdXekQ3WEFRQUFBQUFBZ29mbDJBQjY1SjdaMWRwOE5FR0Z6a2c5L3RvMHpSM2ZJTk0wdEtNa1Z2TW1OS2lxd2FIVzl0NS9yN0ZzVHBXMkhJdFhvVE5TMzN4dG11Wk5hSkRYWjJoblNhd1dUSFIxTys2eU9WWGFmVEpHYjJ4UDA5SEtTSTJKZCt2QTZXaGxKYllxM083clV4MEFBQUFBQUNCNCtKczZnSUFzeG9VOUd1MVdVei85U3FIdW5WMHRtOFhVUjBjVGRMZ2lTdmZOcWRJUDdpanQ4ek11SFhmemtRUWRyWWpVL2ZPY2V2YU9VL0w0RERsc1ByOCs4eVkwNksvdk9xa0p5UzA2V0I2dHo0dGlOVytpUzM5OTk4aysxd0VBQUFBQUFJS0htWkFBdW1qemRIdy9FUm5tSC81RmhYbjFGMHZLOUJkTHlycjBlZWY3Ky9yOHZFRGoxamZiNVBFYVNvOXI3OUpuY1Y2OUZ1ZlY5NmlPS3gyT0F3QUFBQURucmRLcVVKZUFJRm1oRmFFdVlWUmpKaVNBTGlyT2hrbVNzaE5hUTFySHRoUHhrcVJwR1UwaHJRTUFBQUFBQVBRUElTU0FMdDdkbnlSSldqQ3BJZWpQT3VOeWFGZEpyTXhMcmgrdGpOTHJIMmZJa1BTbHEydUNYZ2NBQUFBQUFBZ2VsbU1Ea0NTdDNwbXFRbWVrbXQxVzdTaU9WV1pDbSs2Y0dmendyNzdacnIvNS9TU2x4cm8xTmFOSllUYWZ5dXZEZGJnOFNxYWtSNjZyMVBUTXhxRFhBUUFBQUFBQWdvY1FFb0FrS1M3Q28rM0ZjYklZcG02WVVxOG5ieXhYbU4xMzVZNzlsSjNZcXZ2blZXbDNTWXcrTDRxVDEyc29Oc0tqYXllNzlPWDhhdVdQT3hmMEdnQUFBQUFBUUhBUlFnS1FKTjAydlU2M1RhOGI5T2RHaDNuMXhPSnlQYkY0MEI4TkFBQUFBQUFHQ1h0Q0FnQUFBQUFBQUFncVFrZ0FBQUFBQUFBQVFVVUlDUUFBQUFBQUFDQ29DQ0VCQUFBQUFBQUFCQlVoSkFBQUFBQUFBSUNnSW9RRUFBQUFBQUFBRUZTMlVCY0FJRGdzUzJ0Q1hRSUFBQUFBRERxMzJ5Mkh3eEhxTWlCcDg5T2JaWSswYTlFL0xncDFLUmdDQ0NFQkFBQUFBTUN3WjdOMVJCelYxZFhLek13TVdSMnJiMTN0OTlvd0REbGlIVXFlbnF5OHIrWXBNUzh4UkpVTnZ1YXFadG1qN04zZWEyOXVsejJ5KzNzWW1RZ2hBUUFBQUFEQXNCY2VIaTVKS2lrcENXa0lLVWtXbTBVVDc1d29TZksyZStVcWRxbjgwM0pWYnEvVW9uOWNwTFE1YVNHdGI3RGN0dW8yR1JhankvVXRQOWlpK3NKNjNmdjJ2U0dvQ3FGQ0NBa0FBQUFBQUlZOWk2WGoySXVkTzNjcU56ZFhxYW1wb2F2RlpsSCtVL2wrMTA2OGZVSjdYOTZyQTY4ZEdEVWhaS0NaamxWN3EyUUxKNUlhYlRpWUJnQUFBQUFBakJncEtTbGFzMmFOamg4L0h1cFMvSnlmR2RsVTBSU1U4VTJ2R1pSeGdZRkM3QXdBQUFBQUFFYU01Y3VYYTlPbVRWcS9mcjBTRXhPVmxwYW11TGc0R1ViWFpjSGRXaGljdXRvYTJpUkpVUmxSZnRkWDM3cGF0bkNibHExZjFxWFAyM2UvTFUrclJ3OXNmS0RiUG5ldnZsc0ZMeGFvN09NeWVWcjgyM1dPdTI2WlRxdzlvYUwxUldxc2FGUllYSmd5cjh2VTlNZW55eEh0ZjREUHFROVBxZkNkUXAwdE9pdkRNQlNkRmEyWjM1clpPWE96dDdWZTJ2N2kvVEk5clo3TzE1ZSt2N3FqZFRyeW15T3FPVmdqVDZ0SFVlbFJ5bDZjcmJ5djVza2FaZzN3Q1dPb0k0UUVBQUFBQUFBalJrUkVoTzY2Nnk1Tm1USkYrL2Z2VjJGaG9kcmIyM3ZjUDJaaHpJRFg1UFA0dFArWCt5VkplUS9tRGRpNGUxN1lvK3I5MWNxK01Wdk56dVp1MnhTOFhLRFM5MHVWUGk5ZFNWT1Q1TnpqVk5INkl0VWVxdFdTRjVmSTZ1Z0k5WTYrY1ZRSFhqMGdSNnhEV1Rka1NaSnFEOVdxL2tUOWdDMGZuL3pseVpLa3duV0ZmdnRtWHF4a1E0bDIvMnkzTEhhTHhpd1lJM3VVWGJXSGFuWDR2dytycXFCS2k1OWJMSXVOaGIzREVTRWtBQUFBQUFBWWNYSnljcFNUazlQcmZxdTBxdC9QOW5sOEtuaXhRRkxIS2RCVis2cGtlazNOZTNaZVo4RFhYOTQycnhwS0c3VDBWMHNEN3Evb2FmT29haytWYm4vOWRvVW5kaHpjNDJuMWFPdVB0cXIyVUswSzN5N1VsQWVuU0pLT3J6a3V3ekIwMnk5dVUwUktST2NZcmZXdEExS3ZwTTU5TXMrSGtKZnVtM20yOEt4MlA3OWJVV09pdFBpbml4V1pHaWxKTWsxVHU1N2JwWlB2bjFUUnVpTGwzTmY3ZjY0SVBhSmpBQUFBQUFDQUFlVHorRlM0cmxDRjZ3cFYra0dwV3FwYjVHbjI2UFJIcDFWM3RHNUFubUdhcHFZL052M3lCN3lZSGNIZitRQlNrbXpoTnMxNllwWWs2ZlNXMDUzWHZXMWVtVEtsUzFhdGh5ZUVhN0FjKzkweG1WNVRjNStlMnhsQVNwSmhHSnIyeURSSjB1bXRwd04xeHhESFRFZ0FBQUFBQUlBQmRQRStpS2JYVkV0ZGl5cTNWK3JnYXdlMStYOXQxdUtmTGxieWpPVCtQY1NRVW1hbVhMNkp4ZWkyVFdKZW9nekQwTG15YzUzWHhpNFpxK0kvRmV2RDczMm92Sy9sYWR3dDR3YjlCT3VxZlZXUzBSR09sbTBwODd0bnF1UGduY2J5eGtHdENRT0hFQklBQUFBQUFDQklES3VoeUpSSVRicHJrcUpTby9UeDMzeXNnNjhmMUkzLzk4WitqV3QxV0R2M2M3eGNHOFBTOVVBZXcycklzQnJ5dGZzNnIrVS9sYStJbEFnZFgzMWNlNTdmb3dPdkh0Q1VyMHhSM29ONTNZNFJERzJ1TnNtVWl0WVZCV3pqYmZNT1NpMFllSVNRQUFBQUFBQUFneUExUDFXUzVEcnB1bkRSa0h4ZVg3ZnRmWjd1cjB2cTBXbmZwcy9zOW5xYnEwMCtqODl2NzBlTHphSnBYNSttM1B0eWRmS0RrenI2bTZNNitOcEJ0ZGEyS3YrNytmMnF0YWZza1hhMU43VnIrYnZMZTM2YU9ZWU45b1FFQUFBQUFBQVlCTTNWSFNkWWg4V0ZkVjV6UkR2a2EvZXB0YzcvQUJqWFNWZS9nejJ2Mit1MzVQcTh5dTJWa3FTa3FVbGQ3dGtpYlpyODVjbTY2Zm1iSkVNNitmN0pvTlJxbWwwRDB2ako4VEo5cG1vUDF2WnFMQXdQaEpBQUFBQUFBQUJCNW1ueHFPQ2xqaE96czIvTTdyeWVrSnNnU1RxeDlrVG5OWi9IcC8ydjdCK1E1eGE4V09DM2hMbkoyYVNEcngrVUpFMjZhMUxuZGVkdXAxOC9xOE1xUTRiZmt1K0JxdFVXWVpPM3pkdXgvUG9pRSsrY0tFbmE4OElldFZTMytIY3lPOExUbHBwTHJtUFlZRGsyQUFBQUFBREFBUEo1ZkNwNHNTTndOR1dxN1d5YnF2Wld5ZDNnVnRyc05PVTlsTmZaTnZlK1hEbDNPM1gwdDBkVmQ2Uk8wUm5ScXQ1ZnJaaXNHTm5DYmZLMGV2cGNoelhNS2srTFJ4c2UzYUMwT1dueXRucFZ1YU5TbmhhUEp0ODd1WE41dUNSdC9kRld4VTJJVStLVVJKbW1LZWN1cDB6VFZPNzl1UU5lYTlLMEpEbDNPN1gxUjFzVm1ScXA2LzYvNnlSMWhMT1ZPeXBWdXJGVUd4N2RvTlQ4VkVXa1JLaTlxVjIxaDJ2VjdHelcwbGVXS2lJNTRncFB3RkJFQ0FrTUVOOTcvVHpaREVPV1pXbE5xRXNBQUFBQU1JejRQRDRWcml2c2ZHMkx0Q2x1UXB6RzN6cGVFKzZjNExmZllmcjhkRjN6Tjlmb3lHK09xT1pnalJwT05Tajd4bXpOZUh5RzF0Mi9ybDkxR0lhaDYvL3BldTEvWmIvS1BpbVR0OVdybUxFeG12emx5WnB3eHdTL3RqbkxjbFR4ZVlWT2Jqd3BxOTJxK0VueG1ybGlwc1l1R1R2Z3RlWi9OMS9iLzJtN1hDVXUrZHoreTdqbi8yQytVcTlPVmNtZlNsUjlvRnJlTnEvQ1lzT1VrSk9nbWQrYXFkaHhzZjM2VEJBNmh0bmRJbndBdlVZSU9YSU5aQWk1Y3VWS3hjYkc2b2tubmhpd01RRUFBQUJJYjc3NXBzckt5dlRNTTgvMGE1eFZXalZBRllYVzZsdFh5eFp1MDdMMXkwSmR5cEN4UWl0Q1hjS0laZlRnSkNIMmhBUUFBQUFBQUFBUVZJU1FBQUFBQUFBQUFJS0tFQklBQUFBQUFBQkFVQkZDQWdBQUFBQUFBQWdxVHNjR0FBQUFBQUFZWVI3WStFQ29Td0Q4TUJNU0FBQUFBQUFBUUZBUlFnSUFBQUFBQUFBSUtrSklBQUFBQUFBQUFFRkZDQWtBQUFBQUFBQWdxQWdoQVFBQUFBQUFBQVFWSVNTQUllZVpOM0wwNDdjbWhicU1BV2VhWnFoTEFBQUFBQUFnSkd5aExnQkFoNlhQNWZ1OU5nd3BOc0tqcXpLYTlOVUZaelJsVEhPSUtodDhWUTBPUllWNXU3M1g3TFlxMHRIOXZhSE81WEpKa2d6RENIRWxBQUFBQUFKWm9SV2hMZ0VZa1FnaGdTSEVaakYxNTZ3YVNWSzd4NktpNmdodEs0elRqdUpZL2NOOVJab3ovbHlJS3h3Y3YzejBxQ3hHMTFtRFAveGRqb3FjRWZyOVUvdERVRlgvT1oxT1NWSllXRmlJS3dFQUFBQUFZSEFSUWdKRGlNMXE2anMzbC9sZFc3c25SVC8vTUV2LzhVbUc1b3cvRnFMS0JsZWdtWTc3VGtVcjNPNGI1R29HaHRmcjFmYnQyeVZKRG9janhOVUFBQUFBQURDNDJCTVNHT0x1bUZrclNhbzRHNXpaYzE0ZlM0T0R6ZXYxYXZQbXphcXRyUTExS1FBQUFBQUFoQVF6SVlFaHJxR2w0MS9UalBnMnYrdExuOHRYdU4ybmQ3Ni9yMHVmZTU2ZnBkWjJpOTU3dHFEYlBtOSsrNEJlMnBTdGo0L0ZxK1dTZHVmYnJQMytQcjJ6SjBYcjk2YW84cXhEY1JFZUxjeHg2YkZGRllvTzk1K3B1UGxJZ3Q0cFNGRnhkWVFNU1ZrSmJYcjhodkxPNWVPOXJmWFM5aGZ2bDluYWJ1bDhmZW43TzFvWnBUYytUOVBCOG1pMXRsdVVGdWZXNGluMWVuQ0JVMkcyd1oxQmFacW1YQzZYbkU2bnRtL2ZydHJhV3QxODg4M2F1SEhqb05ZQkFBQUFBTUJRUUFnSkRHRWVyNkZWSDJWSWtoNlk1eHl3Y1YvOElGdjdUMGRyY1Y2OW5BM2RMdzMrK1lkWjJuZ3daVCt4b0FBQUlBQkpSRUZVVVhNbk5HaGFScFAybkl6UkgvWW02M0I1bEo3L3MrTnlmQkhxdmJrOVRhOTluS0hZQ0krdXp6MHJTVHBjSHFWQ1orU0E3V0g1NWZ4cVNkSzZnaFMvZlRNdjl1NkJKRDMvZnJic05sUHpKelFvT3N5clF4VlIrcC9QMHJYM1ZJeCsrcFVUc2xsN2Z6cjFaMVdMOVBuS2xmMnFQeVVsUlYvLyt0ZVZrcEpDQ0FrQUFBQUFHSlVJSVlFaHhPTTE5TkttTEVsU1U1dFYrMDdIeU91VG5ybjlsRzZZY25aQW50SG1zZWhVYmJoZWVleEl3UDBWMjlvdEtpaU4wYXZmUEtMRXFIWkpIVE1RLzJyMVpCMnVpTkxhUFNuNnl2eU9VUFQzdTFKbEdOTFBIem1xNUpqMnpqSHFtd2Z1MTh2NWZUTFhGYVIwdTI5bVlWV0VYdGlZclRIeGJ2M0xBNFZLalhWTGtreFRXdm51T0cwOGxLajFlMU8wYkU1VnI1K2RGWFZLMTE1N2JaL3FkamdjeXNqSTBKZ3hZemdSR3dBQUFBQXdxaEZDQWtPSXgyZG9YVUdLMzdWd3UwOWJqc1pyYkZLcjhzWTA5ZnNacGlsOVkxSGxaUTk0TWRVUi9KMFBJTS9YOGNTTjVmcGZ2OG5WbG1QeG5TRmttOGZTMGVHU2pDMGgwdFB2V250cXpZNDBlWDJHL3ZLMlU1MEJwQ1FaaHZUd3drcHRQSlNvcmNmaSt4UkNaa2VkMHJpRkN3ZXlYQUFBQUFBQVJoMUNTR0FJdVhnZlJLL1BVRjJUWFR1S1kvWDZ4eGw2NW8wYy9aOEhDalU5cTdGZnp6QWt6YnpDR0JiRDFNenNybTJtcERmTE1LVHl1dkRPYXpkTnJkZUcvVW42eS8vSjFVUFhPSFh6dExwQlA4RjYzK2xvR1pLMkhrdlF4OGZqL2U2WlprYzZHcXlEZlFBQUFBQUF3SlVSUWdKRGxOVmlLaVhHclMvTnFsRnFyRnQvKy90SitvOVB4dWk1cjU3bzE3Z091Njl6UDhlQWJXeW1MRWJYL1JPdEZsTldpNm4yaTA3VS91NHRwNVVTNDlhYW5hbDZZV08yWHR1YW9mdm5PL1hnL0twdXh3Z0dWNHROcHFUMWU1TUR0bWxydHd4S0xRQUFBQUFBb0N0Q1NHQVl1SHBzeHdFdkoyc2lPcThaNnBndDJSMVBnT3ZuKzEySkwwQjI2R3F4eWVNMS9QWit0RmxNL2RtMVozVGZuQ3B0UEpTa043YW42VDgremxCZG83MXo3OGErMXRwVGtRNmZtdG9zK3RQVGU4WFdpd0FBQUFBQUREMU1EUUtHZ1pwekhTZFl4MFZjMkdjeE90eXJkbS9Ia3UyTG5hd0psOGZidnlUTzdiR29yTDdyOHVYdFJiR1NwR2taWGZlbWpIRDQ5T1g4YXYzYlE4ZGxTTnA0TUNrb3RYYVhqMDVPYlpiUE5IU29QTHBYWXdFQUFBQUFnTUZCQ0FrTWNTM3RsczRUc3hmbjFYZGV6MDF2bGlTOXMrZkNRVFllbjZGZmJja2NrT2YrK3dmWkhZZk9mTUhwY3VqWG4yUklrdTZjVmRONWZVOXBqRjgvaDkwbkdWLzgvd0RYR21IM3FhM2RJbGVML3lUdU8yYldTcEplL0NCYk5lZjhnMDVUMG83aVdOVTArbDhIQUFBQUFBQ0RoK1hZd0JEaThScWRnYU5wR25LMTJMVDNWTFFhV216S0gzZE9YMTNnN0d5N2JFNlZkcCtNMFJ2YjAzUzBNbEpqNHQwNmNEcGFXWW10Q3JmNzFOcVBQUkREYkQ2MXVpMTYvRmZUTkh0OGcxcmJMZHBaSEtlV2RvdnVtVjJ0L0MrV2gwdlNYNjJlckFuSkxjb2QweXpUbEhhZmpKVnBTc3N2T29sNm9HcWRsdG1rM1NkajlOZXJKeXNsMXEyL3Y3ZFlVa2M0dTZNa1ZoOGNTdFJqcjA3VDFXTWJsUkxqVmxPYlZZY3JvbFRWNE5DcVI0OG9PYnI5Q2s4QUFBQUFBQURCUUFnSkRDRWVuNkYxQlJkbUMwWTRmSnFRM0tKYnI2L1VIVE5xL1BZN25EZWhRWDk5MTBuOTl2TTBIU3lQVm1tdFJ6Zm0xZXV4Nnl2MWxaZG05S3NPdzVEKzhmNGkvV3BMcGo0OUVhZldkb3ZHSnJicHJ2eHEzVEdqMXEvdHN0blYrcnlvSXdDMFcwMU5TbTNSRTR2TGRkUFVDN00yQjZyV2I5OThXdi95aC9FcXFZNlErNUpsM00vZVVhcFoyZWYwN29Ga0hTaUxsdHRqS0RiY3E1ejBabjNyaGdxTlRXN3QxMmNDQUFBQUFBRDZ6akJOYzNDT3J3VkdPTjk3Z1U5bUhrNldQcGV2Y0x0UDczeC9YNmhMR1RJc1MydXUzS2lIVnE1Y3FheXNMRDM0NElNRE5pWUFBQUFBNmMwMzMxUlpXWm1lZWVhWmZvMnpTcXNHcUNMMDFncXRDSFVKNkNQRHVQSXhzZXdKQ1FBQUFBQUFBQ0NvQ0NFQkFBQUFBQUFBQkJVaEpBQUFBQUFBQUlDZ0lvUUVBQUFBQUFBQUVGU2NqZzNBejN2UEZvUzZCQUFBQUFBQU1NSXdFeElBQUFBQUFBQkFVQkZDQWdBQUFBQUFBQWdxUWtnQUFBQUFBQUFBUVVVSUNRQUFBQUFBQUNDb0NDRUJBQUFBQUFBQUJCVWhKQUFBQUFBQUFJQ2dzb1c2QUdDa3NDeXRDWFVKQUFBQUFERHFtYVlwd3pCQ1hjWVZiWDU2cyt5UmRpMzZ4MFU5YXYvMjNXL0wwK3JSQXhzZjZQRXpBdlZaZmV0cTJjSnRXclorV2E5cUJ2cURFQklBQUFBQUFBeDdWcXRWa3VSeXVSUWZIeCt5T2xiZnV2cXk5ODhIZ3MxVnpiSkgyUWVqSkdCSUlJUUVBQUFBQUFERFhreE1qQ1NwcXFvcXBDR2tKRmxzRmsyOGMrSmwyOXkyNmpZWmxxRS9ZeE1ZS0lTUUFBQUFBQUJnMkRzZlFtN2Z2bDJUSmszcW5Ca1pDaGFiUmZsUDVWKzJqVDJTV1pBWVhUaVlCZ0FBQUFBQWpCZzFOVFhhdkhtenZGNXZxRXNabFV5dkdlb1NNRVF4RXhJQUFBQUFBSXdZTjk5OHN6WnQycVNLaWdvdFdMQkFhV2xwaW91TEczS0gxUVE2SEtiMGcxSVZyaTJVNjZSTFZvZFY2ZlBTTmV2UFoxMTJyTDcwQ2FUdWFKMk8vT2FJYWc3V3lOUHFVVlI2bExJWFp5dnZxM215aHZuUExqMy9IdTVlZmJjS1hpeFEyY2RsOHJUMDd2QWNqQjZFa0FBQUFBQUFZTVNZT1hPbXhvd1pvdzBiTnVnUGYvaERyL3ZIUEJNVGhLcDZaditxL1RxMitwaHM0VGFOV1RCR3RnaWJuSHVjMnZxanJUSjkzYzh3N0V1ZlFFbzJsR2ozejNiTFlyZG96SUl4c2tmWlZYdW9Wb2YvKzdDcUNxcTArTG5Gc3RpNkxxcmQ4OEllVmUrdlZ2YU4yV3AyTnZmcHZXUGtJNFFFQUFBQUFBQWpTa3BLaWg1KytHRlZWbGFxb3FKQ2JyZTd4MzBQNm1BUUt3dXNhbStWanEwK3BvamtDTjMwYnpjcEtqMUtrdVJ0OCtyVHYvdFVybUxYZ1BRSjVHemhXZTErZnJlaXhrUnA4VThYS3pJMVVwSmttcVoyUGJkTEo5OC9xYUoxUmNxNUw4ZXZuN2ZOcTRiU0JpMzkxVkxad29tWkVCZy9IUUFBQUFBQVlNUXhERU1aR1JuS3lNam9WYitCQ0NFOXJSNnR2blYxbCt2VEhwNm1xeDY1cXRzK1JldUxKRWt6dmpXak0weVVKR3VZVmJPL04xc2JIdDB3SUgwQ09mYTdZeks5cHVZK1BiY3pnSlE2UHNkcGowelR5ZmRQNnZUVzAxMUNTTk0wTmYyeDZRU1F1Q0orUWdBQUFBQUFBQWFReFdiUnhEc25kcm1lbUpjWXNFL3RvVnBKVXNhQ3JxRnBkR2EwckE2cnZHNXZ2L3NFVXJXdlNqS2swMXRPcTJ4TG1kODlVeDNMdWh2TEc3dDJOS1NVbVNrOWVnWkdOMEpJQUFBQUFBQ0FBV1N4V1pUL1ZINnYrclNlYlpYVllaVTkydDd0ZmNQUzlXQ2R2dlFKcE0zVkpwbFMwYnFpZ0cyOGJWMERUYXZES3F2RDJrMXJ3QjhoSkFBQUFBQUFRSWhaSFZaNVdqM3l0ZnRrc2ZzZi9tSjZ6VzVuTlBhbFR5RDJTTHZhbTlxMS9OM2x2VHBKZktpZE9vNmhxK3VSUmdBQUFBQUFBQmhVTWRreGtpbFY3Ni91Y3E5NmYzVzNKMTMzcFU4ZzhaUGpaZnBNMVI2czdWM2hRQThSUWdJQUFBQUFBSVJZOW8zWmtxUjlxL2JKM1hqaE5PODJWNXNLWGlvWXNENkJuTi9EY3M4TGU5UlMzZUovMDVRcXQxZXFwYWFsbTU1QXo3QWNHd0FBQUFBQUlNUnk3czNSNmMyblZYK2lYdTgrK3E3UzU2WExORTJkMlg1RzZmUFQxZXhzbHFmVjArOCtnV1RmbUszS0haVXEzVmlxRFk5dVVHcCtxaUpTSXRUZTFLN2F3N1ZxZGpacjZTdExGWkVjRVl5M2oxR0FFQklZSm56dkpZZTZoRkhMc3JRbTFDVUFBQUFBR09Fc2Rvc1cvK3RpSGZyMUlaVnRMZE9wemFjVW1SS3BuT1U1bXZyUVZLMjlkKzJBOUxtYytUK1lyOVNyVTFYeXB4SlZINmlXdDgycnNOZ3dKZVFrYU9hM1ppcDJYT3hBdlYyTVFvWnBtajNmSUFCQXlCQkNoczVBaHBBclY2NVVWbGFXSG56d3dRRWJFd0FBQUlDMGJkczJmZmJaWjNybW1XZjZOYzRxclJxZ2l0QmJLN1FpMUNXZ2o0d2VuRkRFbnBBQUFBQUFBQUFBZ29vUUVnQUFBQUFBQUVCUUVVSUNBQUFBQUFBQUNDcENTQUFBQUFBQUFBQkJSUWdKQUFBQUFBQUFJS2dJSVFFQUFBQUFBQUFFRlNFa0FBQUFBQUFBZ0tBaWhBUUFBQUFBQUFBUVZJU1FBQUFBQUFBQUFJS0tFQklBQUFBQUFBQkFVQkZDQXZEenpCczUrdkZiazNyYy9wN25aMm5wYy9tOWVrYWdQa3VmeTljOXo4L3ExVmdBQUFBQUFHRG9zNFc2QUFDRDQwcEI0WHZQRmtpU3Fob2NpZ3J6RGtaSm80N2I3WllrR1lZUjRrb0FBQUFBQkxKQ0swSmRBakFpRVVJQ280ak5ZdXJPV1RXWGJmUExSNC9LWXBpRFZOSG9VbDFkTFVrS0R3OFBjU1VBQUFBQUFBd3VRa2hnRkxGWlRYM241ckxMdG9sME1Bc3lXSXFMaXlWSjhmSHhJYTRFQUFBQUFJREJ4WjZRQUVZRnJ5KzBTNkNycXFxMGE5Y3VTWkxOeHZjL0FBQUFBSURSaGI4SkEvQ3o5TGw4aGR0OWV1ZjcrL3l1YnpxY3FMVjdVbFJhRXk2SHpkVGNDUTE2OHFiTHo2cnNTNTlBamxaRzZZM1AwM1N3UEZxdDdSYWx4Ym0xZUVxOUhsemdWSmpOMSsxN2VQUGJCL1RTcG14OWZDeGVMZTJXem4wdkI5dXhZOGUwYWRNbXBhU2t5T2wwaHFRR0FBQUFBQUJDaVJBU3dCVzlzaVZUYTNhbUt0enUwL3lKRFlwd2VMV25ORlovdFhxeWZBRzJqK3hMbjBEZVBaQ2s1OS9QbHQxbWF2NkVCa1dIZVhXb0lrci84MW02OXA2SzBVKy9ja0kyYTlkQlgvd2dXL3RQUjJ0eFhyMmNEWTQrdkhQcGROTllsVy9iMXV0K3Btbks1WExKNlhTcXJxNU9lWGw1V3JKa2lWNSsrZVUrMVFFQUFBQUF3SEJHQ0FuZ3N2YWRpdGFhbmFsS2ptN1h5b2VPS3oydTQ0VG50bmFMZnJKMm9rcXFJd2FrVHlDRlZSRjZZV08yeHNTNzlTOFBGQ28xdG1NczA1Uld2anRPR3c4bGF2M2VGQzJiVStYWHI4MWowYW5hY0wzeTJCR0YyMzNkRGQwalpVMWo5Zmxubi9XcHI5MXVWMlptcGhZdFdxU2NuSncrMXdBQUFBQUF3SEJIQ0FtTUlxM3RGaTE5THIvTDlhOHZQS09IRjFaMjIyZjkzaFJKMHVNM1ZIU0dpWklVWnZmcHFWdE82L0ZYcHcxSW4wRFc3RWlUMTJmb0wyODcxUmxBU3BKaFNBOHZyTlRHUTRuYWVpeStTd2hwbXRJM0ZsWDJLNENVcEd0VFA5RjFENi90MXhnQUFBQUFBSXgyaEpEQUtHS3ptTHB6VmsyWDYxUFNtd0wyT1Z3UkpVbGFNTW5WNVY1bVFwc2NOcC9jSGt1Lyt3U3k3M1MwREVsYmp5WG80K1ArcDBxYlpzZGhNeFZudzdyME15VE56R3JzMFRNQUFBQUFBRUJ3RVVJQ280ak5hdW83Ti9mdVlKaXp6VFk1YkQ1RmgzbTd2Vy9wNXREcHZ2UUp4TlZpa3lscC9kN2tnRzNhMnJzR21nNjdUdzViLzJaQkFnQUFBQUNBZ1VFSUNlQ3lIRlpUcmUwV3RYc04yUzg1L01Yck0rVDJkRTBVKzlJbmtFaUhUMDF0RnYzcDZiMHllaEZlOXFJcEFBQUFBQUFJc3A2dGh3UXdhbVVudGNxVWRLQXN1c3U5L1dYUjhwbGQ0NzYrOUFsa2NtcXpmS2FoUStWZHh3SUFBQUFBQU1NRElTU0F5MW84cFY2U3RPcWpURFcyV2p1dnU1cHRlbmxUMW9EMUNlU09tYldTcEJjL3lGYk5PYnZmUFZQU2p1SlkxVFRhdStrSkFBQUFBQUNHQ3BaakE3aXNlMlpYYS9QUkJCVTZJL1g0YTlNMGQzeURUTlBRanBKWXpadlFvS29HaDFvdjJaT3hMMzBDV1p4WHJ4MGxzZnJnVUtJZWUzV2FyaDdicUpRWXQ1cmFyRHBjRWFXcUJvZFdQWHBFeWRIdHdYajdBQUFBQUFCZ0FEQVRFc0JsMmEybWZ2cVZRdDA3dTFvMmk2bVBqaWJvY0VXVTdwdFRwUi9jVVRwZ2ZTN24yVHRLOWN6dHBjcEphOUdCc21pOWV5QkorMDdGYUh4eXEvNzZycE1hbTl6YTM3Y0pBQUFBQUFDQ3lEQk4wN3h5TXdDaDVuc3Y4T25RQ0M3TDBwb0JHMnZseXBXNjl0cHJ0WERod2dFYkV3QUFBSUMwYmRzMmZmYlpaM3JtbVdmNk5jNHFyUnFnaXRCYks3UWkxQ1dnand6anlrZkpNaE1TQUFBQUFBQUFRRkFSUWdJQUFBQUFBQUFJS2tKSUFBQUFBQUFBQUVGRkNBa0FBQUFBQUFBZ3FBZ2hBUUFBQUFBQUFBUVZJU1FBQUFBQUFBQ0FvQ0tFQkFBQUFBQUFBQkJVaEpBQUFBQUFBQUFBZ29vUUVnQUFBQUFBQUVCUUVVSUNBQUFBQUFBQUNDcENTQUFBQUFBQUFBQkJaUXQxQVFCNnhySzBKdFFsQUFBQUFBQ0dnZFczcnBZdDNLWmw2NWVGdWhTZ0V5RWtBQUFBQUFBWTlnekRrQ1M1M1c0NUhJNlExYkg2MXRXU0pFZU1RM2Y5OWk1Wnc2eFg3UFAraysvTFZld0thWERvYWZib3hOc25WUFpKbVJyTEd1VjFlMldQdENzbU8wYXovbnlXa3FZbGRiWTkveDREZVdEakE4RXVGOE1RSVNRQUFBQUFBQmoyNHVMaUpFblYxZFhLek13TWNUV1MrNXhiSjk4L3FVbDNUN3BzTytkdXAxekZya0dxcW52TlZjMzY2Tm1QMUZUWnBMZ0pjY3ErTVZzeXBLWXpUYW81V0tPRzBnYS9FRktTTERhTEp0NDVNVVFWWXpnaWhBUUFBQUFBQU1QZWhBa1RaTEZZVkZKU0V2SVFNaXcrVE8yTjdUcng5Z2xOdW11U1pBUnVlMnoxTVZrZFZsbkRyZks1ZllOWDVFWDJ2cnhYVFpWTm12WGtMT1hlbit0M3o5M2dWcHVyclVzZmk4MmkvS2Z5QjZ0RWpBQWNUQU1BQUFBQUFJYTlpSWdJTFZpd1FEdDM3bFJWVlZWSWF6RjlwdEptcCtuYzZYT3EzRkVac0oycnhDWG5icWZTNTZmTDF4NmFBRktTbkh1Y3N0Z3N5bG1lMCtXZUk5YWhtT3lZRUZTRmtZYVprQUFBQUFBQVlFUzQ1cHByVkZ4Y3JEVnIxdWlXVzI1UmJtN3VsVHNGZ2MvalU4NTlPYXJjVWFuamE0NXJ6SUl4M2JZN3Z1YTRKQ24zdmx4VmZGb1JjUC9JdXFOMU92N1djZFVjcUZIYjJUYlpJbXhLeUUzUTVDOVBWc2JDak1DRm1OS0p0U2RVdEw1SWpSV05Db3NMVTlhaUxGMzEyRlZ5UkYvWU45TXdEUGs4UGpXZmFWYlVtS2krdjNIZ01nZ2hBUUFBQUFEQWlHQ3hXTFI4K1hKdDJyUko2OWV2VjJKaW90TFMwaFFYRjlkNWNNMFZMUnlBUWt3cGJVNmE0aWJFcVdwdmxWekZMc1ZOalBOcjBsTGJvbE1mbmxMaWxFUWx6MGlXYVpyZERsWDRUcUgydnJSWE1xVFUvRlJGTFloU2EyMnJuSHVjY3U1Mkt1L0JQTTM0MW94dSt4YThYS0RTOTB1VlBpOWRTVk9UNU56dFZPRzZRdFVjcXRHU0Y1Ykk2dWdJUFRNV1pxajBnMUo5OHJlZmFQNlA1aXNoSjJFQVBnVEFIeUVrQUFBQUFBQVlNU0lpSW5UWFhYZHB5cFFwMnI5L3Z3b0xDOVhlM3Q3ai9qRUxCMkRwOFJkNVl1Nzl1ZHI1cnp0MS9QZkhOZThIOC95YUZLNHRsTS9qVSs3eXdMTTFhNC9VYXU5TGUyV1B0dXVHZjdsQkNia1h3c0hHaWtaOTlNeEhPdnJtVWFYbXB5cHRUcHBmWDArYlIxVjdxblQ3NjdjclBERzg0MXFMUjF0K3VFVjFSK3QwNHUwVHluc3dUNUkwNjg5bnlWWGkwdG1pczlyMG5VM0t2aWxiMDc0K2pXWFlHRkNFa0FBQUFBQUFZTVRKeWNsUlRrN1hQUTZ2WkpWV0RWZ05ZNWVNMVlGWEQralU1bE9hOGEwWkNrKzRFQVlXLzZGWWthbVJ5cm9oSzJELzQydU95elJOelh4aXBsOEFLVW5SR2RHYThmZ003ZmpwRGhYL3NiaExDQ2xUeW44cXZ6T0FsQ1JiaEUyelZzelM1cWMzcTJ4TFdXY0lHUllYcGlVdkxOR1IzeHpSOFRYSGRlckRVenI5MFdsTnZHdWlaajR4VTdid3J2R1JwOVdqMWJldTduSjkyc1BUZE5ValYvWDRNOExvUVFnSkFBQUFBQUFRQkJhYlJUbjM1dWpBYXdkVXRLNUlWMzJqSTV3cmViZEU3a2EzcHY3WlZCbld3TXZFYXc3V1NKS3lydTgrcUR3ZlBOWWRyK3R5ejdBWVNwbVowdVY2MHJRa0dZYWhjMlhuL0s1YkhWWk5mM1M2Sm45NXNvNitlVlJGNjR0VXRLNUlOUWRyZE9Oek44b1I0L0JyYjdGWk5QSE9pVjNHVDh4TERQaCtNTG9SUWdJQUFBQUFBQVRKeExzbjZzaHZqcWhvZlpIeUhzcVR4V2JSaWJkT3lCWnAwNFE3SjF5MnI3dkJMWXZkSW51MHZkdjdZWEZoa2lSUGs2ZkxQYXZES3NQU05lQTBySVlNcXhId05PN3d4SEJkL1JkWGEvSTlrN1h0NzdmSlZlelN2bC91MDd4bi9aZVRXMndXNVQrVmY5bjZnWXRaUWwwQUFBQUFBQURBU09XSWRtajgwdkZxYzdYcDFLWlRxdmlzUWsxbm1qVHhqb215UjNZZkxwNW5pN0RKMSs2VHA2VnJ5Q2hKYlExdEhjK0ljM1M1Wi9xNlAraW16ZFVtbjhlbnNJU3d5ejQ3T2lOYUMzL1NjVXBQK1NmbGwyMEw5QVFoSkFBQUFBQUFRQkRsTHMrVllSZ3EvbE94U3Q0dGtXRXhsTFBzeXZ0VkprMU5raVJWZkZiUjdYM25IcWNrS1dWRzEyWFhYcmUzeTVKclNhcmNYdWszOXVWRVpVVEpzQm9CQTAyZ053Z2hBUUFBQUFBQWdpaHFUSlF5RjJXcTdsaWR6bXcvbzZ6cnN4U1pGbm5GZmpuM2RRU1YrMzZ4VDY1aWw5Kzlwc29tSFhqMVFNZStrOHU3RHpRTFhpeVF0ODE3b1krelNRZGZQeWhKbW5UWHBNN3JlMTdjbzlhNjFpNzlTLzVVSXROcktubEc4cFhmSkhBRjdBa0pBQUFBQUFBUVpMbjM1NnJzNHpLWk1wVjdmMjZQK3FUTlNkTlZqMXlsUS85NVNCdS92VkZwK1dtS1RJdFVhMTJybkx1ZDhubDltdnYwWE1XTmordlMxeHBtVlh0enV6WTh1a0ZwYzlMa2JmV3Fja2VsUEMwZTVTekxVV3ArYW1mYm9uVkZLdjVqc1JLbkpDb21PMGFHeFpDcnhLVzZvM1VLaXd2VHJDZG5EZGpuZ05HTEVCSVlKbnp2OGMxVHFGaVcxb1M2QkFBQUFBRERYTkswSkNWTlM1S00zcDBnUGUzaGFVcWFscVFUYjUxUTdaRmFPUXVjQ29zTFU4WjFHWnJ5d0JRbDVDUjAyODh3REYzL3o5ZHIvNnI5S3YrMFhONVdyMkxIeFdyUzNaTTA0UTcvQTNIeXY1T3Z5dTJWSGNIanNUcFpiQlpGajRuV2xLOU1VZTd5WElVbmh2ZnJ2UU9TWkppbXljSitZQmdnaEF5ZGdRd2hWNjVjcVd1dnZWWUxGeTRjc0RFQkFBQUFESnhWV2hYcUVrYXRGVm9SNmhMUVI0WmhkRDJLL1JMc0NRa0FBQUFBQUFBZ3FBZ2hBUUFBQUFBQUFBUVZJU1FBQUFBQUFBQ0FvQ0tFQkFBQUFBQUFBQkJVaEpBQUFBQUFBQUFBZ29vUUVnQUFBQUFBQUVCUUVVSUNBQUFBQUFBQUNDcENTQUFBQUFBQUFBQkJSUWdKQUFBQUFBQUFJS2dJSVFFQUFBQUFBQUFFRlNFa2dFR3o5TGw4M2ZQOHJGQ1hFVEp1dDF1U1pCaEdpQ3NCQUFBQUFHQncyVUpkQUlEQnNmUzVmRWxTVExoWC8vUGtRWVhaZlZmczgrZS96bE5KZFlUQzdUNjk4LzE5d1M2eFd5MXVpOTdlazZwUGo4ZXJyRDVNYm8raHlEQ2ZzaE5hOWVSTjVacWEwZFRaOXZ4N0RPUzlad3VDWGU1bFZWZFhTNUxpNCtORFdnY0FBQUNBd0Zab1JhaExBRVlrUWtoZ2xEblhhdFhHUTRtNjYrcWF5N2JiZlRKR0pkVVJnMVJWOTZvYUhQcmhtNU5WNlFyVGhPUVdMYzZybDBYU0daZERCOHVqZGJJMjNDK0VsQ1NieGRTZHN5Ny8za0tsdUxoWUZvdEY0OGVQRDNVcEFBQUFBQUFNS2tKSVlCU0pqL1Nvc2MycXQvZWs2a3RYMStoeWk0Si92eXRORHB0UDRYYWYzSjdRN056d2k4MlpxblNGYWNXTjVWbyt0OHJ2WGtPTFRRMHQxaTU5YkZaVDM3bTViTEJLN0xHcXFpcnQyclZMMTF4empTSWlRaHZ1QWdBQUFBQXcyTmdURWhoRmZLWTBlOXc1bGRXRmFXZHhiTUIySlRVUjJuMHlSdk1tTktnOVJBR2tKTzA1R1N1YnhkUjljNnE2M0l1TjhDZ3JzUzBFVmZYZXNXUEh0R2JOR3FXa3BHakJnZ1doTGdjQUFBQUFnRUhIVEVoZ0ZHbjNXblR2N0NydEtJN1Y3M2VsYXY3RWhtN2IvWDVucWlUcHZqblYybFlZcnpCYjkvdEhIcXVNMUZ1N1UzV3dMRnBubTIyS2NQaVVrOWFzTCtkWDY5ckpyb0IxbUpMZTJaT2k5WHRUVkhuV29iZ0lqeGJsbnRVM3JxdFVkTGkzczUxaG1QTDRMRHJURUtZeGNhRUpIRTgzalZYNXRtMjk3bWVhcGx3dWw1eE9wK3JxNnBTWGw2Y2xTNWJJWXVHN0h3QUFBQURBNkVNSUNZd21walJuL0RsTlNHN1IzbE1kZXo1T1NHbnhhMUxiYU5mbW93bktUVy9XOUt4R21XYjNRNjByU05ITEgyYkprS21yeHpacS9zUTIxVFhadGFjMFJudEtZL1NWK1U1OTg0YUtidnYrL01Nc2JUeVlxTGtUR2pRdG8wbTdUOFpvWFVHS0RwVkg2MmRmT3k3SEY2SG50Wk5kMm5RNFVYLzMxa1Q5OE01UzVhUTFEK2pIMFJObFRXUDErV2VmOWFtdjNXNVhabWFtRmkxYXBKeWNuQUd1REFBQUFBQ0E0WU1RRWhoRnp1ZUo5ODJ0MHNwM3grbXQzYWw2NXZaU3Z6YnZGS1RJNHpXNjdNRjRzU09WVVhyNXd5eEZoM24xVC9jWEtqZjlRamhZY1RaTVAzZ2pSNy9ia2FiOGNlYzBlOXc1djc1dDdSWVZsTWJvMVc4ZVVXSlV1eVNwcGQyaS8vMjdIQjJyak5UYVBTbjZ5bnluSk9uSm04cDFzaVpDUlZVUmV1cS9wK2pHdkhwOS9kcktRVjJHZlczcUo3cnU0YldEOWp3QUFBQUFBRVlpMWdVQ285Q1NxZlZLakdyWDVpTUpxbSsrOEYxRVM3dEZmOXlYck5SWXQ2N1BQUnV3LzF1N1VtV2EwcmNXbC9zRmtKS1VFZCtteDY3dm1BSDV4MzNKWGZxYWtyNXpjMWxuQUNsSkVYYWZWaXd1bHlSdE9SYmZlVDB1d3FPZmZlMjR2bmJOR1Rsc1BtMCtrcUFuWHArcWYvOGdXNjN0M2YvNmFtMjNhT2x6K1YzKzkxL2J4bHo1Z3dFQUFBQUFBRUhCVEVoZ0ZMSlpUZDB6dTFxdmY1eWg5UVVwZXVTNlNrblNld2VTMU5ocTFkZXVPU09ySmNBNmJFa0h5NklrU1lzQ0JKVnp4bmZNZmp4K0pyTExQWXRoYW1aMlk1ZnJVek9hWkJoU2VWMjQzM1dIemFkdkxLcjhmKzNkUzJ4YzFRSEg0ZitkbVRpMVF6eE80NXJZUUFRU2hhYmlsUkNFRkZqd2tIaTJ2RkxVTHRwTkYxVUZLOFNhQlF0V2JOa1VJU1RFb3VvS0pCQzBFbXBCUEJTQ2dQQ1FFSUVrRUNVa3hFUEJRWTRkUCtheU1JOUV0bU1rT0NISTM3ZWNjODdvM2xuTTRxZDc3c2t0R3p2NTEvYWhQTDNqVjNscXgyRGUzYjhxRC83eGc2dys1aDJTU2RKcTFMbnA0czY4N3o5LzNmaWk5d01BQUFDVUpVTENNdlc3aXp2NTU3WjFlZnF0d2Z6cDhrL1RhdFo1NHZXaDlQWjBjK05GbjUxdzdlR0pWbFkwNjV5MmNuYkI4ZjdlbVNUSmthbm12TEdlVnAxR05UOXdOaHQxbW8wNjA5MXF3ZTljczJvNmY3OTZmMjdkMk1uOVQ1NlRQYU85ZWZqNU0zTHZEWHVQbTlkcTFybjcybjBudkg0QUFBRGc1TElkRzVhcDAzNHhtK3N1K0N4alIxcjU3M3Ryc20xWGZ3Nk85ZVRHQ3p2cDYxazRMbjZqdDZlYjZka3FFNHRzaVQ0OE9SY2YyMS9IeUdOMUYzbkFjbXlpbFpuWktnTjk4OWNjYTNqZ2FPNjdkVStTNU9VUEJrNDRGd0FBQURnMWlKQ3dqTjJ4ZVRSVmxUeno5bUQrL2M3YU5LbzZ0MTg2dXVTNkRTTnpXNXUzZmRoZWNQeU5qL3FUSkJlY09YL2I5ZFJNSS9zK1h6bnY4MWQzemEzWk1MejB0dW1SZ2FOcE51cDBGM2xxRWdBQUFEaTFpSkN3akEyM2orYUtYMytSblFmNnNuMTNPMWVlOTBXRytxZVdYSGZicHJtVHMvL3h2ek96WjdUM3VMRURZeXZ6NklzamFUWHEzSEhwd2lkc1AvVGNXVGs2ODkzZno2ZGpQWG5zcFpFa3ljMlhkSTZiOS8veEZmUFdQL3ZPWUdhNzFZS1JFd0FBQURqMWVDY2tMSE4vMkh3b0wrMGNTT3BrNithbG40Sk01ZzZlK2N1V0EzbjhsZUhjL2ZqNTJiait5d3oxVCtYejhSVjUvZVBWbWUxV3VlZjZ2VGw3Y0hMZTJwV3RiaWFtR3Zuckk3L05wck1QWjNLNmtkZDJ0ek14M2NodG0wYXpjZjJYMzg1OWFzZGdubmw3YmM1YmR5Um4vWEl5elNyWjNlbk4rd2Y2MHU2YnlkK3UyditqL1E0QUFBQkFPU0lrTEhNYlJzYm5UcVpPOHB2dnNSWDZHMy9lY2pBYlJzYno1QnREZWUrVFZYbHo3K3EwZTJleTVkeXgzSG5ab1p4NytwRUYxMVZWOHNEV1hYbmtoVFB5OG9mdFRFNDNzbjd0Wkg2R2J0SnVBQUFDSjBsRVFWUi9TU2MzWEhqOGdUaDNYYk12MjNmM1owK25OenNQOXFYVnJEUGNuc3FkbHgzSzFzMkhzbWJWOUErNWRRQUFBT0FrcWVxNlh1U1lDT0JVMHYzUDRFOTlDY3RXNC9yTzBwTUFBQUJnbWFxcWFzbERHN3dURWdBQUFBQW9Tb1FFQUFBQUFJb1NJUUVBQUFDQW9rUklBQUFBQUtBb0VSSUFBQUFBS0VxRUJBQUFBQUNLRWlFQkFBQUFnS0pFU0FBQUFBQ2dLQkVTQUFBQUFDaEtoQVFBQUFBQWloSWhBUUFBQUlDaXFycXU2NS82SWdBQUFBQ0FuNmVxcXFxbDVuZ1NFZ0FBQUFBb1NvUUVBQUFBQUlvU0lRRUFBQUNBb2tSSUFBQUFBS0FvRVJJQUFBQUFLRXFFQkFBQUFBQ0tFaUVCQUFBQWdLSkVTQUFBQUFDZ0tCRVNBQUFBQUNoS2hBUUFBQUFBaWhJaEFRQUFBSUNpUkVnQUFBQUFvQ2dSRWdBQUFBQW9Tb1FFQUFBQUFJb1NJUUVBQUFDQW9rUklBQUFBQUtBb0VSSUFBQUFBS0VxRUJBQUFBQUNLRWlFQkFBQUFnS0pFU0FBQUFBQ2dLQkVTQUFBQUFDaEtoQVFBQUFBQWloSWhBUUFBQUlDaVJFZ0FBQUFBb0NnUkVnQUFBQUFvU29RRUFBQUFBSW9TSVFFQUFBQ0Fva1JJQUFBQUFLQW9FUklBQUFBQUtFcUVCQUFBQUFDS0VpRUJBQUFBZ0tKRVNBQUFBQUNnS0JFU0FBQUFBQ2hLaEFRQUFBQUFpaEloQVFBQUFJQ2lSRWdBQUFBQW9DZ1JFZ0FBQUFBb1NvUUVBQUFBQUlvU0lRRUFBQUNBb2tSSUFBQUFBS0FvRVJJQUFBQUFLRXFFQkFBQUFBQ0tFaUVCQUFBQWdLSkVTQUFBQUFBQUFBQUFBQUFBQUFBQUFBQUFBQUNBays4cjFZbnZPNllwVGM0QUFBQUFTVVZPUks1Q1lJST0iLAogICAiVHlwZSIgOiAibWluZCIKfQo="/>
    </extobj>
    <extobj name="C9F754DE-2CAD-44b6-B708-469DEB6407EB-6">
      <extobjdata type="C9F754DE-2CAD-44b6-B708-469DEB6407EB" data="ewogICAiRmlsZUlkIiA6ICI1ODM2NTMxNTM2NSIsCiAgICJHcm91cElkIiA6ICI0MDUwNDE0NDkiLAogICAiSW1hZ2UiIDogImlWQk9SdzBLR2dvQUFBQU5TVWhFVWdBQUJId0FBQUZyQ0FZQUFBQ2pZNTZyQUFBQUNYQklXWE1BQUFzVEFBQUxFd0VBbXB3WUFBQWdBRWxFUVZSNG5PemRlWGpkWlozLy85ZlpjcEtUaysxa2FiWW1hZE0xNlpiU1FvR2lMS1dscktJSU1zQ29xSXdDZytMZzdINUh4eGtkcFRxTzRnOEhCUndWTnl4YUJFcWhteFFFU3ZjMlNaYzBiWlltelhheW4yeG4rZjF4a3RPa09kbmFKQ2M5ZVQ2dWkrdEt6dWYrM0o5M2t0TDJ2SHJmNzl2ZzgvbDhBZ0FBQUFBQXdDWEZZREFZaHJwbW5NeENBQUFBQUFBQU1QRUlmQUFBQUFBQUFNSU1nUThBQUFBQUFFQ1lJZkFCQUFBQUFBQUlNd1ErQUFBQUFBQUFZWWJBQndBQUFBQUFJTXdRK0FBQUFBQUFBSVFaQWg4QUFBQUFBSUF3UStBREFBQUFBQUFRWmdoOEFBQUFBQUFBd2d5QkR3QUFBQUFBUUpnaDhBRUFBQUFBQUFnekJENEFBQUFBQUFCaGhzQUhBQUFBQUFBZ3pCRDRBQUFBQUFBQWhCa0NId0FBQUFBQWdEQkQ0QU1BQUFBQUFCQm1DSHdBQUFBQUFBRENESUVQQUFBQUFBQkFtQ0h3QVFBQUFBQUFDRE1FUGdBQUFBQUFBR0dHd0FjQUFBQUFBQ0RNRVBnQUFBQUFBQUNFR1FJZkFBQUFBQUNBTUVQZ0F3QUFBQUFBRUdZSWZBQUFBQUFBQU1JTWdROEFBQUFBQUVDWUlmQUJBQUFBQUFBSU13UStBQUFBQUFBQVlZYkFCd0FBQUFBQUlNd1ErQUFBQUFBQUFJUVpBaDhBQUFBQUFJQXdRK0FEQUFBQUFBQVFaZ2g4QUFBQUFBQUF3Z3lCRHdBQUFBQUFRSmdoOEFFQUFBQUFBQWd6QkQ0QUFBQUFBQUJoaHNBSEFBQUFBQUFnekJENEFBQUFBQUFBaEJrQ0h3QUFBQUFBZ0RCRDRBTUFBQUFBQUJCbUNId0FBQUFBQUFEQ0RJRVBBQUFBQUFCQW1DSHdBUUFBQUFBQUNETUVQZ0FBQUFBQUFHSEdIT29DQUFBQUFBQlRqOXZ0VmxsWm1lcnE2dFRSMFNHUHh4UHFrbkFKTXBsTWlvcUtVbkp5c3JLenMyVTJFME5NRm9QUDUvT0Z1Z2dBQUFBQXdOVGhkRHBWVkhoRWpzN05TdlB1a0YyVk1xa3oxR1hoRXVSUnBOcVVxV3JqZFhKR3JsZGUvaUk1SEk1UWx4VTJEQWFEWWNockJENEFBQUFBZ0Q1T3AxT0ZlN2Nxei9lVUVueEZvUzRIWWFUUmtLY2l3NlBLdjJ3Tm9jODRHUzd3b1ljUEFBQUFBRUNTZnh0WFVlRVI1ZmwrU05pRGNaZmdLMUtlN3lrVkZSNlIyKzBPZFRsaGo4QUhBQUFBQUNCSktpc3JrNk56c3hKOHhhRXVCV0Vxd1Zja1IrZG1sWldWaGJxVXNFZmdBd0FBQUFDUUpOWFYxU25OdXlQVVpTRE1wWGwzcUw2K1B0UmxoRDBDSHdBQUFBQ0FKS21qbzBOMlZZYTZESVE1dXlybGNybENYVWJZSS9BQkFBQUFBRWlTUEI0UHAzRmh3cG5VS1kvSEUrb3l3aDZCRHdBQUFBQUFRSmdoOEFFQUFBQUFBQWd6QkQ0QUFBQUFBQUJoaHNBSEFBQUFBQUFnekJENEFBQUFBQUFBaEJrQ0h3QUFBQUFBZ0RCRDRBTUFBQUFBQUJCbUNId0FBQUFBQUFEQ0RJRVBBQUFBQUFCQW1DSHdBUUFBQUFBQUNETUVQZ0FBQUFBQUFHR0d3QWNBQUFBQUFDRE1FUGdBQUFBQUFBQ0VHUUlmQUFBQUFBQ0FNRVBnQXdBQUFBQ1ljcDdibGE2UC9NOVNQYjhyUGRTbFRJaG5kbWJvaFhkVEoveWVzWGoxWUpLMkZ5ZE0yUHlZWEFRK0FBQUFBSUFKdFc1RGdkWnRLTkF6T3pOR2ZjK21mY25xNkRGcTA3N2tDYXdzZERidVNkR2Y5by90YTd1UWU4YmlCMi9PRE51QWJUb3loN29BQUFBQUFBRE9kOHZTZXIxNk1FbTNGZFNGdXBSTHhtZWV5eHR4ekxNUEZrMUNKWmdLQ0h3QUFBQUFBRlBPUTllZTBVUFhuZ2wxR2VPaXVEcGFYM3BoM3FEWEcxMW1yZHRRTUthNWd0M3oycGNQeUdUMHFkSnBIZFVjMzN3bFI0M3RGajE1ejRrUnh6NjVPVnRON1diOTUxMG54MVFuUW8vQUJ3QUFBQUNBQ1JRZjVkYjFDeHNIdkxhOU9FRVJacTlXejIwZTlUeEQzV00wK0NSSlc1N1lIM2p0UjlzeXRhUFlvZDgvZW1qUVBNVlYwYXB0aVJqVk13OVYyRWM5RmxNTGdROEFBQUFBQUJNb0xiNUwvM0RMNlFHdmJTOU9VSFNFZDlEcnd4bkxQZnZLWWpWM2htdHNoU0tzRVBnQUFBQUFBQkFDcmg2amZyUXRjOXpucld1TlVLWFRxdFZ6bThaOWJsdzZDSHdBQUFBQUFGUE9NenN6dEhGUGlxU0JXNVVrQlhyWWZHeEZyUjY2OW93T2xNZm9kN3RuNkdpMVRkMXVvOUxpdTNSOW5sTWZYMUVyczhrM2FPN3o3eC90ODAvWFIrcmhueStReDJ2UXF0eG1mZjNPMGtIM2xUZEU2bTkrdGtCZW4wRjNYMTZqejN5b2FzaXZzYXZIcUpjbjROU3RYY2ZqSlVsNTZlM2pQamN1SFFRK0FBQUFBSUJMMXNZOUtZT09leTl2aU5UUGRxWHJXRlcwdmhZa2xMbFFPVW1kdXIyZ1RuL1ltNkwzVHNhcHVEcGFDOU1HaGlvL2ZTdGRYcDlCTStLNmRmK1ZaNGVkTDhIbTFtOGVQanpxNTQrMndmTzJvZ1FaRFQ0dG50azI2cmtSZm95aExnQUFBQUFBZ0F0eDVJeGRQOW1ab1dzWE5PbzdkNS9RTTU4cTFwZlhsU3ZlNXBZa3ZYc3lUdStjaUIvWFovNzExV2VWRU4walNmclpyclFCMXc1VjJQWCt5VGhKMHFNM1ZNaHE4WTdyczBlanZDRlNKVFUyelV0MXlSYmhtZlRuWStwZ2hROEFBQUNtTExmYnJZYUdCblYwZEtpenMxTWVEMjllQUp4enJOcW1qMTVXcTcrNTd0eTJyT3lrVHMxTTdOVGp2L0lmZzc2MTBLR3J4N0dYalMzQ284OTl1RXJmZVMxYkI4cGp0TDhzUmdYWnJmSkpnWlZHcStjMTZmTFpMU1BPZFNISHNvL2twZDV0YUVlcm93Zk5QZFRXdVA1cVd5TEd2U2FFQm9FUEFBQUFwcHlxcWlxVmxwYXFwcVpHWHUvay93czVNRjBsSkNTRXVvUXhpWTF5NjlQWFZBOTZQUys5WGJPVE8xUmFGNlVUTlZIai90d2I4cHg2N1dDaWpweXg2L20zMDFXUWZVdzdpeE4wb3NhbXFBaXZ2bkI5NWFqbXNWcThXcmVvWWRUUEhhbmZUMk83UlZ1TEhKTDh3ZFRWdmNlM3YzTWlUcTV1VTJCY2VueVhJc3lEZXh0Vk9xMHlHWDFLaSs4T3ZGYmRGQ0dQMXpEcUdqRjFFUGdBQUFCZ3ltaHFhdEwrL2Z0VlgxK3YyTmhZelo4L1g2bXBxYkxaYklxTWpKVFJTRWNDWUNKdDNibzExQ1dNeWJLc1ZrV1lnNGZDYzJiNEE1L21qb2w1Mi92SW1rbzk4dlA1T2xadDAxdkg0dlg4MittU3BFK3RybEtTdldkVWM5Z3NYajF5dytqQ0lXbmt3T2ZGRDFMVTQvR0hNdzY3VzArc0w1TWtGVmZueWVVOEYvaDgrKzZTb1BldjIxQ2dSSHVQbm4yd0tQRGFBOC9rcTdZbFl0UTFZdW9nOEFFQUFNQ1VVRkZSb1E4KytFQTJtMDFYWFhXVk1qSXlScjRKd0xTV09FeXdZcmY2Ky9oMHV5Y21LSjZkM0tIYkN1cTFhVit5bnR5Y3JXNjNVWE5tdUhSN1FmMmdzZDkrTlNmb0hPM2R4aUd2RFNYWVBiTlRYRm85dDFtYjlpY3JOc3F0bG5FTXVYN3hVT0c0ellYSlJlQURBQUNBa0NzcEtkSCsvZnVWbloydHl5NjdUQ2FUYWVTYkFFeDd4bUYyR2hrbVlSZlMvVmVlMVNzSGtnS2gwbjFYbnBYUk1IaXIxUGJpNEZ2bHV0M0dJYThOSmRnOUxSMG1sZGJhNVBZWWROK1ZaL1gwOXN4aDU5aHpLbFlSWnErV2pQSVVyN0dPeDlSQTRBTUFBSUNRcXFtcDBZRURCelIzN2x3dFc3WXMxT1VBbUVaOGc3T1pVVjNyODJhaFkwQi9tNWYzSit1cU9jMkR4cDNmTEZueW4rajE5VC9PbHNFZ2ZmT3VFczFMZFVtU1huZzNWZTFkSmoxMHJiOFJkYmZicUsrK05Gc0h5bU4wUlc2ei91blcwNG9LY3ZyWHlkb28xYlZhZE51eStoRURuMy9abUtza2U0OWUrUHlSa2IvSUN4aVBxWUZOMEFBQUFBaVpucDRldmYvKyswcEpTZEhTcFV0RFhRNkFhYUt2NzA5YjE5Q3JDWjN0bG1IbnFHNnk2di9lOWgvTC9zQlYxVEpJMmw4V28yMjlUWk9IcytWd292NzU5M01VYWZGcXd5ZU9COEllU2ZyVC9tUnQ3RDFwcTYvV3I5OVpxaVV6Mi9UK3lUaDk4WVg1S3FteERab3pONlZEMzdtblJDYmpLSklxVEFzRVBnQUFBQWlabzBlUHFxZW5SeXRXckpCaE12WmZBSUFrUjdTL3Y4L0oyc0hCaVNTNXZRWWRMSThaOG42ZnBQOStJMHRkYnFQeU05cDEvMVZuZFgyZVU1TC9hUGEyenVCQlVtdW5TZDk1TFZ2ZjI1S2wyU2tkK3VFRHg1U1QxRGxpdlpFV3I3NTFWNGx1ekhlcXJENVNqNzB3VHovZWthRm0xOEJOTzhHMmsySDZZa3NYQUFBQVFxS25wMGZIangvWG5EbHpaTE1GZjlNRkFCTmhYcXBMWjVzamRMSTJTb2NyN1ZxY09iQTN6YS9mUzFXamEraTN5NXNQSmVsZ3VWMEdLWEFFKzRQWFZPbnQ0L0ZxY3BuMTA3Y3k5S1cxNVlIeFhwOUJXd3NkK3VsYjZXcDJtWFhUNGdhOWZqaFI5ejY5YU1obnJOdFFFUFQxajE1V3ExY1BKdWtQZTFPMCtWQ1MxaTVxMEUyTEc1U2IwakdHN3dDbUF3SWZBQUFBaEVSVlZaVzhYcTltelpvVjZsSUFUSkxLUnF0MkhoMjZTWEZPVXNlb1ZyeGNyRFY1VHIxMUxGNlM5TytiWnVsVHE2dTFLS05Ocm02VDNpeDA2TldEU2NwSzdGUjVRK1NnZSt2YkxQckpUdjhSN0RjdWF0RGNHZjd0V0VreFBmcllpbHI5NnIxVXZYNG9VV3NYTlNndnZWMXRuU1k5L3V0NUttK0lsTlhzMWVQcnluWFQ0b1lodDE1dExYU295MjNVTFVzSG4vWWxTZmV1cXRHdHkrcjExTmFaMmxjV281ZjNKNnZiYmRUajY4b0hqSE8ybWJWaGMzYmdZMHcvL05RQkFBQVFFbFZWVmJMYjdZcU5qUTExS1FBbXlmc240L1QreWJnaHI5OS8xVm5sSkZWUGVCMVg1RGJyK29XTjJsNmNvSllPczM3dzVzd0IxKzlZWGllejBSYzA4UG5obXpQbDZqWXB5dUxWZzljTXJQWHVLMnEwK1hDaUd0c3QrcDgzc3ZTanZ6NHFlNlJIMXk1bzFLRUt1NzYwdGtKcDhWMlNwTWR1ckFoYTIxOU94S3ZMYlJ6eXVpVEZScm4xclkrWDZGQ0ZYVHVQSnVqaEd5b0hqZWtMcnpCOTBjTUhBQUFBSWRIYTJxcjQrUGhRbHdGZ212ckt6V1Y2NUlaS3pabmhrdFhpbGNYazA5d1pMajJ4dmt3UFh6ODRRSkdrSFVjVDlGNXZZUFdKVldlVkVOMHo0SHFVeGF0UHJ2YUhRS2ZySTdYeEEzL3o1Yis2OHF5K2ZYZEpJT3daTDB0bXR1bXhHeXRrRHJKYUtOUFJwUzFQN05lV0ovWXIwekcrejhXbHdlRHpqZWF3T1FBQUFHQjhiZHEwU1ZsWldTb29DTjZuQXNEazI3cDFxNjczZkNMVVpZU2wvM28xUnllQ25LNTF2cXJHQ0hsOWhsR0hOTTgrV0RUb3RYVWJDcFRwNkFwY2UrUVg4MVhwak5TbUx4NE1YQityOFQ2V2ZidnBOMXF6WnMyNHpUZGRHWVk1OFlBdFhRQUFBQWlKN3U1dVJVUkVoTG9NQUpnVXRTMFJxblJhUnoxK0xHUFB0M3BlazVMczUxWWYvZWlCWXdPdWozWEZ6OFhVZ3RBaDhBRUFBQUFBWUlKOTc5N2prL2Fzcjk1K2F0anJ3VllGRGVkQ1ZnUWg5QWg4QUFBQUFBREFrTFk4c1QvVUplQUMwTFFaQUFBQUFBQWd6QkQ0QUFBQUFBQUFoQmtDSHdBQUFBQUFnREJENEFNQUFBQUFBQkJtYU5vTW5NZnRkcXVzckV4MWRYWHE2T2lReCtNSmRVa0F4c0JrTWlrcUtrckp5Y25LenM2VzJjd2ZkUUFBQUpoKytGc3cwSS9UNlZSUjRSRTVPamRydm5lSDdLcVVTWjJoTGd2QUdIZzhrV3JyemxSMTYzVjZyMnE5OHZJWHllRndoTG9zQUFBQVlGSVIrQUM5bkU2bkN2ZHVWWjd2S1NYNGlrSmREb0FMWkZLbjRsU2lPRytKR2p2ZVVlSGVSNVYvMlJwQ0h3QUFBRXdyOVBBQjVOL0dWVlI0UkhtK0h4TDJBR0Vrd1Zla1BOOVRLaW84SXJmYkhlcHlBQUFBZ0VsRDRBTklLaXNyazZOenN4Sjh4YUV1QmNBNFMvQVZ5ZEc1V1dWbFphRXVCUUFBQUpnMEJENkFwTHE2T3FWNWQ0UzZEQUFUSk0yN1EvWDE5YUV1QXdBQUFKZzBCRDZBcEk2T0R0bFZHZW95QUV3UXV5cmxjcmxDWFFZQUFGT2V5V1NTUjVHaExnTmh6cU5JbVV5bVVKY1I5Z2g4QUVrZWo0ZlR1SUF3WmxLblBCNVBxTXNBQUdES2k0cUtVcHN5UTEwR3dseWJNbVd6MlVKZFJ0Z2o4QUVBQUFBQVNKS1NrNU5WYmJ3dTFHVWd6RlVicjFOU1VsS295d2g3QkQ0QUFBQUFBRWxTZG5hMm5KSHIxV2pJQzNVcENGT05oanc1STljckp5Y24xS1dFUFFJZkFBQUFBSUFreVd3Mkt5OS9rWW9NanhMNllOdzFHdkpVWkhoVWVmbUw2T0V6Q2N5aExnQUFBQUFBTUhVNEhBN2xYN1pHUllXcGNuUnVWcHAzaCt5cXBPY2xMb2hIa1dwVHBxcU4xOGtadVY3NStZdmtjRGhDWGRhMFFPQURBQUFBQUJqQTRYQm8xWlZYcWF3c1E4ZnJQeUtYeThVQkNMZ2dKcE5KTnB0TlNVbEpXcFdkTGJPWkdHS3k4SjBHQUFBQUFBeGlOcHVWbTV1cjNOemNVSmNDNEFMUXd3Y0FBQUFBQUNETUVQZ0FBQUFBQUFDRUdRSWZBQUFBQUFDQU1FUGdBd0FBQUFBQUVHWUlmQUFBQUFBQUFNSU1nUThBQUFBQUFFQ1lJZkFCQUFBQUFBQUlNd1ErQUFBQUFBQUFZWWJBQndDbWlXZDJadWlGZDFNbi9KNnhlUFZna3JZWEowelkvQUFBQU1CMFpRNTFBVUE0VzdlaElPanJWb3RYeVRFOVdwYlZxanVYMXlyVDBUWEpsVTF2cCtxaTlQbi9XeUJKZXZZelJjcE04SC8vZy8yOERBYkpidlVvTzZsRHEzS2JkY3ZTQnRraVBKTmE3M2padUNkRkNUYTM3cnZ5N0lUZU14WS9lSE9tVW1LN2RmM0N4Z21aSHdBQUFKaXVDSHlBRU9qcU1hclNhVldsMDZvdGh4UDE1WnZLZU1NN2lWNDdsQ2hKV2pLekxSRDJETVhuazFvN1RUcFNhZGVSU3JzMjdVdlcxKzRzMVp5VWpza29kY3I3ekhONUk0NTU5c0dpU2FnRUFBQUFRSDhFUHNBa3VHbHhnKzY1b2thU1AwQm83akJyZDJtc051NUpVYmZicUEyYnM1V2QyS2xjUW9RSjErMDJhbnVSUTVMLzV4Sk0vNTlYajl1ZzZtYXJkaDVOMEk3aUJOVzFSdWlyRzNQMXpLZUxGUk01ZFZmNkZGZEg2MHN2ekJ2MGVxUExQT1RLczZFRXUrZTFMeCtReWVoVHBkTTZxam0rK1VxT0d0c3RldktlRXlPT2ZYSnp0cHJhemZyUHUwNk9xVTRBQUFBQTV4RDRBSk1nMnVwUmV2eTVsU1FaQ1YzS1MyL1gwcGx0K3NjWDU4ampOZWpGRDJib0gyODVIYm9pcDRsZHgrUFYxbVdTUGRLamErWTFCUjF6L3M4ck82bFRxM0tidFNDdFhVOXZ6NVN6M2FKTis1SjEvMVVUczgxcFBNUkh1UWV0R3R0ZW5LQUlzMWVyNXphUGVwNmg3akVhZkpLa0xVL3NEN3oybzIyWjJsSHMwTzhmUFRSb251S3FhTlcyUkl6cW1ZY3E3S01lQ3dBQUFDQTRBaDhnaEFxeVc3VmtacHNPVmRoMXVNSWU2bkttaGMyOTI3bHV5SE1xd3V3ZDA3MTNMSy9USC9jbHE3ckpxdmRPeGszcHdDY3R2a3YvY0Y2QXVMMDRRZEVSM2tHdkQyY3M5K3dyaTlYY0dhNnhGUW9BQUFCZ1FoRDRBQ0dXazlTaFF4VjJOYm40MzNHaVZUWmFkYmpTSDZ5dEgySTcxM0FNa2habHRLdTZ5YXFxcHRGdFpacHFYRDFHL1doYjVyalBXOWNhb1VxblZhdm5CbDgxQlFBQUFHQnk4UTRUQ0xFZXQxR1MvK1N1WUU3V1JtbmpuaFFkS0k5Ums4dXNhS3RIYzJkMGFQMlMra0Zia3I3MVNvNTJIazJReWVqVDd4NCtMUHNRUFdZT1ZkajFsZC9PbFNUOTA2Mm5kZTJDZ1Z0L3h2TE1QbjA5WGo2Mm9sWVBYbE9sNTk5TzE5WkNoNXBjWnQxLzFWazljRlcxSkg4UG8rM0ZEbTB0ZE9oa2JaVGF1a3lLc25pVmxkaXBEeTFvMUozTDZ5NzYrekNVMXc4bFNaTG1wN2swSy9uQytpWFpyZjd2YVVlMy8rZjJ6TTRNYmR5VElwUFJwNWYrOXBBaWcvd2NQL21UZkoxdGp0Q1Z1YzM2MnAybGc2Ni9mVHhlMzNoNWxneVNmdnZ3WWNYWjNKSUdmazhmdXZhTURwVEg2SGU3Witob3RVM2RicVBTNHJ0MGZaNVRIMTlSSzdQSk42cjZ1M3FNZW5sLzhvVjg2Y1BhZFR4ZWtwU1gzajd1Y3dNQUFBQVlPd0lmSU1RS3E2SWxTYk9EQkJBYjk2VG9wMzlPbDlkbkNMelcwbUhXM3RNeDJuczZSamZrT2ZXVjlXVXk5RjYrYm1HamRoNU5rTWRyMExzbjQzUmp2alBvTS92ZW5FZGJQYnBxenNEZUxHTjlaakRmZnlOTGJ4WTZCcjNlMFczVXYvMHhWd2ZMQjI1ZmErc3lxYWdxV3ZWdGxxQ0J6M2pVNVBZYUFqV3RYMUkvOU1BUk5IWDRmOXZzQzJWV3ptclJ4ajBwOG5nTktxcUsxdkxzMWdIanE1dXRPdHZzNzBkenVOSXVyODhRNkgvVDUwanZxcU01TTF5QmVjKzNjVStLbnRtWk1lQzE4b1pJL1d4WHVvNVZSUWNOa29KSnNMbjFtNGNQajJxc0ZQeW8rbUMyRlNYSWFQQnA4Y3kyVWM4TkFBQUFZT0lRK0FBaDlNWVJoOG9iSWlWSmF4Y04zR0swdGRBUmVJTy9MS3RWSDF0UnE5UzRiam5iTFhyMVlKTGVPaGF2YlVVTzVTUjE2dTdML1NkS3JaalZvcGhJajFvN1RYcm5lSHpRd01mbk94ZjRmR2grMDRBK05oZnl6UE9WMWticFFIbU1Qcks4VGpjdWFsQm5qMG0rM256anVWM3BnYkRuOW9JNlhaL1hxT2dJanhyYUxUcFlidGYrc3BoQjg0MUhUWkwwYmttY21seG1SVm04ZzFZMGpaYkhhd2owV3VwYnliSW9zMDJSRnE4NmU0dzZWR0VmRlBqMC81cmF1a3dxcVluU3ZOU0JmVzRPbi9HSGZpdG10UVI5N3BFemRoMnZ0dW5hQlkyNmVVbTk0bTF1SGEyTzFuTzcwdFhrTXV2ZGszRjY1MFM4cmc3UmRxcnloa2lWMU5pMElLMWR0b2lwZTNJWkFBQUFNSjBRK0FDVHpPZno5enZaY2lSUnYzNXZoaVQvS3BIKzRVeExoMWxQYlpzcHlSOEVmZm1tY3ZVdFhzbEs3TlN5ckZaWlRObmFWdVRRYjkrZm9Uc0s2bVMxZUdVMituVE52RWE5ZGloSmU4dGkxTmxqSExURjZIQ2xYWTN0RmtuU2pma05GLzNNOCswdmo5R2R5K3YwK2VzckIxMzc4OUVFU2RMVmM1djB5QTNucm1jbGRxb2dxM1ZRRStUeHFrbVNYdTl0MW56dGdrWkZEVEZtSkM5K2tLTDZOdi8zN3VZbC91K2R4ZVRUa3BsdDJsMGFHN1R4OXY0eS8yc1pDVjA2MDJqVmdmS1lBWUZQUjdkUnBiVlJrcVFWczFvSDNTOUp4NnB0K3VobHRmcWI2ODRFWHN0TzZ0VE14RTQ5L2l2LzBldGJDeDJqQ253dTVGajJrYnkwSjBXU2RMUTZldERjL1UveGtvS3ZHS3B0aVJqM21vWnk0TUFCTlRYUlp3aVlTQkVSRVlxS2lsSnNiS3pTMHRKa3M5bENYUklBQU5NU2dROHdDVGJ1U2RIRzNqZkYvWmxOUHQyMXNsYWZYbDAxWUR2U3E0Y1MxZEZ0Vkp6TnJVZHZxRlN3blVwM3JhelZ0aUtIMnJwTU9seHBENndPdVc2aFAvRHBkaHUxdXpSV0g1by84TTN0VzhmOG9VdDZmSmZ5TTg3MVc3bVlaL1puTWZsMGYyKy9udk81dWsyU05HUnZJYk54NEZhbjhhcXB0aVZDZTh0aUpZMTlPMWRuajFHbjY2UDA2c0ZFdlhIa1hHalUvemtyWjdWb2QybXNqcDZOVnBmYktHdnZxaW1mcElQbE1USVlwTnVXMWV2SE96SjBvRHhtd0Vxa3dqUCtiVjdSVm84V3BnWHZmeE1iNWRhbnJ4bjhQYzFMYjlmczVBNlYxa1hwUkUzVXFMNGVxOFdyZFl0RzM3QjZwSDQvamUwV2JTM3liNVd6UlhoMGRlL3g3ZStjaUF2OHZDWC9yN2NJOCtBK1E1Vk9xMHhHbjlMaXV3T3ZWVGRGeU9NZFpuOGVnQ210cmExTjlmWDE2dXJxa2lRbEppWXFMeTlQcWFtcElhNE1BSURwaGNBSENKRklpMWYvOGJHVFdwdzV1T2ZKbmxQK2NHSnhacHNhZWxmam5LOS9PSEtxUGpJUVFDeWUyYWFrbUI3VnQxcjB6b240QVlHUHp5ZTlmU0pPa3JUbXZPMWVGL1BNL3ZJejJvWU1kT2FsdWxSNEpsbzdpeE8wUEx0MXhLMVY0MVhUNjRjVDVmTkpzNUk2TkQ5dDVHUERod3JvSlA5eDdvK3ZLeC93V3Q4ejNSNkRqbGJadERUTC96TTlXUnVsNWc2ekZxYTE2NXI1amZyeGpnd2RPUk10dDljUXFMdXZmOCt5ckZhWmpNRWJMeS9MYWgzeUNQazVNL3lCVDNQSDZINDd0MW04QTFaWGpXU2t3T2ZGRDFMVTQvR0hNdzY3VzArc0w1TWtGVmZueWVVOEYvaDgrKzZTb1BldjIxQ2dSSHVQbm4yd0tQRGFBOC9rcTdZbFl0UTFqc1d5WmNzbVpGNEFnN2xjTGxWVlZlbjA2ZFBhdFd1WFpzeVlvWlVyVnlvcWFuUUJOUUFBdURnRVBzQWt1R2x4Zys2NW9rWWVyMEhIcW0xNmZsZTY2dHNzK3JjL3pOWjM3am1oT1NrREd6YjM5ZlY1KzNpODN1N3R0ek9jMXM1ei95c2I1RitCOHZzUFVyUzdORlk5SG9Nc3ZTYzQ5VzNuTWtoYWt6Y3c4TG1ZWi9hWGtkQTE1RDJmL2ZBWi9lUHY1cWpMYmRTM1hzblJyOTlMN2UzbDR3eTZ6V284YXZMNkROclN1ekpuL1pLeEg4VXUrVmN0TGNwczA1M0w2M1JGYnZPZzYrbnhYVXFMNzFKMWsxV0hLbU1DZ2MrQjN2NDlLMmUzS01uZW82ekVUcFUzUk9wb1ZiUVc5UVo5ZmYxN1ZnN1J2MGVTRXUwOVExNnpXLzFObnJ0N1QzdnI4KzFYYzRLT2IrODJEbmx0S01IdW1aM2kwdXE1emRxMFAxbXhVVzYxakRKd0dvMWZQRlE0Ym5NaDlGeWVibTJxL0VDN0cwcDB0ck5Kblo2aGZ6MGpURmtscFVwU21iUm45OEJycVpLY1pkS3V6Wk5mRjZha1NKTkZxWkh4dWp4eGp1N0lYQ21iYVdMK0FRQUFwZ01DSDJBU1JGczlTby8zQnlFekhaMWFsTm1tdi8zbGZMVjBtUFd0VjJicHg1OHNEb1F5a3RUZVpScHFxcURjbm9IYlg2NWY2TlR2UDBpUnE5dWsvV1V4dW55MlAwem8yODYxZUdhYlpzUjFEN2puWXAvWko5aXg1SDN5MHR2MXcvdVA2ZWtkbWRwZkZxUFQ5Wkg2d1pzejlkeGI2YnJuaWhwOWJFWHRnRlV1NDFIVG5sTXhxbSsxS01MczFRMTV3VTh0TzE5ZlFDZEpWck5YY1RiM29PMW01MXM1cTBVdjcwL1dvWDU5ZlBvYU52ZUZPUVhaclNwdmlOU0JjcnNXWmJhcHgyUFFzZXEraHMzQisvZElrbkdZM1UxRG5VeTJ2VGdoNk92ZGJ1T1ExNFlTN0o2V0RwTkthMjF5ZXd5Njc4cXplbnA3NXJCejdEa1Zxd2l6VjB0R2VZclhXTWRqYWpyWVZLWWZIZCtpdXE2aEEwMEE2Sy9UMDZQVDdYVTYzVjZuSFRXRmVtVGVPaTJOenc1MVdRQndTU0x3QVVJZ05hNWJEOTlRcWY5NkpVZVZUcXQrdnlkRjkxNXhycStMMWV5VnE5dWsyd3ZxeHJUOXBrOXVTa2RnTmNuYkorSjErZXdXLzNhdTNsVXkvWnMxajljelJ5czdxVlAvOWZFU2xkVFk5TXJCSkcwdlNsQmJsMG5QdnBXdW9qUFIrcmM3U3dPOWVzYWpwdGNPSlVtU1ZzOXRIbktyMmZuNkIzU2p0U0tuVlMvdlQ5YXhhbHNnZURwOHhxNEVtMXR6ZTVzMEw4OXUxYVo5eVRwUUhxUDdyenFyWTJlajFlTXhLQ3V4VThreDNjTk5QMmJuTjB1V3BFTVZkbjM5ajdObE1FamZ2S3NrMER6NmhYZFQxZDVsMGtQWCtwdENkN3VOK3VwTHMzV2dQRVpYNURicm4yNDlIWFFGMXNuYUtOVzFXblRic3ZvUkE1OS8yWmlySkh1UFh2ajhrVkhWUDlieG1Ib09OcFhwYTRkZkRIVVpBQzVoZFYwdCt0cmhGL1gxeFhkclNYeFdxTXNCZ0V1T2NlUWhBQ2JDZFFzYXRTakR2M3JodCsrbHFxSHRYSSthNUZqL2xvZXFKdXVGejcvUTN4L252Wkk0ZVgwRy8zWXVsMW1SRnErdW1ULzRsS0x4ZU9aWXpKbmgwcGZXbHV2L1BsZWtGVG4rZi8xLzkyU2MzajhaTjI0MU5iWmJ0THYwd3BvMWo5WFNyRlpaVEQ1MXVZMDZlalphUlZYUjZ1b3hhc1dzbGtDQXRYU212MDlQY2JXL3VmUGh5dDdWUFRrVHYvcGh5K0ZFL2ZQdjV5alM0dFdHVHh3ZmNGTFluL1luRCtoWkZHSDI2dXQzbG1ySnpEYTlmekpPWDN4aHZrcHFCcCt5azV2U29lL2NVekprN3lGTVh5NVB0MzUwZkV1b3l3QVFKcDQ2L3JwY252SDloeEVBbUE0SWZJQVErdHkxVlpLa2poNmpubjByUGZCNmZucHZmNWNLdTVwZEY3WVFyeS93YWU0dzYzQkZ0SGIxcnU2NWVtNVQwTlVhNC9ITUM1RVEzYU8vdjdrczhQblI2blBCd3NYV3RPV0lReDZ2UVprSlhSTytOU2pTNGcwRWVJY3I3SU8yYzBsU1ZJUlhDOUpjY25zTUtqd1RIV2pZSEt6UjlIaHA3VFRwTzY5bDYzdGJzalE3cFVNL2ZPQ1ljcEk2Ujd3djB1TFZ0KzRxMFkzNVRwWFZSK3F4RiticHh6c3lCdjBjakFiQ0hneTJxZklEdG5FQkdEZDFYUzNhVlBsQnFNc0FnRXNPVzdxQUVGcVExcTRQTDJqVW40OG1hSHVSUTdjWDFHdEJXcnZXTG5icXRVTko2bkliOWQ5dlpPbGZiejhWdElkTVk3dEZKK3VpZ3E0UVNZdnIwb0swZGgydGpoRWxsbUVBQUNBQVNVUkJWTllIcCtMMFFlOUtseHNYQmU5ak14N1BITW1KR3B2bXpoaDhTbFpQdjk0NzBkWnoyNjR1cGlhZi9LZHpTZEs2eFJmV3JIbXNWc3hxMGY3eUdCMnBqRlpIajBsR2cwK1huUmZtRkdTM3F2Qk10QTZXeDZpNEtscFdzMWVMTTRNZngzNHh2RDZEdGhZNjlOTzMwdFhzTXV1bXhRMTYvWENpN24xNjBaRDNyTnRRRVBUMWoxNVdxMWNQSnVrUGUxTzArVkNTMWk1cTBFMkxHNVI3WHJOeG9NL3VodUNuc2dIQWhkcmRVS0o3czY4T2RSa0FjRWtoOEFGQzdNRnJxdlRPaVhpNVBRWTl2VDFEMzcvdnVCYW10ZXY2aFkzYVhweWdkMHZpOU5ndjUrc2p5MnMxWjBhSGpBYWZ6alpidGVkVXJONHNkT2oyZ3JvaHc1ZnJGamJxYUhXMDlweU9VWFd6VmNreDNWbzJNM2h6NFBGNjVuQWUrK1U4WFRXM1dkZk1hMUpXWXFmTVJwL09ORnIxcS9kU0pmbVBXTDl5enJsVHNDNm1wb1BsTWFwdXNzcHM5R250b3NrTGZIN3k1d3lWTlVTcXJkT3N2UFIyMmEwRCt3WXR6MjdSTC8rU3F2ZFB4cXE5eTZRVnMxcUdQSEw5UXJWMW12VDRyK2VwdkNGU1ZyTlhqNjhyMTAyTEc0YmNlclcxMEtFdXQxRzNMQTIrN2UzZVZUVzZkVm05bnRvNlUvdktZdlR5L21SMXU0MkRqcWQzdHBtMVlYTjI0R05NWDJjN0IyOGJCWUNMd2U4ckFEQjIvSTBjQ0xIVXVHN2RVVkNualh0U2RMUTZXdHNLSFZxVDc5U1gxcGFycmN1azNhV3hPbGticGUrK1B2aUVDa1B2L1VQNThJSkcvZStPREoycWk1SWtyY2xySFBKVUowbmo4c3poZUgyR0lZOVlOeHQ5K3VMYUNtV2VkNno3aGRhMCtaQi9kYytxT2MyS3Q3a3ZxTjZ4eWtucVZGSk1qK3BhL1VmSXJwZzlPQlJia09aU1ZJUlhwK3I5UDVPSjJNNWxqL1RvMmdXTk9sUmgxNWZXVmlpdHR3SDFZemRXQkIzL2x4UHg2bkliaDd3dVNiRlJibjNyNHlVNlZHSFh6cU1KZWpoSUUyMVh0MGx2RmpyRzU0dkFKWTJqMXdHTU4zNWZBWUN4SS9BQnBvQy9XblZXYnh4SlZHdW5TYy90U3RmVjgveDlkdjc5b3llMTYxaUMzaXgwNlBoWm0xbzdUWW93KzVRYTI2VkZtZTFhdDdnaDZCYXBQZ2sydHdxeTI3VDN0TCtmekpvZ3AzUDFaeDJIWnc3bm4yNDlyUjNGQ1RwUlkxT1R5eXl6MGFlVTJHNHR5MnJUUjViWEt0TXgrR1NzQzZtcHBjT3NkMDc0UTZYMWs3U2RxOCtLbkpiQVZyTExnNFE1SnFOUFMyZTI2cjNlNXRRcko2aGg4MTlkZVZiM1hUbis4eTZaMlRaa1A2Uk1SNWVlZmJCSWt2U1o1L0pVNlp5Y0J1QUFBQUFBQmpQNGZENDZibUxhMjdwMXE2NzNmQ0xVWldDYy9HRnZpbjY4STBNcHNkMzYrZWNLaDEzVkZNNys2OVVjblFoeXV0YjVxaG9qNVBVWmdnWnV3ZlNGT3YydDIxQXdJUEI1NUJmelZlbU0xS1l2SGd4Y0g2dnhQcFo5dStrM1dyTm16YmpOaDZIZHVXdERxRXNBRUliK2NNMFRvUzRCQUtZY2cySG9kenVzOEFFUWRsN3IzYzUxMCtLR2FSdjJTRkp0UzhTWVZ0bGN6SXFjMWZPYWxHUS90OXorUnc4Y0czQjl0R0hTZU5RQ0FBQUFnTUFIUUpncHFvcFdlVU9rREFacDNTUTFhNTZxdm5mdjhVbDcxbGR2UHpYczlXQ3Jnb1p6SVN1Q0FBQUFBSnhENEFNZ3JPU2x0MnZMRS90RFhRWXVFajlEQUFBQTRPSVlRMTBBQUFBQUFBQUF4aGVCRHdBQUFBQUFRSmdoOEFFQUFBQUFBQWd6QkQ0QUFBQUFBQUJoaHFiTkFBQUFBSUJCM0c2M3lzcktWRmRYcDQ2T0RuazhubENYaENuRVpESXBLaXBLeWNuSnlzN09sdGxNdkREVjhCTUJBQUFBQUF6Z2REcFZWSGhFanM3Tm11L2RJYnNxWlZKbnFNdkNGT0x4UktxdE8xUFZyZGZwdmFyMXlzdGZKSWZERWVxeTBBK0JEd0FBQUFBZ3dPbDBxbkR2VnVYNW5sS0NyeWpVNVdDS01xbFRjU3BSbkxkRWpSM3ZxSER2bzhxL2JBMmh6eFJDRHg4QUFBQUFnQ1QvTnE2aXdpUEs4LzJRc0Flamx1QXJVcDd2S1JVVkhwSGI3UTUxT2VoRjRBTUFBQUFBa0NTVmxaWEowYmxaQ2I3aVVKZUNTMHlDcjBpT3pzMHFLeXNMZFNub1JlQURBQUFBQUpBazFkWFZLYzI3STlSbDRCS1Y1dDJoK3ZyNlVKZUJYZ1ErZ1B3ZDVqMktESFVaQUNhSVI1RXltVXloTGdNQWdDbXZvNk5EZGxXR3VneGNvdXlxbE12bENuVVo2RVhnQTBpS2lvcFNtekpEWFFhQUNkS21UTmxzdGxDWEFRREFsT2Z4ZURpTkN4Zk1wRTU1UEo1UWw0RmVCRDZBcE9Ua1pGVWJyd3QxR1FBbVNMWHhPaVVsSllXNkRBQUFBR0RTRVBnQWtyS3pzK1dNWEs5R1ExNm9Td0V3emhvTmVYSkdybGRPVGs2b1N3RUFBQUFtRFlFUElNbHNOaXN2ZjVHS0RJOFMrZ0JocE5HUXB5TERvOHJMWDBRUEh3QUFBRXdyNWxBWEFFd1ZEb2REK1pldFVWRmhxaHlkbTVYbTNTRzdLdG5EREZ4aVBJcFVtekpWYmJ4T3pzajF5czlmSklmREVlcXlBQUFBZ0VsRjRBUDA0M0E0dE9yS3ExUldscUhqOVIrUnkrV2k2Umh3aVRHWlRMTFpiRXBLU3RLcTdHeVp6ZnhSQndBQWdPbUh2d1VENXpHYnpjck56VlZ1Ym02b1N3RUFBQUFBNElMUXd3Y0FBQUFBQUNETUVQZ0FBQUFBQUFDRUdRSWZBQUFBQUFDQU1FTVBId0FBZ0FtMlByMUF4YzJWT3QxZUYrcFNSclRTa2F1a3lGaHRydG8vNW5zemJZbTZPVzJaZm5GNmx6bzgzUk5RM2RSZ01mYjlGZHFuSHUrRkgrNndLRzVtNE9PaWxrcDVmYjZMck16UElJUCtjK2tuMU5UZHJxMW5EMnQvNDJuNU5McTViMDR2VUtRcFFwTDBwek43THVyckF3Q0VGb0VQQUFBSVcybFJDZnI4bkJ1MXBmcUEvbEovZk5LZmI1RDBxZG5YNnZhTUZXcHpkK3ByaDEvVXliYWFTYTlqTkNKTkZqMDBaNDJ1UzhtWFQxSnJUNGZlcmpzNjZ2c05raDZadTFZTFlqTzBJakZYM3ovMm1vcWFLeWVzM2xENjNkVmZraVM1M0YyNjc5MGZYdkE4MzFoeVQrRGplLy95UCtyMDlGeDBiWkowVS9veUxZek5rQ1FWSk16UzQvditUMmM3bTBaMTc4ZG5YcW40Q0pza2FVdjFBUUlmQUxpRUVmZ0FBSUN3OUtHVWhmckNuTFdLTkZtMEpENUx6NWZ1ME10bjlrNXFEUWtSZG4wNEpVK1NaRGRINnQ4WDM2MnZIL205anJkV1Qyb2RvOUhsY1N2V0hDWEpIOTQ4Tm0rOUdycGFWZHh5WmxUM3IwdGJwZ1c5SVVOQ1JMUmM3cTR4MS9EWXZQVzZia2IrbU84YkQxdXFEK3JISlcrRzVObmpLU0VpV3ZkbnJ3NTgvbnpwamxHSFBXTmxNWnEwUG0yWkZzWm02anZGbTBhNWhnZ0FNRmtJZkFBQVFGZzYyVnFqcW81R3piYW5TSkkrUGZzNnRidTd0YTNtOEtUVjRPeHUwMzhjZVVuZldIS1BJazBXMmN4Vy9kdWl1L1J2UjE1VVNldlp3TGhQWkYrbE5hbEx4dlhaajN6d3JMcThvMTh4NHBOUDN6djJxcDVjZHIvU294SmtNWnIwOXd0djE1ZjMvMXlOM2UzRDNwc1RuYXhQejc0MjhQbXZ5LzV5U1d4ZkMwZWZuM09qYkdhckpHbVA4NlRlT0h0b3dIV2IyWHBCWVZ4L0pvTlIxOC9JMXoxWlZ5blJHaU5KdWltOTRJSzJBUUlBSmc2QkR3QUFDRXRuT3B6NjU0Ty8xci9rMzZuRjhWbVNwQy9NdlZGbk9wdzZPc3BWSytPaHBPMnNuaXgrV2YrY2Y2ZE1CcU5zWnF1K3R1amorbitIZjZmUzN1MWQwYVpJSlViWXgvVzVCc1BZNzNHNXUvVHQ0azNhc094K1dZeG14VWRFNjRrRnQrbGZELzEyeUI0d05yTlZmNy93RGtYMDlyVTUzRlN1UDFUc3ZwalNKZm0zT0EzbDExZDlVWkwwaDhyZCtsMzV1MEhIM0oxMXBlN012SHpVYzRXRE5hbUxkWG5pSEVsU1M0OUxUeDNmRXJobWtIUlQyakk5TU90RCt1N1JWN1RYV1RybStZMEdnNjVLbXE5N3M2OVdlbFRDZ0dzZm0zbUZ0cDA5ckc2dis2SytCZ0RBK09HVUxnQUFFTGE2dkQzNmo4S1hBZ0dQeVdEVUV3dHVsZDBjT2FsMTdHczhwV2RLdGdZK2p6WmI5Uy81ZC9aci9qdDFsTGZYNitlbjM1SWtOWFMxNnFYSzNjTTIvRTJQU3BESDV3bU0zM0QwbFZFM0NCNU9wNmRueVAvNmVIemVJY2Q0Zk40eHpYV3BTNDJNMTJkbVh5OUo4a2w2NnZnV05mZTRBdGNYeDJmcG9UbHJGR1dLMEpmbTM2eGthK3lvNTdhWnJibzlZNFdlWHZGWi9kMkNXd2VFUFMwOUxyMXcrbTA5dHZkNXdoNWNzdFp0S05DNkRRVjZabWZHdU16M3pNNE12ZkJ1Nm9UZk14YXZIa3pTOXVLRWtRY2lyRXk5djJVQUFBQ01vMjZ2Vzk4dWZsbmZMWGhBamdpN0VxMHgrbXp1OWZyK3NkY210WTQzemg1U2hzMmgyek5XcU1mcjFsUEhYMWRQN3h2a1owdTM2OW5TN1JmOWpEOWM4MFRRMTZQTlZuMTcyWDJqbnNlZ2M4dURQajM3MmdIYnRZSXg5bzYzbWl6NjV0SlBqUG81M3ppeVVUV2R6YU1laitDc1JvdStzdkEyUlpvc2txU1hLdDdYQjg2VEE4WWNhaXJYTzNYSGRIWHlmTm5Oa2ZyS3d0djB6d2QvSTdkdjZLYk1xWkh4dW01R3ZxNmZzVWhSdlNkMzlXbm9hdFdtTTN2MFJ2V2hNVzBkeFBUaDlocDAxdytYcUtQSHFPeWtUajN6cWVKaHg3OTlQRjdmZUhtV0pPbHpIejZqdTFiV0RqbTJ1c21xVC8zVTN4L3QxbVgxK3RzMUZlTlgrRGpZdUNkRkNUYTM3cnZ5N01pREwrS2VzZmpCbXpPVkV0dXQ2eGMyVHNqOG1Kb0lmQUFBUU5ocjZtN1hkNCsrb3Y5WWNvOE1NdWpES1huNmMyMng5amVlbXRRNmZsYjZaemtpN05wNjlyQU9OcFZOMm5OTkJxTXlvaHhqdnErdlA4dG8yYzJSWTFvOVpUYWFocndXM2R1SFp0ajdEYVloeDVrTjUrWWV6VnpqYVhYeUF2M2RnbHZIZE05WXRwYmR1V3RENEdPVHdhaS9XM2lyWnR0blNQSUhPNzhxZXp2b2ZjK2MzS3JGOFZtS3RVUnBia3lhUGozN1d2M2s1TFlobi9Oa3dRTTZmMmRnaGF0QmZ6cXpSenRxaW9ZTml3Q3owYWZGTTl1MHV6UldaZldSYW5LWkZXOGJlaFhZdnJKenY5OGNySWdaTnZBNVhIbHVDK3p5N05ieEtYaUsrOHh6ZVNPT2VmYkJva21vQkpjU0FoOEFBREF0RkRWWDZyV3EvYm9sZmJrazZYTzUxK3V4dlQrYmtEZXRab05KbjV6MTRjRG5mYXQzZlBMcHUwZGZHZmZuaGFOZlh2bTNJNDc1U09aS2ZTUno1YmpNRll6RmFOSVg1cXdkOHJyVlpORmo4OVlQZUcxSGJlRUZQZXRDUkpvcytyc0Z0MnFGSTFlU1ZOL1ZxdThlL1pPOHZ1QmI2bHA2T3ZTejBwMTZiTDYvNXB2VEMzU29xVXp2TjVRRUhkOFg5dmprMDE1bnFWNnAycWVEallPRHlvZm5ydFc3OWNkMXNLbHN5R2RqZXJvc3AwVzdTLzNiQnc5VnhPaEQ4NGRlWGJMdjlMbkE1M0NsWFI2dlFTWmo4RjlQZllHUHdTQXRuUm5hd0tlNE9scGZlbUhlb05jYlhXYXQyMUF3cHJtQzNmUGFsdy9JWlBTcDBqbTY0UHFicitTb3NkMmlKKzg1TWVMWUp6ZG5xNm5kclArODYrU0lZM0ZwSXZBQkFBRFR4aTlQNzlLMUtmbUtObHVWRnBXZ1d6T1c2NCtWSDR6N2M4eEdvMjdOV0I3NGZEeTJhMTJNbHA2T0FhdENNRG9tZzNIWVkrS0RYVC9XV3FYNnJsYWQ2WENPT0gvL1ZWZFZIWTFqNm4xa05wajB2WUsvVmxxL2ZqcHYxeDNWRllselpEZEh5VzZKVkl3NVNyR1czdjk2UDdaYm9nYk04NFc1YTFYY1VxV1dmdjErK3JqY1hkcGFjMFN2VmUwYmN1dWRRUWF0U1Yyc0cxT1hxS203WFovZC9iOEQraWRoZXV1Lyt1WkF1WDNJd0tlNjJhcnFacXNzSnA5NlBBWjFkQnQxb3NhbUJXbkJUd2c4WEJFdFNacVQ0cEk5TXJRcnplS2ozSU8yU1cwdlRsQ0UyYXZWYzBlL1pYV29lNHdHLys4TFc1NDRkd3JlajdabGFrZXhRNzkvZE9BcGZKSlVYQld0MnBhSVFhOEhjNmpDUHVxeHVEUVIrQUFBZ0drajBtZ0pIRmt0U1hmTlhLV3RadytyemQwWndxclE1OTM2NDZydTlMOXhlckg4dlZIZjkwRE9OVXJvUGVYc0I4YzNqK21aSDg5YUpVazYyVm96cHZ1R3M5ZFpPcXBUc1ByM1hQcTcvVDhmVXhOcHQ4OGpaM2ZiZ01Cbk5LdWR6aGRuc2VrTGMyL1V0NHMyRGJyMnlON24xTlFkL0ExM24xaExWS0Ruazlsb0l1ekJBRm1KblVxSzZWRjlxMFVISzRiZUl0cTN1aWNqb1VzMXpSSHE2REhxWUxrOWFPQlQzMlpSZGJQLzkvR0NLYkNkS3kyK1MvOXd5K2tCcjIwdlRsQjBoSGZRNjhNWnl6Mzd5bUkxZDhiZ2tCWTRINEVQQUFDWU5wWTdaZy9vU1JKdHR1cWpNeS9YejArOUZiS2Fwb040aXkxd1R2eHdBY0lIenBPRG1nMlB4aFZKY3dPclpjWWErQXdYTEhWNmVvS3VqT29MYWx6dUx0MzM3Zy9IOUx6eHRLM21pUExqWmc0N3B0UFRvK1llbDFwNlhHcnA2VkNMdTBPdFBSMkt0MFRyUXlrTEpVbXJFdWZxMnBRODdhd2QyUCtqWnhTbmJqa2l6dlZTcWUxc3VZQ3ZBdUZ1ZVhhTDNqaVNxRXFuVmM1Mml4elJnNFBOdnY0OXVTa3VtWTArbGRSRzZXQkZqTzY1WW5BUTI3OS96N0tzMEFjK1EzSDFHUFdqYlpualBtOWRhNFFxblZhdG50czA3bk1qL0JENEFBQ0FhV09GWS9hZzEyNU9MOUFmSy9jRTNkS0M4ZkhNNVg4alMyK0Q1bUFCU2xwVS9FWE4zNzlCODhYT0pVblZIWmZHRzZsMzY0OXJoU05YelQwdU9idmExTlRUcnFadWw1cDYydFhjN1ZKemoydklvOUpOQnFOeW9wT1ZGWjBrU1NwSW1EVW84REVaaG02cTNTY2w4dHp4N2pXZGw4YjNEWlByc3B4V3ZYRWtVWkowc055dTY4N2IvdVR6U1FmSy9ZSFBrcGx0c2tkNlZGSWJwY0l6MFhKN0RUS2YxOGZuY0lVLzhER2JmRnFVTVRoQVBsa2JwWTE3VW5TZ1BFWk5Mck9pclI3Tm5kR2g5VXZxZGMyODBmMGFMYTZLMW0vZm42RWpaK3pxNkRFcU9hWmJWK1kyNjk1Vk5ZcU5HamtJbGFTdUhxTmUzcDg4cXJGanNldTQvL2U0dlBUaFY5OEJFb0VQQUFDWUpzd0drNVltNUFRK2IzZDNLZHBzbGRWbzBSMlpLL1NMYWJMSzUva3JIbFo4aE8yaTVoaHUxVXREZDVzKysvNlB4elRmLzdmaXN4ZFZ6M2pQZGFuME8rcjA5T2pKNHBjdjZGNlB6NnVmbG03WFkvUFc2L25TSGZwTC9YRkpVbmUvSTlZemJRNFZOUThmaEM2T3p3cDhYTlhCY2M4WXJDQzdWUVpKUGtrSHkyTUdCVDdIejlyVTF1a1BGNWRudHlvdXlxMU4rNUxWMldQVXNXcWI4czhMZGZwVytPU2x0OHRxR2JpRmNPT2VGUDMweitueStzNnQ1V3pwTUd2djZSanRQUjJqRy9LYytzcjZzcjRGaDBHOWZqaFIzMzhqUy8zN2oxYzNXZlhTM2hUOStWaUNucnpuaERJU3VrYjh1aE5zYnYzbTRjTWpqdXN6MmdiUDI0b1NaRFQ0VDBBRFJrTGdBd0FBcG9YTEUrZkladkkzcCt6MDlPaXA0Ni9ySC9MdWtDVGRuRmFnUDFUc3BwY1BwcFhEVGVWNmVNOVAxZU05MS9TMnVyTkpLWkZ4a3FSUHo3cFdUNWU4cWZxdXdWdTFvczFXclhUTTBVMXB5d0t2bGJhTlh4OGtoSSs0S0xkeVo3aFVVbVBUZ1FyN29Pdjd5dnlyeE5ManU1UVMyNjFvcTBkR2cwOWVuMEVISzJJR0JEN05IV1pWTkVSS0dyeWRhMnVoUTgvc3pBaGMrOWlLV3FYR2RjdlpidEdyQjVQMDFyRjRiU3R5S0NlcFUzZGZIdnpYNm9rYW0vNjRMMW56VTl2MThaVzFtdW5vVktQTG9zMkhFclh6YUlJYTJpejZ4c3V6OU5RRHh3YXRQSm9NNVEyUkt1bHRabTJMQ0cyemFsd2FDSHdBQU1DMHNDWjFVZURqdmM1U3ZkZHdRcWZiNjVRVG5heElrMFczWlZ5bVg1ZTlFOElLSjkrVzZvT2pIdnZobER4Rm1pd1RVc2ZGcnFoNWFzV0RnUjQrVTJWMXpuMDVxOGMwL3U2c0s0ZHRlTnpsY2V2M0ZjSDdEZlZ2L2p4VzUzKy8vbHhicEtYeDJaS2tPVEdwK203QkE2T2FwN0c3WGZzYVQxMXdIYVB4NG9zdlR1ajg4RXRJU0JoNTBCZ3R6MjVWU1kxTjFVMVcxYlZHS0RtbU8zQ3RyMy9QOGh4L2dCTnQ5V2hlcWt0SHE2TjFzTnl1djFwMWJwNGpsZmJBV1hiOUd6YTNkSmoxMURaL1A2dTFpeHIwNVp2S0EvM2FzaEk3dFN5clZSWlR0cllWT2ZUYjkyZm9qb0s2UWF1REpQK3BWYXR5bS9YLzdqZ1ZPQkkrVy83N1l5STkrdE9CSkoycWk5S3VZL0dEVmlxZDcwS09aUi9KUzN0U0pFbEhxNk1IemQzL0ZDOHArSXFoMnBhSWNhOEpVeHVCRHdBQUNIdUpFWFl0NjdlZDY1MzZZNUtrUDFUdTF1UHpiNUVrM1pLK1hKc3FQNURMMHgxc2lyRDA0NUkzUnoxMlJXTHVoQVUrNGNSa01Ncmo4K3F1bWF0R0h0elBuWm1YRDN2ZDVlNGFNdkFaVHp0ckNqVXZKbTNBeXAyUjFIUTI2OG5pbDhkMHl0aUZ5TS9QbjlENTRWZFZWVFh1YzE2VzA2cmY3WjRoeWQvSFowMitVNUxVMldOVVVaWC9pUFgrUjdnWFpMZnFhSFcwaXFxaTFlTXh5R0x5aHkrSEsvMWpveUs4bXA5NmJydmhxNGNTMWRGdFZKek5yVWR2cUZTd0hWdDNyYXpWdGlLSDJycE1PbHhwMTRwWmcxZXVXYzFlUGI2dVBCRDI5UGVaRDUzUm00VU9kZllZdGV2NHlJR1AxZUxWdWtVTnc0N3BiNlIrUDQzdEZtMHQ4Z2ZidGdpUHJ1NDl2djJkRTNGeWRaL3J0NVVlMzZVSTgrRDZLNTFXbVl3K3BjV2Yrek91dWlsQ0h1OHcrOXR3eVNQd0FRQUFZZStHMU1XQm82UGIzSjJCSTdQZnFUdW0rN0pYS3lVeVR0Rm1xMjVPTDlEdks5NFBaYW5vZGFHclZzWjYzNWtPcHg3ZDg5d0ZQVXVTREpMbXhLVHBxcVI1dWpKcG52NzcyS3M2MWpMK2I1aEhjOXk1VHo0OVg3cHp4SEdmblBWaG1RekdJZWFRL3Jka3F6WlhIZERTaEd6RlIwVExwTUZqdmZLcXJhZFRKOXRyZEtTcFlsS09ZOC9MeTV2d1oyQmlBcC84akRaWkxWNTE5Umgxc0NJbUVQZ2NxckRMN1RISVlKQ1c5dHVpVlpEVnFsKy9sNnB1dDFIRlZkRmEwdHV2cHE5L3orTE10Z0doeko1VHNZSFhHOXFEQjlQOXQyQ2RxbzhNR3Znc3pXcFR2QzE0VSthb0NLK1d6R3pUN3RKWW5hZ1p1USthemVMVkl6ZFVqaml1ejBpQno0c2ZwS2pINC85enpHRjM2NG4xWlpLazR1bzh1WnpuQXA5djMxMFM5UDUxR3dxVWFPL1JzdytlYTg3K3dEUDVxbTJKR0hXTnVQUVErQUFBZ0xBV2FiTG9sdlRsZ2MrMzF4d0puRnprOFhtMTZjd2VmUzczQmtuUzdSa3I5RnJWL21tMXlnY1h6bXF5NkpuTC8wWkoxcGpBYTMxQlN0OVdxZnR6cnRISFpsNGhTZnJ5dnAvclZIdnRxT1kyR2d6NjM1VVBCZWJlN1F6K0pxNC9uMC82MDVtOUk0NTdJT2RETW8zd2ovcmxybnFWdStwSFZTc3dFb3ZKcDhXWmJkcHpLbFlIeXMvMThlbmJ6alYzaGt0MjY3bWVOSGtaN2JLYXZlcHkrd09pSlRQYjVPbzJxYlEyU3RMQTdWeVN2N2VOSkwxOVBGNXZIeC81cEw3V3p1QnZnOVBpaDIvR1BDUFcvMmREcyt2Yy9kOStOU2ZvMlBadTQ1RFhoaExzbnRrcExxMmUyNnhOKzVNVkcrVldTOGY0dllYL3hVT0Y0ellYcGlZQ0h3QUFFTmJXcFMxVnJNWC9Kc0VuYVhQVmdRSFh0NTQ5ckx1enJsU2N4YVlZUzVRK2xyVnEycHpZOWFsWjE0NTZiTFRKT25HRkRLTzZvMUZmT2ZETGNaLzNsMWYrN1pqR1I1b3NXaHFmclpXSnVZSFhUQWJqZ0xCSGtzem5yWno1d0hreUVQaXNTcG83NnNCbnBTTjN3TnlqQ1hMR3c3OHZ2bHZHM2lPTS92WFFieWZsbVpnZWxtZTNhcytwV05XMlJPaHNjNFJTNDdvRERadVhueGZnV0V3KzVXZTBhMTlaakE2VzIvWEFWVkxobWVqQTZWc0Y1elZzYnU4eWFTemNudUNKNTBpTm1JMjkxejM5VGdIYlhoeTg1MUczMnpqa3RhRUV1NmVsdzZUU1dwdmNIb1B1dS9Lc250NmVPZXdjZTA3RktzTHNEYXlLR3NsWXgrUFNRdUFEQUFEQ2xzVm8xa2N5VmdZKzMrY3MxZG5PcGdGanVyMXV2VlR4dmo0OSt6cEowbTNweS9WNjFRSFZCVG1aS056Y2tia2kxQ1dNeUN1ZjJ0MGpINEU4RVJ3UmRsMlJORmNySGJPMUtDNUxGbVB3TjVWbDdmWDZTLzB4dlZkL1l0Q3FtT010MVdycGNTbldZdE1WaVhOSDNSaDhmZnE1eHFxSG1zcFYxajQ1cTIzeTQyWUdBcC9SaURDYWRYTjZnYUxOVnIxdyt1MEpyQXlYdXN0eVdpVDVUOUU2V0I0ank2d1dsZFg3VithY3YyS243N1Y5WlRFcXJvNVdsOXVvSTczYnVlSnNidVVrZHd3WWF6Vjc1ZW8yNmZhQ3VqRnRveHFydnBVOU1mMVdJNTNmTEZueWIxWDcraDlueTJDUXZubFhpZWIxOWh0NjRkMVV0WGVaOU5DMVp5VDVBNTZ2dmpSYkI4cGpkRVZ1cy83cDF0T0tDdEpNK21SdGxPcGFMYnB0V2YySWdjKy9iTXhWa3IxSEwzeit5S2krcHJHT3g2V0Z3QWNBQUlTdE96SldLRDRpT3ZENTc4cmZEVHB1Yy9VQjNaYXhRa25XR0ZtTVp0MmZjNDMrKzlpcmsxVW1wcWpyWnVUci9weHJocnplNWUzUjQvdCtydXFPb1p1Myt1VFRCODVTM1RCamtiS2prelFuSmxVbHJXZUhmVzUrWEdiZ3BDeEorbVBsN2xIVmF6UVlMdXJFcnJHd0dNMjZNWFd4N3BxNVNna1IwZkpKS21xdTFQN0cwNVB5ZkZ4NmNwSTY1WWp1a2JQZG9vTVY5a0FQSHF2WnEveU13YXRMK2tJZ3Q4ZWdvcXBvSGVsdDJMd3NxM1ZRVStiazJCNlYxWnRVMVhSeEt4R0gydXJWcDZTM2QwOVdVdWVRWTdZY1R0UVB0ODVVWEpSYi8zbFhpWEw2amYzVC9tUTF1c3lCd0NmQzdOWFg3eXpWVjEvSzFmc240L1RGRiticjc5ZVhhYzRNMTRBNWMxTTY5SjE3U21RMFRQNVI4TGkwRWZnQUFJQ3dsQklacDQ5bm5Uc3BhWGZEU1IxdnJRNDZ0c2ZyMFcvTC82Skg1cTZUSkgwb1phRzIxeHpSd2FheVNhazFWTVp5aFBsUHIvaThFaVBzSXc4Y1p4bFJqa2tMTWM1My9pcXZNeTZuM3E0L3FudXlycElrZWJ6ZVljT2VQbHZQSHRZTk14Wko4dmVKK3Q3UlY0WWNhNUJCbjhtOVB2RDUvc1pUVXlwRXNaa2lkRlBhTXQyV3NVTHhFZWNhMXhya1g1VTBsV3JGMUxNOHAxVmJDeDA2VmgwdGMrL0pXL2taN1lGVHVQcWJrK0pTVEtSSHJaMG1IU3kzNjloWmYrQnovbll1U2NwUGIxTlpmYVFPVjlqVjdESXJib2pHeXlQWlgyYVh4MnNJZWtyWDhiTTJWVGI2QTZXbE13ZlgwTnBwMHRQYk03V3R5S0g1YVM1OTdTT2xja1NQZkhKZHBNV3JiOTFWb3UrL2thVTNDeDE2N0lWNXVyMmdUdmRlVVRQZzZ5RHN3WVVnOEFFQUFHSHBNN092VjRUUi8xY2RuNlJmbGUwYWR2ejJtaU82TGVNeVpkbVNKRWxmbUx0V2orMTlQdERnR2FIaGsrVDJla1ljTjFaRGJjL3FyN2F6UmZWZHJYcTc3cWorWEZ1azArMTFraFFJZkVicmFNc1psYlhYS3pzNlNWY2x6ZE12ckxGRGJobGNtN1pFczZKVEpQbWJpajlidW1QVXovSDZmSHBzMy9Namp2dis4ay9LYkJoYno1UFV5SGpkbkY2Z0cxSVh5MllhZUtyUDBaWXF2VmorcnZZMW5oclRuSmgrbG1mN0E1L2FWb3VzdmF0bGdtM25raFE0dWV2dDQvRjY3MlJjNElTcVpkbURWd090WGV6VWE0ZVMxT1UyNnIvZnlOSy8zbjRxYUQrZXhuYUxUdFpGYVVWTzhQLy82bG9qOU11L3BPcVRxd2YrNDBDMzI2aW50czJVNU8venMzYVJNM0RONnpOb2E2RkRQMzByWGMwdXMyNWEzS0RYRHlmcTNxY1hEZmw5V0xlaElPanJINzJzVnE4ZVROSWY5cVpvODZFa3JWM1VvSnNXTnlnM3BTUG9lR0FrQkQ0QUFDRHNyRTVlb012N05kZDlvL3JnaUQxUXZENmZmbEt5VGQ5WWNvOGthVVprbk83THVVYlBqK0VOTjhaZjFVVWVtejZVMGF3YU90RmFyWWQyLzYvRzQ5L1Z0MVFmMEVOejFzaGtNT3FUc3o2c0RVZi9OR2hNVm5TU1BqMzcyc0RucjFidDF4bVhjOUM0NFl4bXZNOG5EZG9URTRUSllOVGxpWE8wSm5XeENoSnlaRGp2cGlQTkZmcGQrYnM2M0ZRK3Bob3hmUzNQYVpGQi9nRGxaTytKVytjM2JPNnZvRGZ3T1ZYbkh6c2pybHRwY1lON2VpMU1hOWYxQ3h1MXZUaEI3NWJFNmJGZnp0ZEhsdGRxem93T0dRMCtuVzIyYXMrcFdMMVo2TkR0QlhWREJqNzJTSTkrOVY2cXpqWmJ0WDVKdmVKdGJwMnVqOVJ2M2s4TjFIdlBGVFZLanZHZjF0WFdhZExqdjU2bjhvWklXYzFlUGI2dVhEY3RiZ2k2UWtpU3RoWTYxT1UyNnBhbHdmODh1bmRWalc1ZFZxK250czdVdnJJWXZidy9XZDF1b3g1Zk4vRC9NV2ViV1JzMlp3YytCb2JDcnc0QUFCQlcwcUlTc1paRllRQUFJQUJKUkVGVTlQRGN0WUhQbmQxdCt2bnAwWjI2ZGFTNVFtL1hIZFhxNUFXU3BOc3lMdE9ocGpMdGRaWk9TSzJZMmp5K3djMVRMOVMybWlQNldOWXFKVWJZZFhYeWZHMDVlM0JBVUJKcHN1anZGOTR1cTlFaXlkOEkrb1hUdzY5S20yalBYZkdGd0FsM2ZYenlhWi96bERaV3ZLL2lsak1ocWd5WHFvVGVoc3Q5QVU1c2xGdTU1L1dyNmUvODFULy9mM3QzSGg5WFhlOS8vRDFyWmlaN01rbVRObTNTcG12U1FsbExvU0NGUXFrZ3FCY1FSTHhYOE9vVnVRaGV2WnZYZTlXSE8rajFYa0dSbitKMmNVTTJXUXAyQThwVzZFYmJMRzNUSlV1YmZVOW1zc3p5KzJPU05HbG1KcE5rMGttbXIrZmpvUTh5YzViUE9TZHBPKzk4djU5dnNPbGNnKzYvdGtwZHZTYTllelJGUnhycytzSEwrYU8yTVVqS1NlMExlWXhyaWxwVTNacWdyV1hwUVZmWVdydXNWWis0OUZRUHJpU2JWMWN1YmRXKzZpVGRmMjMxMExMdTkxMVRIZlQ0YngxT1U2L0hHUEo5S1hCUHZuTkxoZlpWSituVjhuVGRFNlFKdGF2UHBFMGxHU0dQQVF3aThBRUFBSEhEWWpUcnk4cytKUHV3S1NmLzc4Z1d1Y2F4eXRNdmo3NnE4OVBueTJGT2tFSFNGeFp2MEFON2ZxUG0zdEFmTkdhcVdQWEdHWTlZOXZDSnBqNmZSNzgvL3FidVhSem9FL1c1aGRmb1MzdCtLNWUzVDJhRFNWOWVkcVBtMkFNZjRIcTgvWHF3N0M4eG4wNDRQT3pwNkhkclMvMSt2Vkw3dnVwNzJtTllGV2E2Q3dvNmh3S2ZsZk82d2c0Mm01UGVxNnprUGpWMkJ2NU1YeGxtTkZDQ3hhZHZmUFNJdGg5TTE2YVNEQjJxYzZpenh5U3IyYStjbEY0dHordlcraFhOV2hRbVlESWEvZnI2aDQvcXp6dXp0ZWxBcGs2MldaVmc4V3R4amtzM25OdWtLNWFNN3RuMThkVjF1bU4xWk5jK0h1Zk03UXE1VkhwZVJxOStjVmVwSk9udXg0dFUweks1WnRXSVh3UStBQUFnTGhnazNidG8vVkQvRTBuYVZsK2lkNW9PaitzNExYMWQrbjlIdHVnTFN6NG9TVXEyMlBXdlJUZnBxL3YrcUI3djJBMDRFWDArZi9TYmxZNW42ZkZvMmRad1FEZk91VUR6RXAzS3RhZnJINWRzMEEvS1h0QS9GOTJvODlQbkQyMzNrOE92NklSN2ZGTzVwS2xacGV0Z3gwbHRyTjJydDVvT3FqOUVMNlZiNTYzV2dmWnFsYlhYUkdYNkcrTGIzMy9naFA3K0E1R1BEdnUvejVaRXZLMUIwaFZMV29NR00rR2N2clQ2YmF2cWRkdXErb2pQK2QwWEMzUzQzakhtdHUzdVFPK3N1eDh2aXVqWWc2Rk9PRGFMVjdiVGxuSnY2cklFN1JQVTBHRU4yVDhJOFluQUJ3QUF4SVc3QzYvU0ZkbkxocjZ1N0c3U294V2JKblNzVnh0S3RTcHprUzV4THBJa0xVekswWmVYM2Fodmx6d1QxV2src2ZaY3pjNkl0MTJmZTY1c0pzc1VWaFBjaVJqMjhJazJuOSt2SHg5NldkOWQrWEdaREVaZGtybEkvM3ZCM3luWGZtcnF5T05IdDJsN1kva1pyeTJZQjNiL2VxaFJkVGpYeno1ZnQrZGZwdGErYm4xaDk2L1UyVStEV1p4ZEdqcXM0eHBsTTVrUk9Xc1d0OG1aZE9xWEQ0L2NlWERFKzNrWmtZOW9uV3d0bVA0SWZBQUF3SXgzZS81bHVuNzIrVU5mdTd4OStuN1pjNU9hRXZPVGlyK3FNSG1Xc2hKU0pFbm5wOC9YL1VzK3FCOGRmQ2x1UXA5ZkhYczE0bTNYWkMrTlNlQVRieXE2NnZTNzQyL296dmxYU05LSXNPZlh4MTdUOHlkMlRmalkwVjZsSzVLd3h5QXB5V3lUSktWYkUrWDJoTzZQQXNTckg5NSs2SXlkNjZzM2hsOE5MNUpSUWNNeDRpZStFZmdBQUlBWnl5Q0Q3bHF3VmpmTU9SWDI5UHU4K203cHN6cnBIdCtRL3ROMTlydjEzZExuOUoxemJ4OWEzbjFOMWxJbG1tMzZmdGx6VE84NnpUMDdmeTVKOGtaNSt0VWNlNGFlV3ZOUFVUMW1yTzF2cjViSDd4MFJ1dFM0bXJXcGJ0K2tqeDNOVmJvaWtXU3hEMDJQYSs5M3llTVBQdTBMd1BSMCtuUTJ4QmRqckFzQUFBQ1lDS3ZSckg4dXVuRkUyT09YWC85OThNV29MUk45dEt0ZWp4eCtaVVJma3ZQU0MvUzljKzlRUVdKV1ZNNFJMWU9yTzhWS3JidE50ZTQyTlV4QlExK2p3UkQxLzhXQ3lXRFViZm1YNmp2bjNqNXFoRTJlSTFQL2M4R25kTjZ3WGo0elFZWTFjZWkvRzN1REwzVU5BSWdOUnZnQUFJQVpaN1k5WFY5Y2VvTUtrMllOdmVhWFg0OGMrcXZlYm9ydTBQclhHOHFVWXJIcjdnVlhEYjAyTDlHcDc2LzhoUDVVOVphZVA3RmJ2YjdZai9hWm4zU3FXYlZmZnZWT294Rklrd2xZNHFXSHo3bHArZnJVZ3JYS1QzUU92VmJmMDY1RG5iVzZQR3VwSkNuVG1xVC9YUDQzMnRGY29TZU9iMWUxcXpucWRaZ01ScG1Ob1gvbjY5ZXA0VDlKWnB1NlBEMWhqemU0c3BnazFibmJvbElqQUNBNkNId0FBTUNNY20zT09icXJjTzJJRVMzOVBxLysrK0NMVVE5N0JyMXdZcmRzUm92dUtMaDg2RFdMMGFRN0NpN1hEWE11MERkTG5sWkZaOTJVbkh0UWt0bW1mcDgzYUxnMDI1NnV2eSs4ZXVqcms2N1dxSytXWkRGTWJHQjRWa0tLVEFQN3hrUHZvK0hmZDVIYzQ0TEVMTjFSc0VZWFpoU09lUDMxaGpMOXJHS1RYTjQrdmR0Y29jOHR2RVlPYzZCNTZxck1oYm9vbzFDdk5aYnFoUk83ZGJRcnN0V0NJbkY1MWxJWkJnS2RZRDJ1dWp3OVNyVTRodXJZVW44ZzVMRU1NbWhkempsRFgwZlM4d2NBY09ZUStBQUFnQm1qTUdtV1ByTnczVkNBSUVsdWI1KytVL3BzMUtaeGhmTG42aDFxNzNmcnM2ZWQvM2gzWTFRL2tJZnlqNHV2MDhXWkMrV1hYejNlZm5sOFhubjlQbG1NWmlXYVI2NnlzcU41ZkV2Um44NHc4UDhHZzJReW1IUlJScUZTQmtLQVVMMkxFb3dXRmFYT1VVTnZoOXI3WEhKNys1Um1UZFNuaHdWUmJYM2RvL2JMU2tpUjFSVDZuNlJtZzBsekhCa2gzNStzVU1jZjdJVlRrSmlsdHI1dWRYbDZaVEFZUmt3aDdBa3pzbXQ1Nmx4OWRPN0ZvNlpvdGZlNzlJc2pXMGVzeFBWR1k3bktPMDdvN3NLcmRFbG1ZR1U0bzhHZ3RkbkZXcHRkckVPZHRmcHI3ZnZhMFZ3eDVvaWI0UlluNStxMi9FdVZhTFlwd1doUm9qbEJ6b1Rrb2ZlRGpTQXE3emlwVlprTEpVbWZXM1N0VmprWHFhdC85RGxOQnFNV0p1ZG85ckNtMCsrMUhJbTROZ0RBMUl1YndNZmo4YWl5c2xLTmpZMXl1OTN5ZW1rWUJ3Qm5JNVBKSkx2ZHJxeXNMT1huNTh0c2pwdS82aURwU0ZlOUhxM1lwTTh2V2k5SnF1cHUwdmZML3FJVDdyRWIxVWJEcHJwOWF1aHQxd05McmxlcXhhSEczZzc5b1B3RithTGNxRGlZaXE0NlhaeTVVQVlaWkRkWnBSQ0xMTlgxdE9tWm12Y21mSjRIVjM1Q0M1TnpRcjVmNHc0K3pjamo5K3JmaXo4U2R2V25rdmFhVWE5OWFkbUh0RGc1TitRK3MyeXBldmlDdThKVVBEbWhqditSN1E5Smt2NXorYzFLSDlhblpyaXEwMGEwcEZrY3VuSldzYTZhdFZ4ekhaa2ozdk5MMmx5M1g3ODU5bHJRMEthcHQxUGZLMzFPNTZVWDZPNEZWNDBJb1JZbjUycHhjcTQrNS9lcHRMMUd6OWE4cDkydDRWZnFrYVJPVDAvWW5rQWJUNDV1MXZybnFuZDBRY1o4bVEwbW1ReEdYWFRheUtSUU50WHRVMVYzVTBUYkFnRE9qTGo0VjNCTFM0dEtTdzRvbzJlamx2aTJLVWsxTWlueTMzNEFBT0tIMTJ0VFYxK2VhanZYNnAyVEcxUlV2RndaR1ZNM09nQm4zdWE2L1ZxU1BGdG1vMG1QSHQ1MHh2dm52TjlhcWZ0Mi9WS2ZMcnhhejlhOHA4NSs5eGs1NzFnZnByczhQWHFyNlpDZU9QN0d1RWFCbks2ODQyVFl3T2ZwNm5lRHZ1NzErM1RTMWFwNXczclVETmZqN2RkVDFUc21YRmVzMUxpYVF3WStMNXpZUGZUZkpvTlIvN1hpbHFETnZQZTBIdE52ajIzWHNlNkdNYyszcC9XNDd0djlTMzBncTBpM3pGdXRYSHZhaUhQa0p6cFY1WW9zV0tsenQ2ckgyeStiYWVUMHgvcWVOcjF3Y25mUTZWb1ZYWFg2eXZ0LzBLM3pWbXRweXB4Um84Y0crU1YxOUx0VTUyN1RwcnI5MnRZUWV1b1hBQ0EyWm56ZzA5TFNvcEpkbTFYa2YxanAvdEpZbHdNQWlER1RlcFNxQ3FYNkt0VHFmbE1sdSs1VjhRWHJDSDNpektNVm0yTGFENmFqMzYwZmxyOXdScy81YnZNUmZlTHRIOHRrTU1wa01NcG9NTW80TVBtcTErZFJaNzhyS24xNzlyZFhhbWxLSUZBekdnd3l5YWdlWDc4YWV6cTBzWGFQOW9XWk9uZTRxMDZwVm9kTUJxTU1Nc2puOTZuSDE2K0t6anI5cWVydG9FSEZ2K3g5SWdwVlQ1MlQ3bGF0U0pzMzlIVy96NnRxVjVPZXF0NHhZcFNOMSsvVGQwdWYxVVBuM2Fra3MwMlM5SDVicFo2c2Vqdm95S1p3Zkg2L3RqV1U2TFhHVWwzbVhLTHJaNSt2SlNtejVmUDc5VkQ1QzJycTdSeXgvWU5sZnduc2Q5cDNnRi9Tblc4L1BQRGYvb2gvWmc1MTF1cWJKVStQcTJZQXdQUmo4UHZQd0Jqa0tlTHhlUFRPMjI5cG1mc3JTdmVYeGJvY0FNQTAxR29vVXBuOW03cGs5YVZNN3pwREJxZkNZSHBhazdWVVZtUGdaMkZybUlhOE9NVm9NTWdnZy96eWp6bDliMVhtUXExMkx0YXpOZTlGdFlueGdxUnM1ZGpTOVZiVHdhZ2RjNlk1MHl1cm5hMDJiOTZzcTd5M3hib016R0JiVFgvUXVuWHJZbDNHV2NOZ0NMMFU1b3orbDI5bFphVXllallTOWdBQVFrcjNseXFqWjZNcUsrZW9zREN5WGhSQVBIdGpXTE5nUkNZUThrVDJPOUlkelJYYTBWd1I5UnFPZGpYb2FOZllVOElBQUJnMHNmVTFwNG5HeGtibCtyYkZ1Z3dBd0RTWDY5dW1waWFhaVFJQUFPRHNNYU1ESDdmYnJTU05iMDQwQU9Ec2s2UWF1Vnl1V0pjQkFNQzBaektaNUpVdDFtVmdodkxLSnBNcDlHcU5PTE5tZE9EajlYcFpqUXNBTUNhVGV1VDFlbU5kQmdBQTA1N2RibGVYOG1KZEJtYW9MdVhKNFhERXVnd01tTkdCRHdBQUFBQWdlckt5c2xSclhCdnJNakJEMVJyWHl1bDB4cm9NRENEd0FRQUFBQUJJa3ZMejg5VmkyNkJXUTFHc1M4RU0wMm9vVW90dGd3b0tDbUpkQ2dZUStBQUFBQUFBSkVsbXMxbEZ4Y3RWYXJpWDBBY1JhelVVcWRSd3I0cUtsOVBEWnhxWjBjdXlBd0FBQUFDaUt5TWpROFVYckZOcFNZNHllallxMTdkTlNhcWhmeXBHOE1xbUx1V3AxcmhXTGJZTktpNWVyb3lNakZpWGhXRUlmQUFBQUFBQUkyUmtaT2lTMVplcXNuS09EalY5V0M2WGl3VVFNSUxKWkpMRDRaRFQ2ZFFsK2ZreW00a1hwaHVlQ0FBQUFBQmdGTFBack1MQ1FoVVdGc2E2RkFBVFFBOGZBQUFBQUFDQU9FUGdBd0FBQUFBQUVHY0lmQUFBQUFBQUFPSU1nUThBQUFBQUFFQ2NJZkFCQUFBQUFBQ0lNd1ErQUFBQUFBQUFjWWJBQndBQUFBQUFJTTRRK0FBQUFBQUFBTVFaYzZ3TEFHYUM5UStkSjBuNm13c2I5SmtyVDhTNEdzUkNMTDhId3AxN1BIVTk5dW9jSlNaNGRjZnF1b2pQUFpGOXh1UEY5NTJ5VzcyNmFsbnJsQndmQUFBQU9Gc1IrSXloczhla3pTV1pldTlZaW80MTJ0VGhEdHl5eEFTdlpxWDJhZG5zYnQxd2JwUG1aZmFNZWF4ampYYjl3NitYU3BKK2NYZXA4dEo3cC9SODAxV28rekQ0d1hVNGcwRktTdkFxMytuV0pZWHR1djdjWmptczNqTmFiendiNjFuTTVJQXIzTStieDJmUTZ3ZlQ5UHJCZEIydWQ2amRaWmJQTHptc1BzMUs2VlBSbkM1OThySmFKZHZpNjN2dHFaM1pTbmQ0eGhYZVRHU2Y4ZmpmVFhPVm5kSkg0Qk5uYkNhTGVyejlzUzREUUJ5eG1TeXhMZ0VBWmh3Q254RDhrcDdabGEzZnZKa3JkOS9vbVcvdGJyUGEzV1lkcW5NbzJlYlZuWmZXam5uTWwvWmxTcExPbWRzMUt1eVppdk5OVitIdXcrbjgva0FJZHFBbVNRZHFrdlRjN2l4OTdTTkh0VERiSGZXNmpqWGFOVDhyK3NlZHpzYnpMR2FhVU5kVzNXTFR0LzVTb0dOTjlsSDdkUGFZMU5salYwV0RYZGNVdHlnNXgzWEc2cDJwN242OGFNeHRmbkZYNlJtb0JOTkpqaTFOeDdzYlkxMEdnRGlTWTB1TGRRa0FNT01RK0FUaDhSbjAzUmNLdFAxUTRDK1dOSWRINjFjMDY5eTVuY3BLN3BmWFoxQmpwMFVsSjVLMHJUdzlvbVAyZVl6YVdwb2hTYnB1UmZPVW4yKzZDbmNmQmwyM29sa2ZXMVV2U2VyM0dGVGJucUJYeTlPMXJTeGRqWjFXZmZXcFFqMzJxYktvamI3WWZpaE52OXcrV3lkYUUvVEtsL1pFNVpnelFTVFBZcVlLZFcydDNSWjk2UStMMU9ZeXkyN3g2Y2J6RzNWaFFZZlNFejNxOVJoMHNqVkJlNnVTdGExc1p2K2NTVkpaYmFMdWYyTHhxTmRiWGVhZ28rbkNDYmJQUzEvY0s1UFJyNXFXaElpTzhlMFhDdFRhYmRHREh6czg1cllQYnN4WFc3ZFozN3I1eUxqcXhQUnhjZVpDQWg4QVVYVng1c0pZbHdBQU13NkJUeEEvZkhuZVVQaHlUWEdMUHIrdVduYUxiOFEyODdQY3VuaEJoejU1V2EyYU9zY2VZcnI5VUpxNmVrMUtzbmwxK2VLMktUL2ZkQlh1UGd4S1RQQnFkdHFwRVJuNXpoNWRVdGl1cGJuZCt1bldQTFYwVy9UYzdpeDk0dExvVERFcE81bW9FNjJSZldpTko1RThpNWtxMUxYOTM5czVhbk9aWmJQNDlLTTdEcXJBT1hKcTVNSnN0NjVZMHFaUFhsWXJvK0ZNVngxZGFYYlBxR2xTVzh2U1pUWDd0R1pSZThUSENiV1AwZUNYcEJFaDZTTmI4clN0TEVOL3ZuZmZxT09VblV4VVE0YzFvblB1cTA2S2VGdE1UemZsWGFSdDlTVnE3TzJJZFNrQTRrQldRb28rbkhkUnJNc0FnQm1Id09jMDI4clN0V1ZnWk1BTks1djBqK3VxdzI1dk12bzFLN1Z2ek9OdUhKaGVjblZSaTZ6bVUySE9WSjF2dWdwMUh5SngwL21OZW5aM2xtcmJFdlRPa2RTb0JUNW5xOGs4aStrdTFMWHRPSklpU2Jwc1VkdW9zR2U0TklkbmFnczhBM0xUZXZVdjF4OGY4ZHJXc25RbFduMmpYZzluUFB2c3JrelJvbGxNZzRQa01GbjErY1hyOWJYOVQ4YTZGQUJ4NE43RjE4bHU0aGNCQURCZUJEN0RlSDBHUGI1OXRpU3B3Tm1qejExVkU1WGoxclFtYUg5TmtpUnB3N0RwSlZOMXZrRzMvV1NGV2wzbXFFeFRpc2F4UXQySFNCa2tMWi9UcmRxMkJKMXNPL3RHNUVUVFpKL0ZkQmJ1MmxxN0E2UGo3TmI0Q3JqR3c5VnYxQ05iOHFKKzNNWk9xMnBhRXJSbVVYeU5Gc1BFblp1V3I2K3R1RVdQSEhxRmtUNEFKaVFySVVYM0xyNU81NlROaTNVcEFEQWpFZmdNOCs2eGxLRnBCSis0dEZabW96OHF4MzE1bjFPU3RDVFhOYUlwOEZTZGI3b0tkUi9HSXlraDBMZG5zTEgxbTRmVDlJM241a3VTL25GZHRXNVkyUlJ5M3kvL2NaSDJWU2RwYVc2My91ZU9RMEg3bUF4L0xWeTQ5WDVWa3Y3MDdpeVYxU2FxejJQVXJOUStYYm0wVmJkZVhLK0VNS05sYXRzUzlOd2VwM1pYcHFpdTNTcXZ6NkIwUjcrSzVuVHJnK2MwYStXOHpxRDduYjVxMXQ2cVpQM3AzVmtxcjNXb3oyTlVibHF2cmlwcTBTMFhOc2hzR3Z2N0tCclBZcXdhZzNuczFUbDZhbWUycE9EM3Q2TEJycjhleU5UKzZpVFZ0VnZWNXpFcTFlRlI4Wnd1M1hweFEwU2pSOEpkVzRyZG81WnVpM1lkVDViSGE0am9Yb1V5MGUrQkl3MTJQYlV6VzN1cmt0WG1NaXN4d2F0RnM5emFjRTdUR1psYTE5dHYxRi8yWkVYOXVJUFRVb3RtZDBmOTJKaTV6azNMMTQ4dStEczlWL09lM20ydVVGMVBHNnQzQVFqTFpySW94NWFtaXpNWDZxYThpK1JnWkE4QVRCaUJ6ekE3S2xJbEJYNzd2N293OGg0WDRYaDhCbTBxQ1V6WjJuRE95REJpS3M0M1hZVzdEK1BSTnJCTWZlckFsSnRWQzlxVll2ZW93MjNXRzRmU1FnWStMZDJXb1ZFZjF4UzNUUGo4a3ZUTTdpejliR3VlaGtjRk5TMEorciszY3JTL0prbmZ1K1d3REVINnZ6eTNPMHVQdlRaSEh1L0lOeHM3clhxdDNLclh5dE8xZmtXenZuQk50VXhod3IrbmRtYnJzVmZuakhpdHF0bW1YMjJmcllNbkUvVzFqeHdOVzMrMG5rVzAvWEhIcktFUmI4TTFkMW4wK3NGMHZYVTRUZjl4MDdHd1B5dGpYZHRGQ3pyMHl2NU0xYllsNk92UExkQ1hOMVFxeFQ3KzZWc1QvUjU0YW1lMmZ2N2FiUG44cDk3c2NKdTE2M2l5ZGgxUDF0VkZMZnJ5aHNxZyswWkx1c09qUDl5elArTHRJMjN3dktVMFhVYURYeXZtZGsyME5NUXBoOG1xMi9NdjArMzVsOFc2Rk1TQTMrOVhiVzJ0OXUvZnI0Nk9EaFVYRjJ2WnNtVXlEUHhCOStTVFQ2cW9xRWpGeGNVeHJoUUFnUGhENERQTW9YcUhKR2xwVHZla2Z2TS8zTnNWcVVNckFsMjVkR1FEMWFrNDMzUVY3ajVFeXVzemFIOTFJTFFaSEVWZ052bjFnU1Z0ZW42dlUvdHFrdFRoTmdmOUFMLzlZSnI4L3NEMmcrZi81YWNEUzBYL2NjY3N2YncvYzhScm9aU2NTTlRCbmRtNmRGR2Jianl2U2VtT2ZoMnNjK2p4MStlbzFXWFcrMVZKMmxxV29hdUxSb1pLZnoyUXFaOXNEVXlqeVU3cDB5MFhOYWhvZHJkTVJyK09OZG4wMU01c1ZkUTc5TXIrVERrc1B2MURpT2w5QjA0azZWQ3RRMWN1YmRVSHoybFNtc09qOHRwRVBiNTl0dHBjWnIxOUpGVnZIazdUWldHbTFVVGpXVXlGazIwSk1odjl1bUpKbXk0cGJOZWM5RjZaVEg3dE9wYXNYNytacXo2UFVUOTZaWjR1L093QldVTDh2SXgxYlhkY1VxZnRCOVBrNmpQcDNhTXArdlRqeS9TcHkwOXEvWXFXb1NiRVk1bm85OERta295aG9HN2x2RTc5ellVTnlrbnRVMHUzUlMrKzc5VHJCOU8wcFRSREJjNGUzWHB4L1RqdlhteFZOZHRVVWUvUTB0eHVPYXpSV1QxdnFyUzF0YW0vbnhFbXdGVHgrLzNxNit0VFQwK1AydHJhZFBMa1NmWDI5aW96TTFOcjE2NlYwK21NZFlrQUFKdzFDSHlHcVc4UERCbk5pV0pUNUpjSG1zZGV1YlIxMU1wYlUzRys2U3JjZllqVWsrOWxxNmtyMElQbGcrZWM2czJ5cnJoRnorOTF5dXN6NksySzFLQkxqTDkyTUxETTlpV0Y3VW9hV001OWNDV3d4SVJUSDFDSHJ3NFdUSGx0b3E0L3QwbjNYWE9xdVhhK3MwZjVtVDI2NzRrbGtxUlh5OU5IZk5odmM1bjE4RURQbFBsT3R4Njg3ZkNJSmVYblo3bDF4ZUkyL2VjemhkcDFQRm5QN003U2RlYzBCVzBxZkxEV29ZOWUwS0RQcmowMVpTcmYyYU81bVQxNjRIZUJKYmczbDJTRURYeWk4U3ltd3JMWjNicHRWYjF5VDNzRzg1MXVtWXpTbzl2bXFNMWwxcDdLWkYyOElIZy9rTEd1YlZacW43NXp5eEY5N2RuNWF1MjJxTjF0MW8vK09rOS8zamxMZDExK011eDlHelNSNzRFT3Qxa1BiNWtyU2JwMmViTytlRjJWQmdmeHpNdnMwY3A1bmJLWThyV2xORU4vM0RGTE41M1hxSVFwZWpZVFdaWjlMRThQVE5NcnIwMGNkZXpUcCs0Rk8zZERoelhxTllXeWQrOWVOVGF5WERod0ppUWtKR2oyN05uS3k4dFRUazVPck1zQkFPQ3NRK0F6akd1Z0w0dzlTcitoYnVpd2FsZGxZRldnWU5OTG9uMis2V3FzK3hCT1Q3OVJ4NXZzZXZIOVRQMzF3S2tQOHhmT1AvV0JmMmx1dC9JeWVsWFRrcUR0aDlKR0JUNU5uUmFWbmtpVUZBaUhKaU1wd1J1MFA4MlNYSmNXelhMcGNMMURSeHZzSTk1NzhYMm5ldnNEei9xZk5sU05DSHNHbVUxK2ZlR2FLdjN0ejR2bDkwc3Y3WFBxbmlDamZGTHNIbjNxOHRwUnJ4Zk43dGFDTExlT050cDF1TjQrNnYxQmsza1dVeTFZVURmbzhpV3RlblJiWUhUTTBVWjcwTUFuMG10Ym10dXRuLzF0dVI3ZGxxZXRaWUVnc0tZbFFkOTRicjdPbmRlbEI5WlhLVGMxZFBBM29lK0JmWmx5OXdYNkVkMTdkWTJDemRpNithSUdiU25OVUZldlNmdHJra1o4ajBkVGdzV245Y3NqYjlROVZyK2YxbTZMTmcrc05PaXdlblhad1BMdGJ4NU9sYXZQTkxUZDdMUmVXYzJqUjFIVnRDVElaUFFyTisxVThGM2JGdWh2TlJWV3JsekpDQjlnaWxtdFZ0bnRkbG10OUY0QkFDQ1dDSHlHTVJva24xL3E5UmlqY3J5WDkyZks3dytNVUZpU083clpiRFRQRis2MzQ2SGVDOVdVT0pySGtzYStENmQ3YW1mMlVHUGYwMTFkMUtJSDFsZU5lbjFkVVl0KzlVYXU5bFltcTZ2WE5OVGNXWkplUDVRdXZ3SjlmeTZhNUlmb2xmbWRzb1VZZWJFZzI2M0Q5UTYxdTBmK1dPMCtuaXdwTUpJblhOUGhXYWw5V3ByVHJiTGF4S0dwYTZQT1A2OHo1QkxxQzJjRkFwL1R6ei9jZUo5RnJMbjZURHJabXFDYTFsT3JzblgzbW9KdU81NXJTM1Y0OUMvWEg5ZE41emZxbDl0enRiY3E4SXplcjByU3ZiOWRvcTkvNUtpV3p3bmVpMllpM3dNN2p3V0NxQlY1WFdvZVdDbnNkTU9idGg5cnNrMVo0T093K1BUNXF5TmZFWENzd09mSjk3TFZQOUNYS2lQSm95OXRxSlFrbGRVV3lkVnk2bGw5NzlhS29QdXZmK2c4WlNiMTZ4ZDNuWnBPZWVkanhVTU43YU10TFMxdFNvNExBQUFBVERjRVBzTWsyYnhxYzVtSGxtNmVESi9mb0ZjR1JxUnNPQ2Y0YjlPamViN3BLcEw3TUJhTHlhL2xlVjM2eVBtTldoV2lZZS9WUlMzNjlSdTU4dmdNZXFjaWRjUkludGZLQXgvdzFpNXRuZlJLYUZsSm9VY0dKQTZNMU9vL3JTbHpkWXROa3JSbzF0aXJZZVU3ZTFSV214anl3MjVtbVBNbkpRUjZGL1dGQ0JDajhTeW0yckVtdTdhV3BxdjBaS0txVzJ4cWQ0MytJeXJZeUkrSlh0dlMzRzU5NzlZSzdUcWVyRWUzNWFtcTJhYXVIcFArOCtrRmV2UnZ5NVdkTW5xNjVVUytCNnFhQTk4RGJ4eEsweHVIeGc0Y09uc20vMGZ6OTE0c0NQcDZkNTh4NUh1aEJOdG5RYlpMYXhhMTY3azlXVU9OMDZQbHQ1OHBpZHF4QUFBQWdMTVZnYzh3ZVJrOWFuTWxEVFZUbm95ZHg1TFYxR21SMWV3YjFieDFLczRYck5udy9VOHNWcnZiUEdZajRxazhWaVQzNFhUWHJXald4MVlGbXRZbW1IMUtkWGpHREdxeVUvcTBZbTZYOWxVbjZZMURhVU9CVDBPSFZlVzFnZWxjazEyZFM1S01ZZW9JdGJKUzE4Q0lsTVNFc1ZlREd1dzc0KzRQSHRvWXc4eHlHV3RscDRrOGl6UHBaOXZtNkpsZDJVTXJYeVZZZkNwdzlpZzNyVmV6MDNwRGp2cVNKbjl0RnhSMDZxZWZMTmVERy9QMWFubTZ1bnROK3QzYk9iby95R2l5aVh3UGhCcVZGTXJwSzdsTnhPQjB0ZFAxZVl3aDN3c2wyRDRkYnBPT05qams4UnAweCtvNi9YU2dLWGtvTzQrbHlHcjI2WndJVi9FYTcvWUFBQUFBUmlMd0dXYkZuRzRkcUVsU1U2ZEZoK3NkWWFmZmpPV2xmWUZWS05Zc090VWtlQ3JQRjZ6WjhHQTRNRllqNHFrOFZpVDM0WFNKQ2Q1eG4wY0tCRHI3cXBPMHF6Slo3bjZqN0JhZlhqc1lHRTJSNyt6UndrbmMzOG13V1h6cTdqWEozVGYyaC83Qm9HZjRsTFJvbWNpem1BaC9tR3d1MUhzdnZ1L1UwN3NDZ2M1MUs1cjFOeGMyYUc1bXo0aGVOK0VDbjJoY205bmsxNWMzVktxOE5sRjE3VmE5T3pBTkt4b1N6RDY1K2t5NjhiekdjVTJubW94ZzB5ejNWU2ZwNjg4dWtNRWdmZnZtQ2kzT0NmeE1QUEYyanJwN1RVTzlpZm84Um4zMTZRWGFXNVdzVllYdCtyY2JqZ2R0Z24ya3dhN0dUb3MrdExKcHpNRG5LMDhWeXBuVXJ5Zis0VUJFOVk5M2V3QUFBQUFqUmFkWlRaejR3TEJsblAvMGJ1Z1BsMk5wN2JibzNhTmpONCtOMXZtbXEwanZRN1JjdnJoVkNSYWYranhHN1RpU0trbDZyVHd3S3VHYTR0aE5ZUnBjaGUxb1kraG15b01xbXdKVGYvSXl4aDk0aFhNbW5zVmdiNkd1TUtOWldrSk1YM3grYnlDd0taN1RyUWZXVjJuZWFXRlBWMC9vWTBiejJzd212eTRvQ1BUT0NUYWRiS0t5VWdMVHdFNjJKWXl4NWRSNVpYK20vdjNQQzJXeitQVFFiWWVHd2g1SmVuNVAxb2hBeldyMjZlc2ZPYXB6NW5acHg1RlVmZUdKSmFvSU1oS3hNTnV0NzMrc1FxWkpUcFVFQUFBQUVIMEVQc1BNejNJUE5mVjkvV0M2WGkwZjM3U0hRYThjeUpEWFoxQmVlbS9ZNlFqUk90OTBGZWw5aUJhNzFhZExGd1o2L0x4eEtFMjFiUWs2WE8rUTBlRFgxVVd0SWZjYlBnM0g1NC8reWtBcjUzVktrZzdWT1hSOElOQUpwcjdkcXZLNndQU3p3ZEFoV3M3RXM4aElERXhaTzlJUWZJcWl4MmZRK3dQTmtVOTNxczlSOEZGWWUwUHNKMFgvMmdaSFlxVWxqajBGTDFMRnN3TjE3YTlPaW1xUUZJbk9IcE8rLzFLK2Z2aktQQzNJZHV2SGR4NVVnYk5uelAxc0ZwKytjM09GcmlsdVVXV1RUZmM5c1ZpUGJwc3pxbjZqZ2JBSEFBQUFtSTZZMG5XYXoxOVZMVk9sQUFBWnowbEVRVlJkbzN0K3MwU3VQcE1lMnBpdlBvOUIxeTRQM1JPa3F6ZXdpdERnYjh2OUNxd1dKRW5yd3l3ekhhM3pUVmZqdlEvUnNxNjRSZHZLMHZYZXNSUVZaZ2VhSkorZjM2bU14TkNOZGgzV1UxT0E2anVzWVpma25vZ1ByV3pTTTd1eTVQTWI5SU9YOC9XOVd5dEduRk1LaENIL3MybWUvUDVBNzVvYnpvM2VLSnd6OVN3VzU3aFUxMjdWa1FhNzl0Y2thVVhleVBEbDkrL2txRFZFMkdFMStlVHhtbFFSWkVuNXpoNlRIdDgrTytoKzQ3MjJiejFmb005ZGRTTGs5ME5EaDFYdkhBbU1Gam8vUDNxaDI3VXJXdlRTUHFkNlBVYjk5MS9uNlQ5dVBCYTBMMVZydDBWSEd1MjZNQXFCbjg5djBPYVNEUDM4OWRscWQ1bDEzWXBtdmJ3L1U3Zi9kSG5JZlVLdHd2ZlJDeHIwNHZ0T1BiTXJXeHYzT1hYdDhtWmR0Nko1NkdjTUFBQUF3UFJENEhPYTNMUmUvZWROeC9SZnp5eFFyOGVvSDd5Y3I1ZjJPWFZOY1lzV3pYTEpZZlhLMVdmU2lkWUU3YTFLMXVzSDAvVFJDeHVIQXBqM3E1SlYyNVlnczlHdmE1ZVAvUUYwc3VlYnJzWjdINkpsTU54cDZiYm8yZDJCNWFUWGhRblFKSTBZN2ZENDY3UDE4VXZxZEx6SnByWExRbzhLR28vY3RGNTljazJ0ZnJWOXRnN1ZPWFRQcjVmb2xvc2J0RFMzVzBhamRMelJwcWQyWnV2d3dKU1plNit1VnFvamVxTkxKdk1zYWxvVHdvNDhLM0M2aCs3ZnVxSVd2VDdRTStrYno4M1gzNjJwMWZJNVhYTDFtYlNwSkVNdnZ1L1V2TXllb1JXcmhqdDNicGZlUHBLcUF5ZVM5UDJYOHZXaDg1cmtzSGgxc002aDM3MmRJNHM1K0NpUzhWN2I2d2ZUOWM2UlZGMjZzRjBYTCtoUXZ0TXRtOW1uZHJkWkpTZVM5UFRPYkxuNlRMSlpmUHI0NnZwSWJsRkVsdVYyNjZwbHJkcGFscTYzSzFKMTMvOHQwWWZQYjlEQ1dXNFpEWDdWdFNkbzU3RVViU3JKMEkzbk5VNDY4T25xTWVtQjN5OVdWYk5OQ1dhZkhsaGZwZXRXTkllY2VyVzVKRU85SHFPdUR4RTAzbjVKdlc1WTJhU0hOOC9WN3Nway9XVlBsdm84Umoxd1dsUHJsaTZ6SHRxWVAvVGZBQUFBQUdLSGY1RUhjVjUrcDM1dysyRjkvNlY4VlRYYlZIWXlVV1VuRTBOdVAzeEt3OFo5Z2RFR2x5eHNWMXFFSDlvbmM3NXcvbkRQL29pMm00cGpUZVErUklQUjROZFZSYTM2ODN2WmFuT1o1YkI2aDZaNWhYTFIvQTVscC9TcG9jT3ExdyttRFlVVzBRcDhKT20yVmZWeTlacjA1THV6Vk51ZW9QL2ROSGZVTmlhalgzLy9nWk5oUjNoTnhHU2V4WTRqcVVQOWtJTDV4S1YxS25EV1NwSldGYllQaFJvZGJ2T29hN3pwL0VhWmpmNmdnYzlkVjV6VXZwb2tkZmVhdEtVMFExdEtNNGJlUzdGNzlPQkhEdXV6djFvMjZXc3pHQUlOaVY4dER6MkYwcG5VcjMvNzBQR29qL1M2LzlvcWRmV2E5TzdSRkIxcHNPc0hMK2VQcmsrbmVqNU5ScExOcXl1WHRtcGZkWkx1djdaYXVRTk4wTys3cGpybzltOGRUbE92eHhqeWZTbndITDV6UzRYMlZTZnAxZkowM1JPaytmUmd1QWNBQUFBZzlnaDhRbGcweTZXZi9WMjUzanljcXRjUHB1dGduVVBOWFJiNWZKTEQ2bE5XU3A4V3pYSnIxWUoyWFRJUUtIUzR6WHJ6Y0NBczJERE9xVE1UT2Q5ME5abjdFQTNYRkRmcnorOEZHdEJlc2FSTkNlYlJxd3NOWnpVSGVwWDhaT3RjSGFoSmxGL1MwdHpvanFBeVNMcjdpcE82ZkhHYm50dVRwWDNWU1dydXNzaGdrSEpTK3JReXYxTWZQcjlSY3pQRzdxMHlIbWY2V1h6NWc1VmFOcnRicnh6SVVIV0xUVDZmUVFWT3QyNDZ2MUhYRkxmb3NWZm5CTjF2WG1hUEhyN3pvUDd2clJ6dHJreFd1OHVzVkx0WEZ5M28wSjJYMWlvN1pYUUlNcEZyZSt6dnl2UnFlYnJLVGlhcXVpVkJiYTVBRStrVXUwZnpzOXhhdGFCRDF4UTN5MjROL3owekVRa1duNzd4MFNQYWZqQmRtMG95ZEtqT29jNGVrNnhtdjNKU2VyVThyMXZyVnpSUGFyVys0VDYrdWs1M3JJN0tvVVk0WjI1WHlGNUplUm05K3NWZHBaS2t1eDh2VWsxTDdKcFVBd0FBQUdjN2c5OGZiaEhsNlczejVzMjZ5bnRick1zWThzeXViRDI2Ylk2eVUvcjBtNzh2R2RFTStHd1M2L3R3c05haCs1NVlJa2w2NkxiRG8zckpuRTFpL1N5bVVqeGZXN1I4OThXQ29hbUM0WnhzdGNybk4wUzhPdHhncURQYytvZk9HeEg0ZlA2M1MxVFRZdE56WDNoLzZQM3hpdmF5N0Z0TmY5QzZkZXVpZGp3QWsvZmtrMCtxcUtoSXhjWEZzUzRGQUlBWnlXQUkvVW1JRVQ1UjlOTEE5SkxyVmpTZjFSOCtZMzBmWHRvWFdPSTdKN1ZQeTgvaXNFZUsvYk9ZU3ZGOGJkSFMwR0VkMXlpYnlZeklXYk80VGM2a1U4MndIN256NElqM0l3MlRvbEVMQUFBQUFBS2ZxQ2s5bWFpcVpwc01CbW45R1d4U1BOM0UrajY0KzR4RHZWbXVYZDZzc3prSGlQV3ptRXJ4ZkczUjlNUGJENTJ4YzMzMXhtTmgzdzgyS2lpY2lZd0lBZ0FBQUhBS2dVK1VGTTN1MWl0ZjJoUHJNbUl1MXZmaHFaM1o2dWszS3NIaTB3ZWp1TFQ1VEJUclp6R1Y0dm5hRU1EekJRQUFBQ2FId0FjejNyYnlkTTFLNmRQT1l5bjYzVHM1a3FTUFhWeXY5RE80T2hnQUFBQUFBTk1KZ1E5bXZPKytVRERpNjR2bWQraTJWZld4S1FZQUFBQUFnR21Bd0Fjem5qTzVYNjNkWm1VbTlldTZGYzM2MktwNm1Zd3pkdkU1QUFBQUFBQW1qY0FITTk0VG40M2VzczBBQUFBQUFqd2VqeW9ySzlYWTJDaTMyeTJ2MXh2cmtvQ29NWmxNc3R2dHlzcktVbjUrdnN6bStJdEg0dStLQUFBQUFBQ1QwdExTb3RLU0E4cm8yYWdsdm0xS1VvMU02b2wxV1VEVWVMMDJkZlhscWJaenJkNDV1VUZGeGN1VmtaRVI2N0tpaXNBSEFBQUFBRENrcGFWRkpiczJxOGovc05MOXBiRXVCNWdTSnZVb1ZSVks5VldvMWYybVNuYmRxK0lMMXNWVjZHT01kUUVBQUFBQWdPbkI0L0dvdE9TQWl2dy9KdXpCV1NQZFg2b2kvOE1xTFRrZ2p5ZCtWbnNtOEFFQUFBQUFTSklxS3l1VjBiTlI2ZjZ5V0pjQ25GSHAvbEpsOUd4VVpXVmxyRXVKR2dJZkFBQUFBSUFrcWJHeFVibStiYkV1QTRpSlhOODJOVFUxeGJxTXFDSHdBUUFBQUFCSWt0eHV0NUpVRStzeWdKaElVbzFjTGxlc3k0aWFHUjM0bUV3bWVXV0xkUmtBZ0duT0s1dE1KbE9zeXdBQVlOcnplcjJzeG9Xemxrazk4bnE5c1M0amFtWjA0R08zMjlXbHZGaVhBUUNZNXJxVUo0ZkRFZXN5QUFBQWdETm1SZ2MrV1ZsWnFqV3VqWFVaQUlCcHJ0YTRWazZuTTlabEFBQUFBR2ZNakE1ODh2UHoxV0xib0ZaRFVheExBUUJNVTYyR0lyWFlOcWlnb0NEV3BRQUFBQUJuekl3T2ZNeG1zNHFLbDZ2VWNDK2hEd0JnbEZaRGtVb045NnFvZURrOWZBQUFBSEJXTWNlNmdNbkt5TWhROFFYclZGcVNvNHllamNyMWJWT1NhbWcwQmdCbkthOXM2bEtlYW8xcjFXTGJvT0xpNWNySXlJaDFXUUFBQU1BWk5lTURIeWtRK2x5eStsSlZWczdSb2FZUHkrVnl4VlZuYlFCQTVFd21reHdPaDV4T3B5N0p6NWZaSEJkLzFRRUFBQURqRWpmL0NqYWJ6U29zTEZSaFlXR3NTd0VBQUFBQUFJaXBHZDNEQndBQUFBQUFBS01SK0FBQUFBQUFBTVFaQWg4QUFBQUFBSUE0UStBREFBQUFBQUFRWndoOEFBQUFBQUFBNGd5QkR3QUFBQUFBUUp3aDhBRUFBRUJNR0kxRytYeStXSmNCQUVCY0l2QUJBQUJBVE5qdGR2WDA5TVM2REFEVHdBMy92VkkzL1BkS05YVlpZbDFLVk1UaWVrNjJKZWlwbmRtcWE3ZE82amlQdlRwSFQ3eWRNK1g3ak1lTDd6dTF0U3g5eW80ZnJ3aDhBQUFBRUJOMnUxMHVseXZXWlFDWUJ2cTlCdlY3RFpJLzFwVkVSeXl1NTgvdlpldXhWK2ZveDV2blR1bzRUKzNNMXZON3NxWjhuL0g0MzAxejljdnRzNmZzK1BIS0hPc0NBQUFBY0hiS3lzclN3WU1INWZGNFpEYnp6MUlBay9lNVh5L1YwVVo3MUk3M3lwZjJSTzFZNDdYK29mUEN2ais4dG5hWFdadExNbVExKy9UNXEydW11clJ4dS92eG9qRzMrY1ZkcFdlZ2tyTUxmN01DQUFBZ0p1Yk1tYU95c2pMVjF0WnE3dHpKL1VZYUFDUXBQZEVqcDd0L3d2djMrd3hxZDAyZmo4bEdnMSt6MC90R3ZGYlhicFhIYXhqeDJ1OTN6Rkt2SnpDQjUxTS9EeDJ1ckY3WXJxOTkrT2pRMTJXMWlici9pY1dqdG10MW1jY01uQ0xaNTZVdjdwWEo2RmROUzBKRXgvajJDd1ZxN2Jib3dZOGRIblBiQnpmbXE2M2JyRy9kZkdSY2RaNU5wczkzTWdBQUFNNHE2ZW5wU2s5UFYzbDV1Zkx5OG1Rd0dNYmVDY0NNMHRScDBSMC9XeDd4OXBGcysrTlBITlRpbk9EVFFiOTljMFhFNXpwZFRXdUN2dm5jZkxXN3pFcXcrSFQvdFZXanRqblQxNU5rODQ0YStYTDM0MFVqQXBTR0RxdGUySnNsbThVblozTG9zS3UrM1NxalllUWNzelM3UjFjdGF4M3gydGF5ZEZuTlBxMVoxRDVtN1dQdE0zaSs0YU9SSHRtU3AyMWxHZnJ6dmZ0R0hhZnNaS0lhT2lMclFiU3ZPaW5pYmM5V0JENEFBQUNJbVhQT09VZXZ2ZmFhS2lzclZWQlFFT3R5QUV5aGRJY241SHV0QTZOcVVoMmVrSTFtMjl4bSthZW9KODdyQjlQMXcxZm15ZDFuMUp6MFhuMzFwbU9hNzNTSDNXZTZYTTlQdHVTcDMydFFUbXF2SHYzYmNwbE5vdys2dHlwWi8vcmtRbDFkTkRMY3lVM3IxYjljZjN6RWExdkwwcFZvOVkxNlBaeng3TE83TWtXTFp0Ry83VXdnOEFFQUFFRE1aR2RuYTk2OGVkcTllN2ZTMHRLVWxwWVc2NUlBVEpFLzNMTS81SHVEVTRGK2NtZDV5RkVxZHp5NlBPcXJYbm04QnYzczFUbjZ5MERENFVzWHR1dkxINnlVdytvZGM5L3BjRDF2SGs3VDIwZFNaVGI1VmQxaTArOTM1T2pPUzJ0SGJOUHVNdXQ3TCthcmFIYTNMbHZVRnRGeFhmMUdQYklsYjFLMUJkUFlhVlZOUzRMV1JGZ0hKb2ZBQndBQUFERjE0WVVYcXFPalEyKzg4WWJXckZsRDZBUGdqS2h2dCtxYno4L1hvVHFIakFhL1BuVjVyVzY5dUQ3V1pVV3NxY3VpSC8xMXJzd212NzUvNjJIOTF6T0Yrc09PV1ZwZDJLNkZBeU5vZWoxR2ZmdUZBclYwVy9UVm00NUZmT3plZnVOUUNCWk4ydzhGL253dm10MGQ5V05qTkFJZkFBQUF4SlRKWk5LYU5XdjA1cHR2YXV2V3JUci8vUE9WbjU5UFR4OEFVK2FkSTZsNmNHTyt1bnBNU25ONDlPODNITk81ODdwaVhkWW9IZTdRelpNYk9xenE3alhwMW9zYVZEeW5XNTlkVzZPSE51YnIzNThxMUVNZk82eFpLWDM2cjJjV2FHOVZzajV5UWNPNFFwWjBoeWZzQ0tiVFJkcmdlVXRwdW93R3YxYk1uWDczT2g0UitBQUFBQ0RtN0hhNzFxNWRxNTA3ZCtxOTk5N1Q0Y09IdFhUcFV1WG01ckprTzRDb3FtMVAwTmVlV1NDL3BHV3p1L1VmTng2VE0ybmlLM3ROcGVHcmROVzBKTWhzOGlzbk5mQjEwZXh1L2ROMVZicGlTYUF2enpYRkxTcXBTZExHL1puNjV6OHQxT3kwUHBXY1NOU3kyZDM2OUFkT3h1d2FCbFUxMjFSUjc5RFMzTzZJcHN4aDh2amJFd0FBQU5PQ3lXVFNxbFdyTkgvK2ZPM2J0MC92dlBPT2pFYWpuRTZuSEE2SGJEYWJqTVpRN1U4QlRIZVJqQUlaendwWUUrWHhHalRZMXZpaDJ3N0xiSnhZNStTcHZwNExDenJrU1BEcUt4ODZQblMrbk5TK0VhdDJYVjNVTW1LZis2NnRWazFyZ3ZiWEpLbTEyNklFaTA5ZitkRHhjVi9qUkpabEg4dlRPN01sU2VXMWlhT09QWHdWTHluNHZXM29zRWE5cG5oSDRBTUFBSUJwSlRzN1crdldyVk5yYTZ0T25EaWh4c1pHTlRZMnl1MTJ5K2Z6eGJvOElLNmxwNmRQMmJIek1ucER2amU0ekhodVdxOU1JWExkMmphcnZMN29UdldjYU5nalRmMzFmT3ZtSStPcXA4TnQxcS9leU5XQkUwbERyL1gyRy9YUXhubjZ6SlVuVkpnZGZ0V3g0UklzUHExZjNoeng5bVAxKzJudHRtaHphWVlreVdIMTZyS0I1ZHZmUEp3cVY1OXBhTHZaYWIyeW1rYy9rNXFXQkptTWZ1V205UTI5TmhYZkQvR0d3QWNBQUFEVFVucDYrcFIrK0FRdzJ1Yk5tNmZzMk1OSHBweHVjT1RHUXg4N1BPNVZyZHJkWnQzNnlJb0oxVFNlRVNPbmowS1pxdXNaOUlPWDU4bGg5ZWx6VjlXRXJhdTcxNlNYOTJmcWQrL2txS3ZISktQQnI0K3ZydGNsaGUzNnlaWTg3YTFLMWoyL1dhb0w1M2RvL2ZKbVhieWdRelpMK1BEY1lmSHA4MWVIUCs5d1l3VStUNzZYclg1dklKekpTUExvU3hzcUpVbGx0VVZ5dFp3S2ZMNTNhMFhRL2RjL2RKNHlrL3BIM1BNN0h5dFdRNGMxNGhyUFJnUStBQUFBQUlBWnkyandLOTNoaVhoN256OFFFa2thMTM1bjJqdEhVcFZpRDkzcjVraURYYy92eWRMVzhuVDE5Z2VHRVMzT2NlbSthNnExYUdDVnJoL2RjVWh2SDBuVkgzZk0wczVqS2RwNUxFVVdrMTgvdlAyUUZ1ZTQ5TDBYQzRJZXU3dlBHUEs5VUlMdHN5RGJwVFdMMnZYY25peWwyRDNxY0Vjdmd2anRaMHFpZHF4NFJlQURBQUFBQUppeGttM2VjYTBvVmQxaTA2Y2ZYeVpKNDlwdk9xaHBTZEQ2aDg2VHplTFRwejl3UWh2M1owcVNjbEw3OU1uTGFuWFZzaGFkdnNEaDZzSjJyUzVzMTVFR3V6YVZaT2hFcTAyTGN3S0IwTmF5NEtNbyt6ekdrTytGRW15ZkRyZEpSeHNjOG5nTnVtTjFuWDY2TlMvc01YWWVTNUhWN05NNUVhN2lOZDd0enpZRVBnQUFBQUFBekFDRHEzVFpMRjdkc0xKSmgrc2RlbVYvcGd3R3YzNzNUbzUrOTA1TzJQM1Q3UDM2d2UySGg3NCtmWnFhSk8yclR0TFhuMTBnZzBINjlzMFZRK0hRRTIvbnFMdlhwTTljZVVKU0lPRDU2dE9CWmQ5WEZiYnIzMjQ0TG51UXFXSkhHdXhxN0xUb1F5dWJ4Z3g4dnZKVW9aeEovWHJpSHc2TWVTOG1zdjNaaHNBSEFBQUFBRERsYnZ2SjJIMTI3dm50VW9WYWk2OHRpdE9Cb2lFVzEzUDZLbDFmWEYrbGQ0K2txcll0SWFMOXV4Mm1zTysvc2o5VFA5NDhWNmwyajc1MWM0VUtuRDFEN3oyL0owdXRMdk5RNEdNMSsvVDFqeHpWVjU4dTFJNGpxZnJDRTB2MHp4c3F0WEJnT3RtZ3dteTN2dit4Q2hrTkUyK1FqWW1aWGo4eEFBQUFBSUM0MU9vYSsrTm5ld1RiU0pLNzN4aDBOTW1aTk4ydUo5aG9uZUhDTmFqdTdESHBwMXZ6dEtVMFEwdHlYZnJhaDQ4cUl6RjRzK25oYkJhZnZuTnpoWDcwMTNuYVZKS2grNTVZckJ2UGE5VHRxK3FWT3F3L0VtRlBiQkQ0QUFBQUFBQ21YTGhBWWpDTWVPS3pCMEt1YWpYSTV6Zm9sb2RYNkFOTFcvWHBENXlVd3hxNnNmRlVpb2ZyOGZrTjJseVNvWisvUGx2dExyT3VXOUdzbC9kbjZ2YWZMZys1VDZqZzZLTVhOT2pGOTUxNlpsZTJOdTV6NnRybHpicHVSZk80bG9OSGRCSDRBQUFBQUFCbWpQcDJxN3A2VFhwcG4xT2ZIWmhlTkpQRjZucTZla3g2NFBlTFZkVnNVNExacHdmV1YrbTZGYzB5R1lPUHh0bGNrcUZlajFIWG45c1U5UDNiTDZuWERTdWI5UERtdWRwZG1heS83TWxTbjhlb0I5WlhqZGl1cGN1c2h6Ym1ELzAzcGc1M0Z3QUFBQUF3Slp6Si9YcnBpM3ZIM000Z3lhL0FpSk94bE5jNkpFbnpNbnVVY0lhbmRjWHFlZ1lqbUo0K28vNnlKMHVWelRZZGE3VHJHeDg5RW1IbG95WFp2THB5YWF2MlZTZnAvbXVybFp2V0swbTY3NXJxb051L2RUaE52UjVqeVBjbEtjWHUwWGR1cWRDKzZpUzlXcDZ1ZTY2dUdiV05xOCtrVFNVWkU2NGJrU1B3QVFBQUFBQk1tVkFqUm9iTFRPNVhVNmRGN3h4SjFZM25OWWJjcnFuTG9xZDNaVXVTVnVSTmJDbHVkMStvTnNxUm1lcnJPZEdhb0ozSFV0VHJNYXF4MDZqUC9tcVphdHVzUTlzL3N1WFVTbGVtU2ZiRytmanFPdDJ4ZWxLSENPcWN1VjBobDByUHkrZ2Rhang5OStORnFtbUpyT0UweG8vQUJ3QUFBQUFRVTVjdmF0TXp1N1AweUpZOC9meTEyVEtiUmdjWlBwOUI3djVBV0dNMCtMVmhSWFBZWS9aNmpLcHRzeXJWNFpIZDRwUFY3RmVuMjZRbjN3c0VMRm5KZmRHL2tBR1R1WjZHRHF0K01tejU4dU5OTnRtdFBpM0w3VmErczBjRnpoNFZPTjBxY1BiSWJqMDFJdWp1eDR2R1hhZEIwbmRmTE5EaGVzZVkyN2E3VGVNNnovRFZ4RUt4V2J5eW5UYXFxYW5MRXJSUFVFT0hOV3pqYVl4RzRBTUFBQUFBaUtsUFhYNVNGck5QcngxTVYyT0hSYjJlNEtOd0Vpdys1V2YyNkJPcjYwWXQvMzI2M3Y3QTZKaFFWaTlzbjFUTjRVem1lb3JtZEd2dDB0WkF1SlBsMW55blc3TlMrelRXNUxDSmpwUnA2TENPYTkvSmpNaFpzN2hOenFSVFRhd2Z1ZlBnaVBmek1uckhkVHhHQjRWSDRBTUFBQUFBaUtrRWkwOTNYM0ZTZDE5eE1tckhUTEY3NUxCNjVlb3pqWGpkWnZIcDZxSVczUlhGYzUxdU10ZVRZUGJwWDI4NFB1NzlKcm9zK3c5dlB6VHVjMDNVVjI4OEZ2YjlTRVlGRGNlSW4vQU1mcjkvY3BQK0FBQUFBQUJ4WWZQbXpicktlMXVzeTRpYTdsNlQrcjBHK2Z3RytmeVN4ZVJYcXQwVDY3S2lxdDFsbHM5dlVIcGkrT1hmVzdzdE1ocjhTblhFMS9WSDIxYlRIN1J1M2JwWWx4RXhnOEVRY3ZBWEkzd0FBQUFBQUhFcE1jRWI2eEttWEtRQnpsaUJFT0xQNU5xVEF3QUFBQUFBWU5vaDhBRUFBQUFBQUlnekJENEFBQUFBQUFCeGhzQUhBQUFBQUFBZ3poRDRBQUFBQUFBQXhCa0NId0FBQUFBQWdEaEQ0QU1BQUFBQUFCQm5DSHdBQUFBQUFBRGlESUVQQUFBQUFBQkFuQ0h3QVFBQUFBQklra3dtazd5eXhib01JQ2E4c3Nsa01zVzZqS2doOEFFQUFBQUFTSkxzZHJ1NmxCZnJNb0NZNkZLZUhBNUhyTXVJR2dJZkFBQUFBSUFrS1NzclM3WEd0YkV1QTRpSld1TmFPWjNPV0pjUk5RUStBQUFBQUFCSlVuNSt2bHBzRzlScUtJcDFLY0FaMVdvb1VvdHRnd29LQ21KZFN0UVErQUFBQUFBQUpFbG1zMWxGeGN0VmFyaVgwQWRualZaRGtVb045NnFvZUhsYzlmQXgrUDErZjZ5TEFBQUFBQUJNSHkwdExTb3RPYUNNbm8zSzlXMVRrbXBrVWsrc3l3S2l4aXVidXBTbld1TmF0ZGcycUtoNHVUSXlNbUpkMXJnWkRBWkR5UGNJZkFBQUFBQUFwL040UEtxc3JGUlRVNU5jTHBlOFhtK3NTd0tpeG1ReXllRnd5T2wwS2o4L1gyYXpPZFlsVFFpQkR3QUFBQUFBUUp3SkYvalF3d2NBQUFBQUFDRE9FUGdBQUFBQUFBREVHUUlmQUFBQUFBQ0FPRVBnQXdBQUFBQUFFR2NJZkFBQUFBQUFBT0lNZ1E4QUFBQUFBRUNjSWZBQkFBQUFBQUNJTXdRK0FBQUFBQUFBY1liQUJ3QUFBQUFBSU00UStBQUFBQUFBQU1RWkFoOEFBQUFBQUlBNFErQURBQUFBQUFBUVp3aDhBQUFBQUFBQTRneUJEd0FBQUFBQVFKd2g4QUVBQUFBQUFJZ3pCRDRBQUFBQUFBQnhoc0FIQUFBQUFBQWd6aEQ0QUFBQUFBQUF4QmtDSHdBQUFBQUFnRGhENEFNQUFBQUFBQkJuQ0h3QUFBQUFBQURpRElFUEFBQUFBQUJBbkNId0FRQUFBQUFBaURNRVBnQUFBQUFBQUhHR3dBY0FBQUFBQUNET0VQZ0FBQUFBQUFERUdRSWZBQUFBQUFDQU9FUGdBd0FBQUFBQUVHY0lmQUFBQUFBQUFPSU1nUThBQUFBQUFFQ2NJZkFCQUFBQUFBQ0lNd1ErQUFBQUFBQUFjWWJBQndBQUFBQUFJTTRRK0FBQUFBQUFBTVFaQWg4QUFBQUFBSUE0UStBREFBQUFBQUFRWndoOEFBQUFBQUFBNGd5QkR3QUFBQUFBUUp3aDhBRUFBQUFBQUlnekJENEFBQUFBQUFCeGhzQUhBQUFBQUFBZ3poRDRBQUFBQUFBQXhCa0NId0FBQUFBQUFBQUFBQUFBQUdBNisvOGxOMVpIU1Y4blpRQUFBQUJKUlU1RXJrSmdnZz09IiwKICAgIlR5cGUiIDogIm1pbmQiCn0K"/>
    </extobj>
  </extobjs>
</s:customData>
</file>

<file path=customXml/itemProps45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几何演示文稿</Template>
  <TotalTime>0</TotalTime>
  <Words>4128</Words>
  <Application>WPS 演示</Application>
  <PresentationFormat>宽屏</PresentationFormat>
  <Paragraphs>404</Paragraphs>
  <Slides>63</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63</vt:i4>
      </vt:variant>
    </vt:vector>
  </HeadingPairs>
  <TitlesOfParts>
    <vt:vector size="75" baseType="lpstr">
      <vt:lpstr>Arial</vt:lpstr>
      <vt:lpstr>宋体</vt:lpstr>
      <vt:lpstr>Wingdings</vt:lpstr>
      <vt:lpstr>微软雅黑</vt:lpstr>
      <vt:lpstr>汉仪旗黑-85S</vt:lpstr>
      <vt:lpstr>Microsoft YaHei UI</vt:lpstr>
      <vt:lpstr>Arial Unicode MS</vt:lpstr>
      <vt:lpstr>黑体</vt:lpstr>
      <vt:lpstr>等线</vt:lpstr>
      <vt:lpstr>Roboto Medium</vt:lpstr>
      <vt:lpstr>Segoe Print</vt:lpstr>
      <vt:lpstr>1_Office 主题​​</vt:lpstr>
      <vt:lpstr>IOT课程简介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除了吃还能干嘛</cp:lastModifiedBy>
  <cp:revision>366</cp:revision>
  <dcterms:created xsi:type="dcterms:W3CDTF">2019-12-24T01:28:00Z</dcterms:created>
  <dcterms:modified xsi:type="dcterms:W3CDTF">2020-02-19T07:40:46Z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